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93" r:id="rId5"/>
    <p:sldId id="302" r:id="rId6"/>
    <p:sldId id="292" r:id="rId7"/>
    <p:sldId id="259" r:id="rId8"/>
    <p:sldId id="286" r:id="rId9"/>
    <p:sldId id="283" r:id="rId10"/>
    <p:sldId id="285" r:id="rId11"/>
    <p:sldId id="284" r:id="rId12"/>
    <p:sldId id="287" r:id="rId13"/>
    <p:sldId id="260" r:id="rId14"/>
    <p:sldId id="268" r:id="rId15"/>
    <p:sldId id="266" r:id="rId16"/>
    <p:sldId id="294" r:id="rId17"/>
    <p:sldId id="295" r:id="rId18"/>
    <p:sldId id="296" r:id="rId19"/>
    <p:sldId id="297" r:id="rId20"/>
    <p:sldId id="299" r:id="rId21"/>
    <p:sldId id="298" r:id="rId22"/>
    <p:sldId id="300" r:id="rId23"/>
    <p:sldId id="301" r:id="rId24"/>
    <p:sldId id="291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135FD-C9A0-454C-876D-DCD52667D846}" type="doc">
      <dgm:prSet loTypeId="urn:microsoft.com/office/officeart/2005/8/layout/hChevron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4F285F2-1EDD-44E8-A4C5-4F49D516E71D}">
      <dgm:prSet phldrT="[Tekst]"/>
      <dgm:spPr/>
      <dgm:t>
        <a:bodyPr/>
        <a:lstStyle/>
        <a:p>
          <a:r>
            <a:rPr lang="pl-PL" dirty="0" smtClean="0"/>
            <a:t>Firma zgłasza w PŁ zapotrzebowanie na realizację określonej pracy naukowej</a:t>
          </a:r>
          <a:endParaRPr lang="en-US" dirty="0"/>
        </a:p>
      </dgm:t>
    </dgm:pt>
    <dgm:pt modelId="{3E928ECE-1567-4595-954B-F648E5B4CF7C}" type="parTrans" cxnId="{854F0D30-3272-44BF-8D6F-581B786718B5}">
      <dgm:prSet/>
      <dgm:spPr/>
      <dgm:t>
        <a:bodyPr/>
        <a:lstStyle/>
        <a:p>
          <a:endParaRPr lang="en-US"/>
        </a:p>
      </dgm:t>
    </dgm:pt>
    <dgm:pt modelId="{92728438-BE20-48A6-9526-0DBD73C13F94}" type="sibTrans" cxnId="{854F0D30-3272-44BF-8D6F-581B786718B5}">
      <dgm:prSet/>
      <dgm:spPr/>
      <dgm:t>
        <a:bodyPr/>
        <a:lstStyle/>
        <a:p>
          <a:endParaRPr lang="en-US"/>
        </a:p>
      </dgm:t>
    </dgm:pt>
    <dgm:pt modelId="{C37974F0-468F-4A7B-A0D5-B3B6B9105C4A}">
      <dgm:prSet phldrT="[Tekst]"/>
      <dgm:spPr/>
      <dgm:t>
        <a:bodyPr/>
        <a:lstStyle/>
        <a:p>
          <a:r>
            <a:rPr lang="pl-PL" dirty="0" smtClean="0"/>
            <a:t>Powstaje umowa regulująca podział obowiązków i praw do rezultatów</a:t>
          </a:r>
          <a:endParaRPr lang="en-US" dirty="0"/>
        </a:p>
      </dgm:t>
    </dgm:pt>
    <dgm:pt modelId="{E0CB67D7-8F34-482E-99C9-34207A375654}" type="parTrans" cxnId="{5F92E29E-CBDA-48B0-BC4A-59964D41C118}">
      <dgm:prSet/>
      <dgm:spPr/>
      <dgm:t>
        <a:bodyPr/>
        <a:lstStyle/>
        <a:p>
          <a:endParaRPr lang="en-US"/>
        </a:p>
      </dgm:t>
    </dgm:pt>
    <dgm:pt modelId="{1E4B8A93-E3CC-498E-B77C-B2A9EB2E8394}" type="sibTrans" cxnId="{5F92E29E-CBDA-48B0-BC4A-59964D41C118}">
      <dgm:prSet/>
      <dgm:spPr/>
      <dgm:t>
        <a:bodyPr/>
        <a:lstStyle/>
        <a:p>
          <a:endParaRPr lang="en-US"/>
        </a:p>
      </dgm:t>
    </dgm:pt>
    <dgm:pt modelId="{CC6F1B0C-4F80-4A89-A64D-ABDF8F95622E}">
      <dgm:prSet phldrT="[Tekst]"/>
      <dgm:spPr/>
      <dgm:t>
        <a:bodyPr/>
        <a:lstStyle/>
        <a:p>
          <a:r>
            <a:rPr lang="pl-PL" dirty="0" smtClean="0"/>
            <a:t>PŁ proponuje promotora i przeprowadza rekrutację  </a:t>
          </a:r>
          <a:endParaRPr lang="en-US" dirty="0"/>
        </a:p>
      </dgm:t>
    </dgm:pt>
    <dgm:pt modelId="{5DCFCEB0-CABD-4A01-BF31-259A7CA9961C}" type="parTrans" cxnId="{7A94109B-4759-47B8-9F71-7D60CD161B18}">
      <dgm:prSet/>
      <dgm:spPr/>
      <dgm:t>
        <a:bodyPr/>
        <a:lstStyle/>
        <a:p>
          <a:endParaRPr lang="pl-PL"/>
        </a:p>
      </dgm:t>
    </dgm:pt>
    <dgm:pt modelId="{A9C774E3-40AC-466B-B055-952906F1333C}" type="sibTrans" cxnId="{7A94109B-4759-47B8-9F71-7D60CD161B18}">
      <dgm:prSet/>
      <dgm:spPr/>
      <dgm:t>
        <a:bodyPr/>
        <a:lstStyle/>
        <a:p>
          <a:endParaRPr lang="pl-PL"/>
        </a:p>
      </dgm:t>
    </dgm:pt>
    <dgm:pt modelId="{232D4410-E3F0-4C0A-9032-5A4D6FB01334}" type="pres">
      <dgm:prSet presAssocID="{DA9135FD-C9A0-454C-876D-DCD52667D84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867B54D-8496-4915-9387-796D251C5397}" type="pres">
      <dgm:prSet presAssocID="{34F285F2-1EDD-44E8-A4C5-4F49D516E71D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28653D-C006-4A35-A66A-7A2675EA8CC9}" type="pres">
      <dgm:prSet presAssocID="{92728438-BE20-48A6-9526-0DBD73C13F94}" presName="parSpace" presStyleCnt="0"/>
      <dgm:spPr/>
      <dgm:t>
        <a:bodyPr/>
        <a:lstStyle/>
        <a:p>
          <a:endParaRPr lang="pl-PL"/>
        </a:p>
      </dgm:t>
    </dgm:pt>
    <dgm:pt modelId="{97FB1AF8-5376-443C-990C-B27FB3C128A9}" type="pres">
      <dgm:prSet presAssocID="{CC6F1B0C-4F80-4A89-A64D-ABDF8F95622E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F9CAA6-5FA1-4BDF-B341-AE392376E07B}" type="pres">
      <dgm:prSet presAssocID="{A9C774E3-40AC-466B-B055-952906F1333C}" presName="parSpace" presStyleCnt="0"/>
      <dgm:spPr/>
      <dgm:t>
        <a:bodyPr/>
        <a:lstStyle/>
        <a:p>
          <a:endParaRPr lang="pl-PL"/>
        </a:p>
      </dgm:t>
    </dgm:pt>
    <dgm:pt modelId="{61F374CF-A42C-4782-B868-C80E051F6705}" type="pres">
      <dgm:prSet presAssocID="{C37974F0-468F-4A7B-A0D5-B3B6B9105C4A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7C9BA52-E946-447E-83B3-998D2101E79F}" type="presOf" srcId="{C37974F0-468F-4A7B-A0D5-B3B6B9105C4A}" destId="{61F374CF-A42C-4782-B868-C80E051F6705}" srcOrd="0" destOrd="0" presId="urn:microsoft.com/office/officeart/2005/8/layout/hChevron3"/>
    <dgm:cxn modelId="{83AB09C8-08B3-435C-8F9C-37BEF3328216}" type="presOf" srcId="{CC6F1B0C-4F80-4A89-A64D-ABDF8F95622E}" destId="{97FB1AF8-5376-443C-990C-B27FB3C128A9}" srcOrd="0" destOrd="0" presId="urn:microsoft.com/office/officeart/2005/8/layout/hChevron3"/>
    <dgm:cxn modelId="{FF969483-B921-4CAF-88B6-AEC24FE00A49}" type="presOf" srcId="{DA9135FD-C9A0-454C-876D-DCD52667D846}" destId="{232D4410-E3F0-4C0A-9032-5A4D6FB01334}" srcOrd="0" destOrd="0" presId="urn:microsoft.com/office/officeart/2005/8/layout/hChevron3"/>
    <dgm:cxn modelId="{854F0D30-3272-44BF-8D6F-581B786718B5}" srcId="{DA9135FD-C9A0-454C-876D-DCD52667D846}" destId="{34F285F2-1EDD-44E8-A4C5-4F49D516E71D}" srcOrd="0" destOrd="0" parTransId="{3E928ECE-1567-4595-954B-F648E5B4CF7C}" sibTransId="{92728438-BE20-48A6-9526-0DBD73C13F94}"/>
    <dgm:cxn modelId="{9151062B-04DC-4F31-A4E2-870AAE877DE7}" type="presOf" srcId="{34F285F2-1EDD-44E8-A4C5-4F49D516E71D}" destId="{E867B54D-8496-4915-9387-796D251C5397}" srcOrd="0" destOrd="0" presId="urn:microsoft.com/office/officeart/2005/8/layout/hChevron3"/>
    <dgm:cxn modelId="{7A94109B-4759-47B8-9F71-7D60CD161B18}" srcId="{DA9135FD-C9A0-454C-876D-DCD52667D846}" destId="{CC6F1B0C-4F80-4A89-A64D-ABDF8F95622E}" srcOrd="1" destOrd="0" parTransId="{5DCFCEB0-CABD-4A01-BF31-259A7CA9961C}" sibTransId="{A9C774E3-40AC-466B-B055-952906F1333C}"/>
    <dgm:cxn modelId="{5F92E29E-CBDA-48B0-BC4A-59964D41C118}" srcId="{DA9135FD-C9A0-454C-876D-DCD52667D846}" destId="{C37974F0-468F-4A7B-A0D5-B3B6B9105C4A}" srcOrd="2" destOrd="0" parTransId="{E0CB67D7-8F34-482E-99C9-34207A375654}" sibTransId="{1E4B8A93-E3CC-498E-B77C-B2A9EB2E8394}"/>
    <dgm:cxn modelId="{543E71CB-5EDB-4878-8E32-E25E2409E7E3}" type="presParOf" srcId="{232D4410-E3F0-4C0A-9032-5A4D6FB01334}" destId="{E867B54D-8496-4915-9387-796D251C5397}" srcOrd="0" destOrd="0" presId="urn:microsoft.com/office/officeart/2005/8/layout/hChevron3"/>
    <dgm:cxn modelId="{983451B3-DFB5-4BE4-A89F-4C65AD7E776E}" type="presParOf" srcId="{232D4410-E3F0-4C0A-9032-5A4D6FB01334}" destId="{0B28653D-C006-4A35-A66A-7A2675EA8CC9}" srcOrd="1" destOrd="0" presId="urn:microsoft.com/office/officeart/2005/8/layout/hChevron3"/>
    <dgm:cxn modelId="{60FD422C-F8AB-40BE-9FED-07E0CB62DACD}" type="presParOf" srcId="{232D4410-E3F0-4C0A-9032-5A4D6FB01334}" destId="{97FB1AF8-5376-443C-990C-B27FB3C128A9}" srcOrd="2" destOrd="0" presId="urn:microsoft.com/office/officeart/2005/8/layout/hChevron3"/>
    <dgm:cxn modelId="{865C2485-3E02-4544-AB72-E070B58F5AB3}" type="presParOf" srcId="{232D4410-E3F0-4C0A-9032-5A4D6FB01334}" destId="{9DF9CAA6-5FA1-4BDF-B341-AE392376E07B}" srcOrd="3" destOrd="0" presId="urn:microsoft.com/office/officeart/2005/8/layout/hChevron3"/>
    <dgm:cxn modelId="{9D3A94EB-387B-41F1-AA7D-EAE3B98E5553}" type="presParOf" srcId="{232D4410-E3F0-4C0A-9032-5A4D6FB01334}" destId="{61F374CF-A42C-4782-B868-C80E051F6705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7B54D-8496-4915-9387-796D251C5397}">
      <dsp:nvSpPr>
        <dsp:cNvPr id="0" name=""/>
        <dsp:cNvSpPr/>
      </dsp:nvSpPr>
      <dsp:spPr>
        <a:xfrm>
          <a:off x="3322" y="385745"/>
          <a:ext cx="2905459" cy="116218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Firma zgłasza w PŁ zapotrzebowanie na realizację określonej pracy naukowej</a:t>
          </a:r>
          <a:endParaRPr lang="en-US" sz="1600" kern="1200" dirty="0"/>
        </a:p>
      </dsp:txBody>
      <dsp:txXfrm>
        <a:off x="3322" y="385745"/>
        <a:ext cx="2614913" cy="1162183"/>
      </dsp:txXfrm>
    </dsp:sp>
    <dsp:sp modelId="{97FB1AF8-5376-443C-990C-B27FB3C128A9}">
      <dsp:nvSpPr>
        <dsp:cNvPr id="0" name=""/>
        <dsp:cNvSpPr/>
      </dsp:nvSpPr>
      <dsp:spPr>
        <a:xfrm>
          <a:off x="2327690" y="385745"/>
          <a:ext cx="2905459" cy="1162183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PŁ proponuje promotora i przeprowadza rekrutację  </a:t>
          </a:r>
          <a:endParaRPr lang="en-US" sz="1600" kern="1200" dirty="0"/>
        </a:p>
      </dsp:txBody>
      <dsp:txXfrm>
        <a:off x="2908782" y="385745"/>
        <a:ext cx="1743276" cy="1162183"/>
      </dsp:txXfrm>
    </dsp:sp>
    <dsp:sp modelId="{61F374CF-A42C-4782-B868-C80E051F6705}">
      <dsp:nvSpPr>
        <dsp:cNvPr id="0" name=""/>
        <dsp:cNvSpPr/>
      </dsp:nvSpPr>
      <dsp:spPr>
        <a:xfrm>
          <a:off x="4652057" y="385745"/>
          <a:ext cx="2905459" cy="1162183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Powstaje umowa regulująca podział obowiązków i praw do rezultatów</a:t>
          </a:r>
          <a:endParaRPr lang="en-US" sz="1600" kern="1200" dirty="0"/>
        </a:p>
      </dsp:txBody>
      <dsp:txXfrm>
        <a:off x="5233149" y="385745"/>
        <a:ext cx="1743276" cy="1162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67544" y="118429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633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2018-06-06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45" y="188640"/>
            <a:ext cx="2313731" cy="102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rostokąt 7"/>
          <p:cNvSpPr/>
          <p:nvPr userDrawn="1"/>
        </p:nvSpPr>
        <p:spPr>
          <a:xfrm rot="10800000">
            <a:off x="251517" y="1139688"/>
            <a:ext cx="648074" cy="5457663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amian.obidowski@p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4860032" y="5373216"/>
            <a:ext cx="36724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/>
              <a:t>d</a:t>
            </a:r>
            <a:r>
              <a:rPr lang="pl-PL" sz="2000" i="1" dirty="0" smtClean="0"/>
              <a:t>r hab. inż. Grzegorz Gumienny</a:t>
            </a:r>
          </a:p>
          <a:p>
            <a:r>
              <a:rPr lang="pl-PL" sz="2000" i="1" dirty="0" smtClean="0"/>
              <a:t>dr inż. Grzegorz </a:t>
            </a:r>
            <a:r>
              <a:rPr lang="pl-PL" sz="2000" i="1" dirty="0" err="1" smtClean="0"/>
              <a:t>Liśkiewicz</a:t>
            </a:r>
            <a:r>
              <a:rPr lang="pl-PL" sz="2000" i="1" dirty="0" smtClean="0"/>
              <a:t> </a:t>
            </a:r>
          </a:p>
          <a:p>
            <a:r>
              <a:rPr lang="pl-PL" sz="2000" i="1" dirty="0"/>
              <a:t>d</a:t>
            </a:r>
            <a:r>
              <a:rPr lang="pl-PL" sz="2000" i="1" dirty="0" smtClean="0"/>
              <a:t>r inż. Damian Obidowski</a:t>
            </a:r>
          </a:p>
          <a:p>
            <a:r>
              <a:rPr lang="pl-PL" sz="2000" i="1" dirty="0"/>
              <a:t>m</a:t>
            </a:r>
            <a:r>
              <a:rPr lang="pl-PL" sz="2000" i="1" dirty="0" smtClean="0"/>
              <a:t>gr Agata </a:t>
            </a:r>
            <a:r>
              <a:rPr lang="pl-PL" sz="2000" i="1" dirty="0" err="1"/>
              <a:t>Golnik</a:t>
            </a:r>
            <a:endParaRPr lang="pl-PL" sz="2000" i="1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971600" y="2636912"/>
            <a:ext cx="7920880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Wdrożeniowa Szkoła Doktorancka</a:t>
            </a:r>
            <a:br>
              <a:rPr lang="pl-PL" sz="3600" dirty="0" smtClean="0"/>
            </a:br>
            <a:r>
              <a:rPr lang="pl-PL" sz="3600" dirty="0" smtClean="0"/>
              <a:t>na Wydziale Mechanicznym PŁ</a:t>
            </a:r>
            <a:endParaRPr lang="pl-PL" sz="36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33" y="4581128"/>
            <a:ext cx="2005353" cy="199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0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3244" y="1061864"/>
            <a:ext cx="8229600" cy="1143000"/>
          </a:xfrm>
        </p:spPr>
        <p:txBody>
          <a:bodyPr/>
          <a:lstStyle/>
          <a:p>
            <a:r>
              <a:rPr lang="pl-PL" dirty="0" smtClean="0"/>
              <a:t>Dodatkowe przedmioty/warsztaty</a:t>
            </a:r>
            <a:endParaRPr lang="pl-PL" dirty="0"/>
          </a:p>
        </p:txBody>
      </p:sp>
      <p:pic>
        <p:nvPicPr>
          <p:cNvPr id="4" name="Obraz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30710"/>
            <a:ext cx="7992888" cy="4494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0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Korzyści dla studentów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399330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Dofinansowanie </a:t>
            </a:r>
            <a:r>
              <a:rPr lang="pl-PL" sz="2000" b="1" dirty="0"/>
              <a:t>dla Doktoranta:</a:t>
            </a:r>
            <a:endParaRPr lang="pl-PL" sz="2000" dirty="0"/>
          </a:p>
          <a:p>
            <a:pPr lvl="0"/>
            <a:r>
              <a:rPr lang="pl-PL" sz="2000" dirty="0" smtClean="0"/>
              <a:t>Stypendium motywacyjne (1000 PLN/os./m-c)</a:t>
            </a:r>
          </a:p>
          <a:p>
            <a:pPr lvl="0"/>
            <a:r>
              <a:rPr lang="pl-PL" sz="2000" dirty="0" smtClean="0"/>
              <a:t>staże </a:t>
            </a:r>
            <a:r>
              <a:rPr lang="pl-PL" sz="2000" dirty="0"/>
              <a:t>naukowe (6.300 PLN/os.) </a:t>
            </a:r>
          </a:p>
          <a:p>
            <a:pPr lvl="0"/>
            <a:r>
              <a:rPr lang="pl-PL" sz="2000" dirty="0"/>
              <a:t>staże w przedsiębiorstwach (6.300 PLN/os.) </a:t>
            </a:r>
          </a:p>
          <a:p>
            <a:pPr lvl="0"/>
            <a:r>
              <a:rPr lang="pl-PL" sz="2000" dirty="0"/>
              <a:t>badania naukowe (budowa, doposażenie stanowisk badawczych itp</a:t>
            </a:r>
            <a:r>
              <a:rPr lang="pl-PL" sz="2000" dirty="0" smtClean="0"/>
              <a:t>. </a:t>
            </a:r>
            <a:r>
              <a:rPr lang="pl-PL" sz="2000" dirty="0"/>
              <a:t>d</a:t>
            </a:r>
            <a:r>
              <a:rPr lang="pl-PL" sz="2000" dirty="0" smtClean="0"/>
              <a:t>o 12.000 PLN/os.)</a:t>
            </a:r>
            <a:endParaRPr lang="pl-PL" sz="2000" dirty="0"/>
          </a:p>
          <a:p>
            <a:pPr lvl="0"/>
            <a:r>
              <a:rPr lang="pl-PL" sz="2000" dirty="0"/>
              <a:t>konferencje naukowe (4.800 PLN/os.) </a:t>
            </a:r>
          </a:p>
          <a:p>
            <a:pPr lvl="0"/>
            <a:r>
              <a:rPr lang="pl-PL" sz="2000" dirty="0"/>
              <a:t>szkolenia (7.980 PLN/os.)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8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725544" cy="936104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708920"/>
            <a:ext cx="8100392" cy="3112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Czym jest Wdrożeniowa Szkoła Doktorancka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Korzyści dla studenta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Korzyści dla </a:t>
            </a:r>
            <a:r>
              <a:rPr lang="pl-PL" dirty="0" smtClean="0"/>
              <a:t>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bg1">
                    <a:lumMod val="75000"/>
                  </a:schemeClr>
                </a:solidFill>
              </a:rPr>
              <a:t>Przykłady współpracy Politechniki Łódzkiej z przemysłem 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420888"/>
            <a:ext cx="7776864" cy="3621785"/>
          </a:xfrm>
        </p:spPr>
        <p:txBody>
          <a:bodyPr>
            <a:noAutofit/>
          </a:bodyPr>
          <a:lstStyle/>
          <a:p>
            <a:pPr fontAlgn="base"/>
            <a:r>
              <a:rPr lang="pl-PL" sz="2800" dirty="0" smtClean="0"/>
              <a:t>Wprowadzenie systematyczności poprzez osobę doktoranta do badań i rozwoju wewnątrz firmy,</a:t>
            </a:r>
          </a:p>
          <a:p>
            <a:pPr fontAlgn="base"/>
            <a:r>
              <a:rPr lang="pl-PL" sz="2800" dirty="0" smtClean="0"/>
              <a:t>Zapewnienie ciągłości pracy nad określonym projektem,</a:t>
            </a:r>
          </a:p>
          <a:p>
            <a:pPr fontAlgn="base"/>
            <a:r>
              <a:rPr lang="pl-PL" sz="2800" dirty="0" smtClean="0"/>
              <a:t>Rezultaty doktoratu będą dostoswane do realiów firmy,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Korzyści dla firmy</a:t>
            </a:r>
            <a:endParaRPr lang="pl-PL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66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420888"/>
            <a:ext cx="7776864" cy="3621785"/>
          </a:xfrm>
        </p:spPr>
        <p:txBody>
          <a:bodyPr>
            <a:noAutofit/>
          </a:bodyPr>
          <a:lstStyle/>
          <a:p>
            <a:pPr fontAlgn="base"/>
            <a:r>
              <a:rPr lang="pl-PL" sz="2800" dirty="0" smtClean="0"/>
              <a:t>Dostęp do know-how uczelni,</a:t>
            </a:r>
          </a:p>
          <a:p>
            <a:pPr fontAlgn="base"/>
            <a:r>
              <a:rPr lang="pl-PL" sz="2800" dirty="0" smtClean="0"/>
              <a:t>Dostęp do aparatury uczelni,</a:t>
            </a:r>
          </a:p>
          <a:p>
            <a:pPr fontAlgn="base"/>
            <a:r>
              <a:rPr lang="pl-PL" sz="2800" dirty="0" smtClean="0"/>
              <a:t>Wzrost ilości innowacyjnych projektów w firmie,</a:t>
            </a:r>
          </a:p>
          <a:p>
            <a:pPr fontAlgn="base"/>
            <a:r>
              <a:rPr lang="pl-PL" sz="2800" dirty="0" smtClean="0"/>
              <a:t>Budowanie relacji z uczelnią, która może zaowocować wspólnymi projektami </a:t>
            </a:r>
            <a:r>
              <a:rPr lang="pl-PL" sz="2800" dirty="0" err="1" smtClean="0"/>
              <a:t>NCBiR</a:t>
            </a:r>
            <a:r>
              <a:rPr lang="pl-PL" sz="2800" dirty="0" smtClean="0"/>
              <a:t> lub PARP.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Korzyści dla firmy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0" y="2420888"/>
            <a:ext cx="7776864" cy="3621785"/>
          </a:xfrm>
        </p:spPr>
        <p:txBody>
          <a:bodyPr>
            <a:noAutofit/>
          </a:bodyPr>
          <a:lstStyle/>
          <a:p>
            <a:pPr fontAlgn="base"/>
            <a:r>
              <a:rPr lang="pl-PL" sz="2800" dirty="0" smtClean="0"/>
              <a:t>Ułatwiony dobór kandydatów – na studia doktoranckie aplikują najlepsi studenci, </a:t>
            </a:r>
          </a:p>
          <a:p>
            <a:pPr fontAlgn="base"/>
            <a:r>
              <a:rPr lang="pl-PL" sz="2800" dirty="0" smtClean="0"/>
              <a:t>Po </a:t>
            </a:r>
            <a:r>
              <a:rPr lang="pl-PL" sz="2800" dirty="0"/>
              <a:t>ukończeniu doktoratu możliwość zatrudnienia pracownika o wysokich </a:t>
            </a:r>
            <a:r>
              <a:rPr lang="pl-PL" sz="2800" dirty="0" smtClean="0"/>
              <a:t>kwalifikacjach,</a:t>
            </a:r>
            <a:endParaRPr lang="pl-PL" sz="2800" dirty="0"/>
          </a:p>
          <a:p>
            <a:pPr fontAlgn="base"/>
            <a:r>
              <a:rPr lang="pl-PL" sz="2800" dirty="0"/>
              <a:t>Idealne rozwiązanie dla długoterminowych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/>
              <a:t>projektów B+R.</a:t>
            </a: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Korzyści dla firmy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4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599" y="2420888"/>
            <a:ext cx="7948129" cy="3621785"/>
          </a:xfrm>
        </p:spPr>
        <p:txBody>
          <a:bodyPr>
            <a:noAutofit/>
          </a:bodyPr>
          <a:lstStyle/>
          <a:p>
            <a:pPr fontAlgn="base"/>
            <a:r>
              <a:rPr lang="pl-PL" sz="2800" dirty="0" smtClean="0"/>
              <a:t>Rekrutacja </a:t>
            </a:r>
            <a:r>
              <a:rPr lang="pl-PL" sz="2800" dirty="0"/>
              <a:t>będzie jednokrotna i odbędzie się we wrześniu 2018 r. Poprzedzona ona będzie szeroką kampanią informacyjno-promocyjną, także </a:t>
            </a:r>
            <a:r>
              <a:rPr lang="pl-PL" sz="2800" dirty="0" smtClean="0"/>
              <a:t>w przedsiębiorstwach</a:t>
            </a:r>
            <a:r>
              <a:rPr lang="pl-PL" sz="2800" dirty="0"/>
              <a:t>, z którymi uczelnia planuje współpracować w zakresie WSD. Kryteria rekrutacji zostaną szczegółowo określone i opublikowane na </a:t>
            </a:r>
            <a:r>
              <a:rPr lang="pl-PL" sz="2800" dirty="0" smtClean="0"/>
              <a:t>stronie internetowej </a:t>
            </a:r>
            <a:r>
              <a:rPr lang="pl-PL" sz="2800" dirty="0"/>
              <a:t>Wydziału. Podana będzie liczba punktów możliwych do osiągnięcia w każdej kategorii podlegającej ocenie</a:t>
            </a:r>
            <a:r>
              <a:rPr lang="pl-PL" sz="2800" dirty="0" smtClean="0"/>
              <a:t>.</a:t>
            </a:r>
            <a:endParaRPr lang="pl-PL" sz="2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Ogólne zasady rekrutacji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9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36217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800" dirty="0" smtClean="0"/>
              <a:t>Kompetencje </a:t>
            </a:r>
            <a:r>
              <a:rPr lang="pl-PL" sz="2800" dirty="0"/>
              <a:t>kandydatów </a:t>
            </a:r>
            <a:r>
              <a:rPr lang="pl-PL" sz="2800" dirty="0" smtClean="0"/>
              <a:t>brane pod uwagę przez  Komisję Rekrutacyjną:</a:t>
            </a:r>
            <a:endParaRPr lang="pl-PL" sz="2800" dirty="0"/>
          </a:p>
          <a:p>
            <a:pPr fontAlgn="base"/>
            <a:r>
              <a:rPr lang="pl-PL" sz="2400" dirty="0" smtClean="0"/>
              <a:t>Kompetencje </a:t>
            </a:r>
            <a:r>
              <a:rPr lang="pl-PL" sz="2400" dirty="0"/>
              <a:t>językowe kandydata (max. 20 pkt).</a:t>
            </a:r>
          </a:p>
          <a:p>
            <a:pPr fontAlgn="base"/>
            <a:r>
              <a:rPr lang="pl-PL" sz="2400" dirty="0" smtClean="0"/>
              <a:t>Dotychczasowe </a:t>
            </a:r>
            <a:r>
              <a:rPr lang="pl-PL" sz="2400" dirty="0"/>
              <a:t>osiągnięcia i dorobek naukowy kandydata (max. 40 pkt).</a:t>
            </a:r>
          </a:p>
          <a:p>
            <a:pPr fontAlgn="base"/>
            <a:r>
              <a:rPr lang="pl-PL" sz="2400" dirty="0" smtClean="0"/>
              <a:t>Zainteresowania </a:t>
            </a:r>
            <a:r>
              <a:rPr lang="pl-PL" sz="2400" dirty="0"/>
              <a:t>naukowe i proponowany przez kandydata zakres badań (max. 40 pkt).</a:t>
            </a:r>
          </a:p>
          <a:p>
            <a:pPr fontAlgn="base"/>
            <a:r>
              <a:rPr lang="pl-PL" sz="2400" dirty="0" smtClean="0"/>
              <a:t>Zgodność </a:t>
            </a:r>
            <a:r>
              <a:rPr lang="pl-PL" sz="2400" dirty="0"/>
              <a:t>proponowanego tematu z listą tematów preferowanych (max. 20 pkt).</a:t>
            </a:r>
          </a:p>
          <a:p>
            <a:pPr fontAlgn="base"/>
            <a:r>
              <a:rPr lang="pl-PL" sz="2400" dirty="0" smtClean="0"/>
              <a:t>Ocenę </a:t>
            </a:r>
            <a:r>
              <a:rPr lang="pl-PL" sz="2400" dirty="0"/>
              <a:t>wpisaną w dyplomie ukończenia studiów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(</a:t>
            </a:r>
            <a:r>
              <a:rPr lang="pl-PL" sz="2400" dirty="0"/>
              <a:t>max. 100 pkt</a:t>
            </a:r>
            <a:r>
              <a:rPr lang="pl-PL" sz="2400" dirty="0" smtClean="0"/>
              <a:t>).</a:t>
            </a:r>
            <a:endParaRPr lang="pl-PL" sz="24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Ogólne zasady rekrutacji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725544" cy="936104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708920"/>
            <a:ext cx="8100392" cy="3112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Czym jest Wdrożeniowa Szkoła Doktorancka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Korzyści dla studenta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bg1">
                    <a:lumMod val="75000"/>
                  </a:schemeClr>
                </a:solidFill>
              </a:rPr>
              <a:t>Korzyści dla 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Przykłady współpracy Politechniki Łódzkiej z przemysłem </a:t>
            </a:r>
          </a:p>
          <a:p>
            <a:pPr marL="0" indent="0">
              <a:buNone/>
            </a:pPr>
            <a:endParaRPr lang="pl-PL" dirty="0" smtClean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432048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1800" b="1" dirty="0"/>
              <a:t>Seco/Warwick S.A- </a:t>
            </a:r>
            <a:r>
              <a:rPr lang="pl-PL" sz="1800" dirty="0"/>
              <a:t>opracowanie nowej technologii impulsowego nawęglania niskociśnieniowego, dedykowanego prototypowemu urządzeniu do obróbki cieplnej </a:t>
            </a:r>
          </a:p>
          <a:p>
            <a:pPr marL="0" indent="0" fontAlgn="base">
              <a:buNone/>
            </a:pPr>
            <a:r>
              <a:rPr lang="pl-PL" sz="1800" b="1" dirty="0"/>
              <a:t>Szpital Czerniakowski Sp. z o. o. </a:t>
            </a:r>
            <a:r>
              <a:rPr lang="pl-PL" sz="1800" dirty="0"/>
              <a:t>- Opracowanie wytycznych do wdrożenia technologii wytwarzania powłok na bazie </a:t>
            </a:r>
            <a:r>
              <a:rPr lang="pl-PL" sz="1800" dirty="0" err="1"/>
              <a:t>hydroksyapatytu</a:t>
            </a:r>
            <a:r>
              <a:rPr lang="pl-PL" sz="1800" dirty="0"/>
              <a:t> (</a:t>
            </a:r>
            <a:r>
              <a:rPr lang="pl-PL" sz="1800" dirty="0" err="1"/>
              <a:t>HAp</a:t>
            </a:r>
            <a:r>
              <a:rPr lang="pl-PL" sz="1800" dirty="0"/>
              <a:t>) przeznaczonych do modyfikacji implantów kostnych</a:t>
            </a:r>
          </a:p>
          <a:p>
            <a:pPr marL="0" indent="0" fontAlgn="base">
              <a:buNone/>
            </a:pPr>
            <a:r>
              <a:rPr lang="pl-PL" sz="1800" b="1" dirty="0"/>
              <a:t>SAPA BUILDING SYSTEMS </a:t>
            </a:r>
            <a:r>
              <a:rPr lang="pl-PL" sz="1800" dirty="0"/>
              <a:t>- opracowanie technologii nowego kompozytu hybrydowego o właściwościach chłodząco-izolujących </a:t>
            </a:r>
          </a:p>
          <a:p>
            <a:pPr marL="0" indent="0" fontAlgn="base">
              <a:buNone/>
            </a:pPr>
            <a:r>
              <a:rPr lang="pl-PL" sz="1800" b="1" dirty="0" err="1"/>
              <a:t>Rauschert</a:t>
            </a:r>
            <a:r>
              <a:rPr lang="pl-PL" sz="1800" b="1" dirty="0"/>
              <a:t>“ spółka z o.o. Mysłakowice </a:t>
            </a:r>
            <a:r>
              <a:rPr lang="pl-PL" sz="1800" dirty="0"/>
              <a:t>- Opracowanie nowego materiału ceramicznego na bazie sferycznego tlenku </a:t>
            </a:r>
            <a:r>
              <a:rPr lang="pl-PL" sz="1800" dirty="0" err="1"/>
              <a:t>glinu</a:t>
            </a:r>
            <a:r>
              <a:rPr lang="pl-PL" sz="1800" dirty="0"/>
              <a:t>, który wdrożony w firmie </a:t>
            </a:r>
            <a:r>
              <a:rPr lang="pl-PL" sz="1800" dirty="0" err="1"/>
              <a:t>Rauschert</a:t>
            </a:r>
            <a:r>
              <a:rPr lang="pl-PL" sz="1800" dirty="0"/>
              <a:t>, pozwoli na rozwiązanie problemów technologiczno-produkcyjnych podczas procesów wypalania wysokotemperaturowego </a:t>
            </a:r>
          </a:p>
          <a:p>
            <a:pPr marL="0" indent="0" fontAlgn="base">
              <a:buNone/>
            </a:pPr>
            <a:r>
              <a:rPr lang="pl-PL" sz="1800" b="1" dirty="0"/>
              <a:t>Atlas Sp. z </a:t>
            </a:r>
            <a:r>
              <a:rPr lang="pl-PL" sz="1800" b="1" dirty="0" smtClean="0"/>
              <a:t>o. o. </a:t>
            </a:r>
            <a:r>
              <a:rPr lang="pl-PL" sz="1800" dirty="0" smtClean="0"/>
              <a:t>- </a:t>
            </a:r>
            <a:r>
              <a:rPr lang="pl-PL" sz="1800" dirty="0"/>
              <a:t>analiza podejścia projektowego do wprowadzenia metody zarządzania parkiem maszynowym TPM (ang. Total </a:t>
            </a:r>
            <a:r>
              <a:rPr lang="pl-PL" sz="1800" dirty="0" err="1"/>
              <a:t>Productive</a:t>
            </a:r>
            <a:r>
              <a:rPr lang="pl-PL" sz="1800" dirty="0"/>
              <a:t> </a:t>
            </a:r>
            <a:r>
              <a:rPr lang="pl-PL" sz="1800" dirty="0" err="1"/>
              <a:t>Maintenance</a:t>
            </a:r>
            <a:r>
              <a:rPr lang="pl-PL" sz="1800" dirty="0"/>
              <a:t>) oraz analiza jej skuteczności na przykładzie przemysłu chemii budowlanej</a:t>
            </a:r>
            <a:r>
              <a:rPr lang="pl-PL" sz="1800" dirty="0" smtClean="0"/>
              <a:t>.</a:t>
            </a:r>
            <a:endParaRPr lang="pl-PL" sz="1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Realizowane doktoraty wdrożeniowe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725544" cy="936104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708920"/>
            <a:ext cx="8100392" cy="3112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Czym jest Wdrożeniowa Szkoła Doktorancka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Korzyści dla studenta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Korzyści dla </a:t>
            </a: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Przykłady współpracy Politechniki Łódzkiej z przemysłem </a:t>
            </a:r>
            <a:endParaRPr lang="pl-PL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97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36217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800" dirty="0" smtClean="0"/>
              <a:t>Projekty, które uzyskały dofinansowanie w 2018 roku </a:t>
            </a:r>
            <a:endParaRPr lang="pl-PL" sz="2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Realizowane projekty badawcze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023330"/>
              </p:ext>
            </p:extLst>
          </p:nvPr>
        </p:nvGraphicFramePr>
        <p:xfrm>
          <a:off x="946444" y="2492896"/>
          <a:ext cx="8090053" cy="3241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143"/>
                <a:gridCol w="2633333"/>
                <a:gridCol w="807685"/>
                <a:gridCol w="848499"/>
                <a:gridCol w="1008112"/>
                <a:gridCol w="792088"/>
                <a:gridCol w="1728193"/>
              </a:tblGrid>
              <a:tr h="49703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Lp.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Tytuł projektu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PROGRAM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Działanie/ Poddziałanie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 Całkowita wartość projektu w PLN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Lider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Partner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1058673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1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 err="1">
                          <a:effectLst/>
                        </a:rPr>
                        <a:t>Retrofit</a:t>
                      </a:r>
                      <a:r>
                        <a:rPr lang="pl-PL" sz="1100" u="none" strike="noStrike" dirty="0">
                          <a:effectLst/>
                        </a:rPr>
                        <a:t>* próżniowego wyłącznika ultraszybkiego DC dla  pociągów zespolonych,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EZT i elektrowozów. * generalna modernizacja dla nowej jakości technicznej,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eksploatacyjnej i konkurencyjności rynkowej, (wprowadzająca hybrydyzację,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modularyzację, funkcje specjalne i adaptowalność wyłączników do nowych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wymagań użytkowników krajowych i zagranicznych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2 520 000.00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Politechnika Łódzka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Zakład Apratury Elektrycznej "WOLTAN" Sp. z o.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548721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Projektowanie i wytwarzanie spersonalizowanych implantów medycznych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4.1.4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6 066 849.80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 err="1">
                          <a:effectLst/>
                        </a:rPr>
                        <a:t>Bionanopark</a:t>
                      </a:r>
                      <a:r>
                        <a:rPr lang="pl-PL" sz="1100" u="none" strike="noStrike" dirty="0">
                          <a:effectLst/>
                        </a:rPr>
                        <a:t> sp. z o.o</a:t>
                      </a:r>
                      <a:r>
                        <a:rPr lang="pl-PL" sz="1100" u="none" strike="noStrike" dirty="0" smtClean="0">
                          <a:effectLst/>
                        </a:rPr>
                        <a:t>., PABIANICKA </a:t>
                      </a:r>
                      <a:r>
                        <a:rPr lang="pl-PL" sz="1100" u="none" strike="noStrike" dirty="0">
                          <a:effectLst/>
                        </a:rPr>
                        <a:t>FABRYKA NARZĘDZI </a:t>
                      </a:r>
                      <a:r>
                        <a:rPr lang="pl-PL" sz="1100" u="none" strike="noStrike" dirty="0" smtClean="0">
                          <a:effectLst/>
                        </a:rPr>
                        <a:t> “</a:t>
                      </a:r>
                      <a:r>
                        <a:rPr lang="pl-PL" sz="1100" u="none" strike="noStrike" dirty="0">
                          <a:effectLst/>
                        </a:rPr>
                        <a:t>PAFANA” S.A</a:t>
                      </a:r>
                      <a:r>
                        <a:rPr lang="pl-PL" sz="1100" u="none" strike="noStrike" dirty="0" smtClean="0">
                          <a:effectLst/>
                        </a:rPr>
                        <a:t>., Uniwersytet </a:t>
                      </a:r>
                      <a:r>
                        <a:rPr lang="pl-PL" sz="1100" u="none" strike="noStrike" dirty="0">
                          <a:effectLst/>
                        </a:rPr>
                        <a:t>Medyczny w </a:t>
                      </a:r>
                      <a:r>
                        <a:rPr lang="pl-PL" sz="1100" u="none" strike="noStrike" dirty="0" smtClean="0">
                          <a:effectLst/>
                        </a:rPr>
                        <a:t>Łodzi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36217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800" dirty="0" smtClean="0"/>
              <a:t>Projekty, które uzyskały dofinansowanie w 2018 roku </a:t>
            </a:r>
            <a:endParaRPr lang="pl-PL" sz="2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Realizowane projekty badawcze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20104"/>
              </p:ext>
            </p:extLst>
          </p:nvPr>
        </p:nvGraphicFramePr>
        <p:xfrm>
          <a:off x="946444" y="2492896"/>
          <a:ext cx="8090052" cy="3416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143"/>
                <a:gridCol w="2482295"/>
                <a:gridCol w="737479"/>
                <a:gridCol w="884975"/>
                <a:gridCol w="991736"/>
                <a:gridCol w="1100940"/>
                <a:gridCol w="1620484"/>
              </a:tblGrid>
              <a:tr h="49703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Lp.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Tytuł projektu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PROGRAM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Działanie/ Poddziałanie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 Całkowita wartość projektu w PLN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Lider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Partner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457267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Opracowanie systemu modułowych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zaawansowanych stanowisk zrobotyzowanych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ze zintegrowanym transportem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 err="1">
                          <a:effectLst/>
                        </a:rPr>
                        <a:t>międzystanowiskowym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4 188 083.23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Aret sp. z o.o.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274360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Przestrzenny skaner laserowy wraz z oprogramowaniem, do zastosowań w nawigacji robotów mobilnych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1 985 920.00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Przedsiębiorstwo PREXER Sp. z </a:t>
                      </a:r>
                      <a:r>
                        <a:rPr lang="pl-PL" sz="1100" u="none" strike="noStrike" dirty="0" err="1">
                          <a:effectLst/>
                        </a:rPr>
                        <a:t>o.o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546732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Bezpieczne przejścia dla pieszych, przyjazne dla użytkowników ruchu drogowego, wykorzystujące unikalne opatentowane rozwiązania z zakresu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modelowania i rozsyłu światła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POIR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4 041 157.30 zł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</a:rPr>
                        <a:t>D.A. GLASS  Doros Teodora Sp. z o.o</a:t>
                      </a:r>
                      <a:r>
                        <a:rPr lang="pt-BR" sz="1100" u="none" strike="noStrike" dirty="0" smtClean="0">
                          <a:effectLst/>
                        </a:rPr>
                        <a:t>.,</a:t>
                      </a:r>
                      <a:r>
                        <a:rPr lang="pl-PL" sz="1100" u="none" strike="noStrike" dirty="0" smtClean="0">
                          <a:effectLst/>
                        </a:rPr>
                        <a:t> </a:t>
                      </a:r>
                      <a:r>
                        <a:rPr lang="pt-BR" sz="1100" u="none" strike="noStrike" dirty="0" smtClean="0">
                          <a:effectLst/>
                        </a:rPr>
                        <a:t>NOVA </a:t>
                      </a:r>
                      <a:r>
                        <a:rPr lang="pt-BR" sz="1100" u="none" strike="noStrike" dirty="0">
                          <a:effectLst/>
                        </a:rPr>
                        <a:t>LIGHT Sp. z 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  <a:tr h="546732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6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Środowisko inteligentnych, rozproszonych </a:t>
                      </a:r>
                      <a:br>
                        <a:rPr lang="pl-PL" sz="1100" u="none" strike="noStrike">
                          <a:effectLst/>
                        </a:rPr>
                      </a:br>
                      <a:r>
                        <a:rPr lang="pl-PL" sz="1100" u="none" strike="noStrike">
                          <a:effectLst/>
                        </a:rPr>
                        <a:t>systemów sterowania w biznesie i przemyśle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POIR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4.1.4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3 212 325.00 zł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LTC Spółka z ograniczoną </a:t>
                      </a:r>
                      <a:br>
                        <a:rPr lang="pl-PL" sz="1100" u="none" strike="noStrike" dirty="0">
                          <a:effectLst/>
                        </a:rPr>
                      </a:br>
                      <a:r>
                        <a:rPr lang="pl-PL" sz="1100" u="none" strike="noStrike" dirty="0">
                          <a:effectLst/>
                        </a:rPr>
                        <a:t>odpowiedzialnością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77" marR="3677" marT="367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43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36217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800" dirty="0" smtClean="0"/>
              <a:t>Projekty, które uzyskały dofinansowanie w 2017 roku </a:t>
            </a:r>
            <a:endParaRPr lang="pl-PL" sz="2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Realizowane projekty badawcze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300415"/>
              </p:ext>
            </p:extLst>
          </p:nvPr>
        </p:nvGraphicFramePr>
        <p:xfrm>
          <a:off x="909452" y="2492896"/>
          <a:ext cx="8055037" cy="2950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963"/>
                <a:gridCol w="2311465"/>
                <a:gridCol w="864096"/>
                <a:gridCol w="792088"/>
                <a:gridCol w="936104"/>
                <a:gridCol w="1008112"/>
                <a:gridCol w="1872209"/>
              </a:tblGrid>
              <a:tr h="53230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Lp.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Tytuł projektu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PROGRAM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Działanie/ Poddziałanie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 Całkowita wartość projektu w PLN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Lider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Partner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797476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7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Hemostatyczne, resorbowalne opatrunki podwójnego zastosowania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4.1.2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7 970 704.32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Politechnika Łódzka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TRICOMED Spółka Akcyjna,Bella Sp. z o.o.,Wojskowy Instytut Higieny i Epidemiologii imienia Generała Karola Kaczkowskiego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664891"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u="none" strike="noStrike" dirty="0">
                          <a:effectLst/>
                        </a:rPr>
                        <a:t>8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Zarządzanie pracą sieci dystrybucyjnej niskiego napięcia z uwzględnieniem aktywnej roli prosumenta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4.1.2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4 261 669.07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Politechnika Łódzka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PGE Dystrybucja Spółka Akcyjna,Politechnika Lubelska, APATOR ELKOMTECH SPÓŁKA AKCYJNA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930061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9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Nowoczesna technologia bioremediacji gruntów zanieczyszczonych olejem kreozotowym na terenie Nasycalni Podkładów Spółka Akcyjna w Koźminie Wielkopolskim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1 131 564.52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Instytut Technologii Drewna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</a:t>
                      </a:r>
                      <a:r>
                        <a:rPr lang="pl-PL" sz="1100" u="none" strike="noStrike" dirty="0" err="1">
                          <a:effectLst/>
                        </a:rPr>
                        <a:t>Łódzka,Politechnika</a:t>
                      </a:r>
                      <a:r>
                        <a:rPr lang="pl-PL" sz="1100" u="none" strike="noStrike" dirty="0">
                          <a:effectLst/>
                        </a:rPr>
                        <a:t> </a:t>
                      </a:r>
                      <a:r>
                        <a:rPr lang="pl-PL" sz="1100" u="none" strike="noStrike" dirty="0" err="1">
                          <a:effectLst/>
                        </a:rPr>
                        <a:t>Poznańska,Nasycalnia</a:t>
                      </a:r>
                      <a:r>
                        <a:rPr lang="pl-PL" sz="1100" u="none" strike="noStrike" dirty="0">
                          <a:effectLst/>
                        </a:rPr>
                        <a:t> Podkładów Spółka Akcyjna w Koźminie Wielkopolskim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44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8876" y="1988840"/>
            <a:ext cx="8229627" cy="3621785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800" dirty="0" smtClean="0"/>
              <a:t>Projekty, które uzyskały dofinansowanie w 2017 roku </a:t>
            </a:r>
            <a:endParaRPr lang="pl-PL" sz="28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899592" y="1196752"/>
            <a:ext cx="799288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Realizowane projekty badawcze</a:t>
            </a:r>
            <a:endParaRPr lang="pl-PL" sz="36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940191"/>
              </p:ext>
            </p:extLst>
          </p:nvPr>
        </p:nvGraphicFramePr>
        <p:xfrm>
          <a:off x="909452" y="2492896"/>
          <a:ext cx="8055037" cy="2985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963"/>
                <a:gridCol w="2311465"/>
                <a:gridCol w="864096"/>
                <a:gridCol w="792088"/>
                <a:gridCol w="936104"/>
                <a:gridCol w="1008112"/>
                <a:gridCol w="1872209"/>
              </a:tblGrid>
              <a:tr h="53230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Lp.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Tytuł projektu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PROGRAM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Źródło finansowania - Działanie/ Poddziałanie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>
                          <a:effectLst/>
                        </a:rPr>
                        <a:t> Całkowita wartość projektu w PLN</a:t>
                      </a:r>
                      <a:endParaRPr lang="pl-PL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Lider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u="none" strike="noStrike" dirty="0">
                          <a:effectLst/>
                        </a:rPr>
                        <a:t>Partner</a:t>
                      </a:r>
                      <a:endParaRPr lang="pl-PL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1062646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10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Opracowanie systemu monitoringu, wczesnego ostrzegania i zrównoważonego zarządzania dla oczyszczalni ścieków minimalizującego emisję zanieczyszczeń do środowiska wodnego z obszaru zurbanizowanego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POIR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3 232 419.14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Grupowa Oczyszczalnia Ścieków w Łodzi Spółka z o. o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532306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11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Nowa generacja platformy tomografii przemysłowej do diagnostyki i sterowania procesami technologicznymi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POIR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4.1.2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4 197 541.00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Politechnika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NETRIX SPÓŁKA AKCYJNA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  <a:tr h="664891"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 dirty="0">
                          <a:effectLst/>
                        </a:rPr>
                        <a:t>12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Opracowanie technologii jednoetapowego formowania hybrydowych płyt balistycznych o znacząco zwiększonych aspektach bezpieczeństwa użytkowania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>
                          <a:effectLst/>
                        </a:rPr>
                        <a:t>POIR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4.1.2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u="none" strike="noStrike">
                          <a:effectLst/>
                        </a:rPr>
                        <a:t>2 419 637.55</a:t>
                      </a:r>
                      <a:endParaRPr lang="pl-P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Instytut Technologii Bezpieczeństwa "MORATEX"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u="none" strike="noStrike" dirty="0">
                          <a:effectLst/>
                        </a:rPr>
                        <a:t>LUBAWA Spółka </a:t>
                      </a:r>
                      <a:r>
                        <a:rPr lang="pl-PL" sz="1100" u="none" strike="noStrike" dirty="0" err="1">
                          <a:effectLst/>
                        </a:rPr>
                        <a:t>Akcyjna,Miranda</a:t>
                      </a:r>
                      <a:r>
                        <a:rPr lang="pl-PL" sz="1100" u="none" strike="noStrike" dirty="0">
                          <a:effectLst/>
                        </a:rPr>
                        <a:t> Spółka z ograniczoną </a:t>
                      </a:r>
                      <a:r>
                        <a:rPr lang="pl-PL" sz="1100" u="none" strike="noStrike" dirty="0" err="1">
                          <a:effectLst/>
                        </a:rPr>
                        <a:t>odpowiedzialnością,Politechnika</a:t>
                      </a:r>
                      <a:r>
                        <a:rPr lang="pl-PL" sz="1100" u="none" strike="noStrike" dirty="0">
                          <a:effectLst/>
                        </a:rPr>
                        <a:t> Łódzka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034" marR="2034" marT="203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8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896382" y="2420888"/>
            <a:ext cx="5826595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b="1" dirty="0" smtClean="0"/>
              <a:t>Dziękuję </a:t>
            </a:r>
            <a:r>
              <a:rPr lang="pl-PL" sz="4400" b="1" dirty="0" smtClean="0"/>
              <a:t>za </a:t>
            </a:r>
            <a:r>
              <a:rPr lang="pl-PL" sz="4400" b="1" dirty="0" smtClean="0"/>
              <a:t>uwagę</a:t>
            </a:r>
          </a:p>
          <a:p>
            <a:endParaRPr lang="pl-PL" sz="4400" b="1" dirty="0"/>
          </a:p>
          <a:p>
            <a:r>
              <a:rPr lang="pl-PL" sz="3600" b="1" dirty="0" smtClean="0"/>
              <a:t>Kontakt: </a:t>
            </a:r>
          </a:p>
          <a:p>
            <a:r>
              <a:rPr lang="pl-PL" sz="3600" b="1" dirty="0" smtClean="0">
                <a:hlinkClick r:id="rId2"/>
              </a:rPr>
              <a:t>damian.obidowski@p.lodz.pl</a:t>
            </a:r>
            <a:endParaRPr lang="pl-PL" sz="3600" b="1" dirty="0" smtClean="0"/>
          </a:p>
          <a:p>
            <a:r>
              <a:rPr lang="pl-PL" sz="3600" b="1" dirty="0" smtClean="0"/>
              <a:t>tel. kom. 502 65 90 10</a:t>
            </a:r>
            <a:endParaRPr lang="pl-PL" sz="3600" b="1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1988840"/>
            <a:ext cx="7722418" cy="36690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pl-PL" sz="2000" dirty="0" smtClean="0"/>
              <a:t>Kandydaci na stopień naukowy doktora realizują badania podstawowe, przemysłowe, rozwojowe lub wdrożeniowe w ramach współpracy firmy i uczelni. Rezultaty pracy mogą być wykorzystane przez firmę/uczelnię w ramach przewidzianych przez wzajemne porozumienie. </a:t>
            </a:r>
          </a:p>
          <a:p>
            <a:pPr marL="0" indent="0" fontAlgn="base">
              <a:buNone/>
            </a:pPr>
            <a:endParaRPr lang="pl-PL" sz="2000" dirty="0"/>
          </a:p>
          <a:p>
            <a:pPr marL="0" indent="0" fontAlgn="base">
              <a:buNone/>
            </a:pPr>
            <a:r>
              <a:rPr lang="pl-PL" sz="2000" dirty="0" smtClean="0"/>
              <a:t>W UK istnieją całe „szkoły” doktorantów tworzone we współpracy </a:t>
            </a:r>
            <a:br>
              <a:rPr lang="pl-PL" sz="2000" dirty="0" smtClean="0"/>
            </a:br>
            <a:r>
              <a:rPr lang="pl-PL" sz="2000" dirty="0" smtClean="0"/>
              <a:t>uczelnia-firma (Centre for </a:t>
            </a:r>
            <a:r>
              <a:rPr lang="pl-PL" sz="2000" dirty="0" err="1" smtClean="0"/>
              <a:t>Doctoral</a:t>
            </a:r>
            <a:r>
              <a:rPr lang="pl-PL" sz="2000" dirty="0" smtClean="0"/>
              <a:t> Training):</a:t>
            </a:r>
          </a:p>
          <a:p>
            <a:pPr fontAlgn="base"/>
            <a:r>
              <a:rPr lang="pl-PL" sz="2000" dirty="0" smtClean="0"/>
              <a:t>Ponad 70 programów,</a:t>
            </a:r>
          </a:p>
          <a:p>
            <a:pPr fontAlgn="base"/>
            <a:r>
              <a:rPr lang="pl-PL" sz="2000" dirty="0" smtClean="0"/>
              <a:t>24 uczelnie</a:t>
            </a:r>
          </a:p>
          <a:p>
            <a:pPr fontAlgn="base"/>
            <a:r>
              <a:rPr lang="pl-PL" sz="2000" dirty="0" smtClean="0"/>
              <a:t>3500 doktoratów</a:t>
            </a:r>
          </a:p>
          <a:p>
            <a:pPr fontAlgn="base"/>
            <a:r>
              <a:rPr lang="pl-PL" sz="2000" dirty="0" smtClean="0"/>
              <a:t>350 mln GBP finansowania z EPSRC</a:t>
            </a:r>
            <a:endParaRPr lang="pl-PL" sz="2000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Idea doktoratu wdrożeniowego</a:t>
            </a:r>
            <a:endParaRPr lang="pl-PL" sz="3600" dirty="0"/>
          </a:p>
        </p:txBody>
      </p:sp>
      <p:pic>
        <p:nvPicPr>
          <p:cNvPr id="1026" name="Picture 2" descr="https://lh5.googleusercontent.com/qvKiOZluqLhjyVymLli6H82YdZv8cD05nTmlePnuFGsOIAwA_8WmJZRPw2cQyJYvTLcV1GSxuBR3TAG83neWRhfC30jgD3WGmZgD97EREairHx4HUinsJxOz9leHKbXeDtkiANO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78619"/>
            <a:ext cx="26098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467544" y="5805264"/>
            <a:ext cx="8424936" cy="9756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buFont typeface="Arial" pitchFamily="34" charset="0"/>
              <a:buNone/>
            </a:pPr>
            <a:r>
              <a:rPr lang="pl-PL" dirty="0" smtClean="0">
                <a:solidFill>
                  <a:srgbClr val="FF0000"/>
                </a:solidFill>
              </a:rPr>
              <a:t>50% doktoratów w UK powstaje </a:t>
            </a:r>
            <a:br>
              <a:rPr lang="pl-PL" dirty="0" smtClean="0">
                <a:solidFill>
                  <a:srgbClr val="FF0000"/>
                </a:solidFill>
              </a:rPr>
            </a:br>
            <a:r>
              <a:rPr lang="pl-PL" dirty="0" smtClean="0">
                <a:solidFill>
                  <a:srgbClr val="FF0000"/>
                </a:solidFill>
              </a:rPr>
              <a:t>przy współfinansowaniu przemysłu</a:t>
            </a:r>
            <a:endParaRPr lang="pl-PL" dirty="0">
              <a:solidFill>
                <a:srgbClr val="FF0000"/>
              </a:solidFill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3962" y="2348880"/>
            <a:ext cx="8050526" cy="4125841"/>
          </a:xfrm>
        </p:spPr>
        <p:txBody>
          <a:bodyPr>
            <a:noAutofit/>
          </a:bodyPr>
          <a:lstStyle/>
          <a:p>
            <a:pPr marL="457200" lvl="1" indent="0">
              <a:buFontTx/>
              <a:buNone/>
              <a:defRPr/>
            </a:pPr>
            <a:r>
              <a:rPr lang="pl-PL" sz="2000" dirty="0"/>
              <a:t>Fragment ustawy z dnia 14 marca 2003 r. o stopniach naukowych i tytule naukowym oraz o stopniach i tytule w zakresie sztuki (+zmiany):</a:t>
            </a:r>
            <a:endParaRPr lang="pl-PL" sz="2000" dirty="0" smtClean="0"/>
          </a:p>
          <a:p>
            <a:pPr marL="457200" lvl="1" indent="0">
              <a:buFontTx/>
              <a:buNone/>
              <a:defRPr/>
            </a:pPr>
            <a:endParaRPr lang="pl-PL" sz="2000" dirty="0" smtClean="0"/>
          </a:p>
          <a:p>
            <a:pPr marL="457200" lvl="1" indent="0">
              <a:buFontTx/>
              <a:buNone/>
              <a:defRPr/>
            </a:pPr>
            <a:r>
              <a:rPr lang="pl-PL" sz="2000" i="1" dirty="0" smtClean="0"/>
              <a:t>Art</a:t>
            </a:r>
            <a:r>
              <a:rPr lang="pl-PL" sz="2000" i="1" dirty="0"/>
              <a:t>. 13 </a:t>
            </a:r>
          </a:p>
          <a:p>
            <a:pPr lvl="1">
              <a:buFontTx/>
              <a:buNone/>
              <a:defRPr/>
            </a:pPr>
            <a:r>
              <a:rPr lang="pl-PL" sz="2000" i="1" dirty="0"/>
              <a:t>1. Rozprawa doktorska , powinna stanowić oryginalne rozwiązanie problemu naukowego lub oryginalne dokonanie artystyczne oraz wykazywać ogólną wiedzę teoretyczną kandydata w danej dyscyplinie naukowej lub artystycznej oraz umiejętność samodzielnego prowadzenia pracy naukowej lub artystycznej.</a:t>
            </a:r>
          </a:p>
          <a:p>
            <a:pPr lvl="1">
              <a:buFontTx/>
              <a:buNone/>
              <a:defRPr/>
            </a:pPr>
            <a:r>
              <a:rPr lang="pl-PL" sz="2000" i="1" dirty="0"/>
              <a:t>3. Rozprawę doktorską może stanowić praca projektowa, konstrukcyjna, technologiczna lub artystyczna, jeżeli odpowiada warunkom określonym w ust. 1</a:t>
            </a:r>
            <a:r>
              <a:rPr lang="pl-PL" sz="2000" i="1" dirty="0" smtClean="0"/>
              <a:t>.</a:t>
            </a:r>
            <a:endParaRPr lang="pl-PL" sz="1600" i="1" dirty="0">
              <a:solidFill>
                <a:srgbClr val="000000"/>
              </a:solidFill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Podstawa prawna</a:t>
            </a:r>
            <a:endParaRPr lang="pl-PL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3962" y="2348880"/>
            <a:ext cx="8050526" cy="4125841"/>
          </a:xfrm>
        </p:spPr>
        <p:txBody>
          <a:bodyPr>
            <a:noAutofit/>
          </a:bodyPr>
          <a:lstStyle/>
          <a:p>
            <a:pPr marL="457200" lvl="1" indent="0">
              <a:buFontTx/>
              <a:buNone/>
              <a:defRPr/>
            </a:pPr>
            <a:r>
              <a:rPr lang="pl-PL" sz="2000" dirty="0"/>
              <a:t>Fragment </a:t>
            </a:r>
            <a:r>
              <a:rPr lang="pl-PL" sz="2000" dirty="0" smtClean="0"/>
              <a:t> projektu </a:t>
            </a:r>
            <a:r>
              <a:rPr lang="pl-PL" sz="2000" dirty="0"/>
              <a:t>ustawy </a:t>
            </a:r>
            <a:r>
              <a:rPr lang="pl-PL" sz="2000" b="1" dirty="0"/>
              <a:t>Prawo o szkolnictwie wyższym i </a:t>
            </a:r>
            <a:r>
              <a:rPr lang="pl-PL" sz="2000" b="1" dirty="0" smtClean="0"/>
              <a:t>nauce </a:t>
            </a:r>
            <a:r>
              <a:rPr lang="pl-PL" sz="2000" dirty="0" smtClean="0"/>
              <a:t>z </a:t>
            </a:r>
            <a:r>
              <a:rPr lang="pl-PL" sz="2000" dirty="0"/>
              <a:t>dnia </a:t>
            </a:r>
            <a:r>
              <a:rPr lang="pl-PL" sz="2000" dirty="0" smtClean="0"/>
              <a:t>16.09.2017 r.</a:t>
            </a:r>
            <a:r>
              <a:rPr lang="pl-PL" sz="2000" dirty="0" smtClean="0"/>
              <a:t>:</a:t>
            </a:r>
            <a:endParaRPr lang="pl-PL" sz="2000" dirty="0" smtClean="0"/>
          </a:p>
          <a:p>
            <a:pPr marL="457200" lvl="1" indent="0">
              <a:buFontTx/>
              <a:buNone/>
              <a:defRPr/>
            </a:pPr>
            <a:endParaRPr lang="pl-PL" sz="2000" dirty="0" smtClean="0"/>
          </a:p>
          <a:p>
            <a:pPr marL="457200" lvl="1" indent="0">
              <a:buFontTx/>
              <a:buNone/>
              <a:defRPr/>
            </a:pPr>
            <a:r>
              <a:rPr lang="pl-PL" sz="2000" i="1" dirty="0"/>
              <a:t>Art. 182. </a:t>
            </a:r>
            <a:endParaRPr lang="pl-PL" sz="2000" i="1" dirty="0" smtClean="0"/>
          </a:p>
          <a:p>
            <a:pPr marL="457200" lvl="1" indent="0">
              <a:buFontTx/>
              <a:buNone/>
              <a:defRPr/>
            </a:pPr>
            <a:r>
              <a:rPr lang="pl-PL" sz="2000" i="1" dirty="0" smtClean="0"/>
              <a:t>1</a:t>
            </a:r>
            <a:r>
              <a:rPr lang="pl-PL" sz="2000" i="1" dirty="0"/>
              <a:t>. Rozprawa doktorska prezentuje ogólną wiedzę teoretyczną kandydata </a:t>
            </a:r>
            <a:r>
              <a:rPr lang="pl-PL" sz="2000" i="1" dirty="0" smtClean="0"/>
              <a:t>w danej </a:t>
            </a:r>
            <a:r>
              <a:rPr lang="pl-PL" sz="2000" i="1" dirty="0"/>
              <a:t>dyscyplinie oraz umiejętność samodzielnego prowadzenia pracy naukowej </a:t>
            </a:r>
            <a:r>
              <a:rPr lang="pl-PL" sz="2000" i="1" dirty="0" smtClean="0"/>
              <a:t>lub artystycznej</a:t>
            </a:r>
            <a:r>
              <a:rPr lang="pl-PL" sz="2000" i="1" dirty="0"/>
              <a:t>.</a:t>
            </a:r>
          </a:p>
          <a:p>
            <a:pPr marL="457200" lvl="1" indent="0">
              <a:buFontTx/>
              <a:buNone/>
              <a:defRPr/>
            </a:pPr>
            <a:r>
              <a:rPr lang="pl-PL" sz="2000" i="1" dirty="0" smtClean="0"/>
              <a:t>3</a:t>
            </a:r>
            <a:r>
              <a:rPr lang="pl-PL" sz="2000" i="1" dirty="0"/>
              <a:t>. Rozprawę doktorską może stanowić praca pisemna, w tym zbiór </a:t>
            </a:r>
            <a:r>
              <a:rPr lang="pl-PL" sz="2000" i="1" dirty="0" smtClean="0"/>
              <a:t>opublikowanych artykułów </a:t>
            </a:r>
            <a:r>
              <a:rPr lang="pl-PL" sz="2000" i="1" dirty="0"/>
              <a:t>naukowych, </a:t>
            </a:r>
            <a:r>
              <a:rPr lang="pl-PL" sz="2000" b="1" i="1" dirty="0"/>
              <a:t>praca projektowa, konstrukcyjna, technologiczna, wdrożeniowa</a:t>
            </a:r>
            <a:r>
              <a:rPr lang="pl-PL" sz="2000" i="1" dirty="0"/>
              <a:t> </a:t>
            </a:r>
            <a:r>
              <a:rPr lang="pl-PL" sz="2000" i="1" dirty="0" smtClean="0"/>
              <a:t>lub artystyczna</a:t>
            </a:r>
            <a:r>
              <a:rPr lang="pl-PL" sz="2000" i="1" dirty="0"/>
              <a:t>, </a:t>
            </a:r>
            <a:r>
              <a:rPr lang="pl-PL" sz="2000" b="1" i="1" dirty="0"/>
              <a:t>a także samodzielna i wyodrębniona część pracy zbiorowej</a:t>
            </a:r>
            <a:r>
              <a:rPr lang="pl-PL" sz="2000" i="1" dirty="0"/>
              <a:t>.</a:t>
            </a:r>
            <a:endParaRPr lang="pl-PL" sz="1600" i="1" dirty="0">
              <a:solidFill>
                <a:srgbClr val="000000"/>
              </a:solidFill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Podstawa prawna</a:t>
            </a:r>
            <a:endParaRPr lang="pl-PL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06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2276872"/>
            <a:ext cx="8020332" cy="4392488"/>
          </a:xfrm>
        </p:spPr>
        <p:txBody>
          <a:bodyPr>
            <a:noAutofit/>
          </a:bodyPr>
          <a:lstStyle/>
          <a:p>
            <a:pPr marL="457200" lvl="1" indent="0">
              <a:buFontTx/>
              <a:buNone/>
              <a:defRPr/>
            </a:pPr>
            <a:r>
              <a:rPr lang="pl-PL" sz="1800" dirty="0" smtClean="0"/>
              <a:t>„Istota doktoratów </a:t>
            </a:r>
            <a:r>
              <a:rPr lang="pl-PL" sz="1800" dirty="0"/>
              <a:t>wdrożeniowych polega zasadniczo na pracy w tzw. </a:t>
            </a:r>
            <a:r>
              <a:rPr lang="pl-PL" sz="1800" dirty="0" smtClean="0"/>
              <a:t>systemie dualnym</a:t>
            </a:r>
            <a:r>
              <a:rPr lang="pl-PL" sz="1800" dirty="0"/>
              <a:t>, czyli w określonej jednostce naukowej oraz w </a:t>
            </a:r>
            <a:r>
              <a:rPr lang="pl-PL" sz="1800" dirty="0" smtClean="0"/>
              <a:t>przedsiębiorstwie</a:t>
            </a:r>
            <a:r>
              <a:rPr lang="pl-PL" sz="1800" dirty="0"/>
              <a:t>. </a:t>
            </a:r>
            <a:r>
              <a:rPr lang="pl-PL" sz="1800" b="1" dirty="0"/>
              <a:t>Głównym celem doktoratu wdrożeniowego ma być </a:t>
            </a:r>
            <a:r>
              <a:rPr lang="pl-PL" sz="1800" b="1" dirty="0" smtClean="0"/>
              <a:t>przeprowadzenie badań</a:t>
            </a:r>
            <a:r>
              <a:rPr lang="pl-PL" sz="1800" b="1" dirty="0"/>
              <a:t>, które przyczynić się mają do efektywnego </a:t>
            </a:r>
            <a:r>
              <a:rPr lang="pl-PL" sz="1800" b="1" dirty="0" smtClean="0"/>
              <a:t>rozwiązania </a:t>
            </a:r>
            <a:r>
              <a:rPr lang="pl-PL" sz="1800" b="1" dirty="0"/>
              <a:t>konkretnego problemu danego przedsiębiorcy</a:t>
            </a:r>
            <a:r>
              <a:rPr lang="pl-PL" sz="1800" dirty="0"/>
              <a:t>, </a:t>
            </a:r>
            <a:r>
              <a:rPr lang="pl-PL" sz="1800" dirty="0" smtClean="0"/>
              <a:t>sprawującego jednocześnie </a:t>
            </a:r>
            <a:r>
              <a:rPr lang="pl-PL" sz="1800" dirty="0"/>
              <a:t>– obok promotora naukowego – opiekę </a:t>
            </a:r>
            <a:r>
              <a:rPr lang="pl-PL" sz="1800" dirty="0" smtClean="0"/>
              <a:t>merytoryczną nad </a:t>
            </a:r>
            <a:r>
              <a:rPr lang="pl-PL" sz="1800" dirty="0"/>
              <a:t>doktorantem. Praca badawcza prowadzona dla potrzeb </a:t>
            </a:r>
            <a:r>
              <a:rPr lang="pl-PL" sz="1800" dirty="0" smtClean="0"/>
              <a:t>uzyskania doktoratu </a:t>
            </a:r>
            <a:r>
              <a:rPr lang="pl-PL" sz="1800" dirty="0"/>
              <a:t>wdrożeniowego </a:t>
            </a:r>
            <a:r>
              <a:rPr lang="pl-PL" sz="1800" b="1" dirty="0"/>
              <a:t>ma zatem mieć przede wszystkim </a:t>
            </a:r>
            <a:r>
              <a:rPr lang="pl-PL" sz="1800" b="1" dirty="0" smtClean="0"/>
              <a:t>walory praktyczne</a:t>
            </a:r>
            <a:r>
              <a:rPr lang="pl-PL" sz="1800" b="1" dirty="0"/>
              <a:t>, co niekoniecznie musi się jednak wiązać z szeroko </a:t>
            </a:r>
            <a:r>
              <a:rPr lang="pl-PL" sz="1800" b="1" dirty="0" smtClean="0"/>
              <a:t>pojętą naukowością</a:t>
            </a:r>
            <a:r>
              <a:rPr lang="pl-PL" sz="1800" dirty="0"/>
              <a:t>. </a:t>
            </a:r>
            <a:r>
              <a:rPr lang="pl-PL" sz="1800" dirty="0" smtClean="0"/>
              <a:t>(…)</a:t>
            </a:r>
            <a:endParaRPr lang="pl-PL" sz="1800" dirty="0"/>
          </a:p>
          <a:p>
            <a:pPr marL="457200" lvl="1" indent="0">
              <a:buFontTx/>
              <a:buNone/>
              <a:defRPr/>
            </a:pPr>
            <a:r>
              <a:rPr lang="pl-PL" sz="1800" dirty="0"/>
              <a:t>Wprowadzenie doktoratów wdrożeniowych uzasadniane jest </a:t>
            </a:r>
            <a:r>
              <a:rPr lang="pl-PL" sz="1800" dirty="0" smtClean="0"/>
              <a:t>potrzebą nasilenia </a:t>
            </a:r>
            <a:r>
              <a:rPr lang="pl-PL" sz="1800" dirty="0"/>
              <a:t>kontaktów pomiędzy nauką a otoczeniem </a:t>
            </a:r>
            <a:r>
              <a:rPr lang="pl-PL" sz="1800" dirty="0" err="1" smtClean="0"/>
              <a:t>społeczno</a:t>
            </a:r>
            <a:r>
              <a:rPr lang="pl-PL" sz="1800" dirty="0" smtClean="0"/>
              <a:t> gospodarczym (OSG</a:t>
            </a:r>
            <a:r>
              <a:rPr lang="pl-PL" sz="1800" dirty="0"/>
              <a:t>), intensyfikacją badań naukowych o </a:t>
            </a:r>
            <a:r>
              <a:rPr lang="pl-PL" sz="1800" dirty="0" smtClean="0"/>
              <a:t>potencjale komercyjnym</a:t>
            </a:r>
            <a:r>
              <a:rPr lang="pl-PL" sz="1800" dirty="0"/>
              <a:t>, a także poszerzeniem praktycznych umiejętności </a:t>
            </a:r>
            <a:r>
              <a:rPr lang="pl-PL" sz="1800" dirty="0" smtClean="0"/>
              <a:t>doktorantów</a:t>
            </a:r>
            <a:r>
              <a:rPr lang="pl-PL" sz="2000" i="1" dirty="0" smtClean="0"/>
              <a:t>.”*</a:t>
            </a:r>
          </a:p>
          <a:p>
            <a:pPr marL="457200" lvl="1" indent="0">
              <a:buFontTx/>
              <a:buNone/>
              <a:defRPr/>
            </a:pPr>
            <a:r>
              <a:rPr lang="pl-PL" sz="1400" i="1" dirty="0"/>
              <a:t>*Plus ratio </a:t>
            </a:r>
            <a:r>
              <a:rPr lang="pl-PL" sz="1400" i="1" dirty="0" err="1"/>
              <a:t>quam</a:t>
            </a:r>
            <a:r>
              <a:rPr lang="pl-PL" sz="1400" i="1" dirty="0"/>
              <a:t> vis </a:t>
            </a:r>
            <a:r>
              <a:rPr lang="pl-PL" sz="1400" i="1" dirty="0" err="1" smtClean="0"/>
              <a:t>consuetudinis</a:t>
            </a:r>
            <a:r>
              <a:rPr lang="pl-PL" sz="1400" i="1" dirty="0" smtClean="0"/>
              <a:t> Reforma </a:t>
            </a:r>
            <a:r>
              <a:rPr lang="pl-PL" sz="1400" i="1" dirty="0"/>
              <a:t>nauki i akademii w Ustawie </a:t>
            </a:r>
            <a:r>
              <a:rPr lang="pl-PL" sz="1400" i="1" dirty="0" smtClean="0"/>
              <a:t>2.0 </a:t>
            </a:r>
            <a:r>
              <a:rPr lang="pl-PL" sz="1400" b="1" i="1" dirty="0" smtClean="0"/>
              <a:t>Projekt </a:t>
            </a:r>
            <a:r>
              <a:rPr lang="pl-PL" sz="1400" b="1" i="1" dirty="0"/>
              <a:t>założeń do </a:t>
            </a:r>
            <a:r>
              <a:rPr lang="pl-PL" sz="1400" b="1" i="1" dirty="0" smtClean="0"/>
              <a:t>ustawy Prawo </a:t>
            </a:r>
            <a:r>
              <a:rPr lang="pl-PL" sz="1400" b="1" i="1" dirty="0"/>
              <a:t>o szkolnictwie </a:t>
            </a:r>
            <a:r>
              <a:rPr lang="pl-PL" sz="1400" b="1" i="1" dirty="0" smtClean="0"/>
              <a:t>wyższym</a:t>
            </a:r>
            <a:r>
              <a:rPr lang="pl-PL" sz="1400" i="1" dirty="0" smtClean="0"/>
              <a:t> Praca </a:t>
            </a:r>
            <a:r>
              <a:rPr lang="pl-PL" sz="1400" i="1" dirty="0"/>
              <a:t>zbiorowa pod redakcją </a:t>
            </a:r>
            <a:r>
              <a:rPr lang="pl-PL" sz="1400" i="1" dirty="0" smtClean="0"/>
              <a:t>naukową Arkadiusza </a:t>
            </a:r>
            <a:r>
              <a:rPr lang="pl-PL" sz="1400" i="1" dirty="0"/>
              <a:t>Radwana</a:t>
            </a:r>
            <a:endParaRPr lang="pl-PL" sz="1400" i="1" dirty="0"/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802033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Projekt założeń do ustawy</a:t>
            </a:r>
            <a:endParaRPr lang="pl-PL" sz="36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15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Schemat realizacji </a:t>
            </a:r>
            <a:br>
              <a:rPr lang="pl-PL" sz="3600" dirty="0" smtClean="0"/>
            </a:br>
            <a:r>
              <a:rPr lang="pl-PL" sz="3600" dirty="0" smtClean="0"/>
              <a:t>Wdrożeniowej Szkoły Doktoranckiej</a:t>
            </a:r>
            <a:endParaRPr lang="pl-PL" sz="36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902201"/>
              </p:ext>
            </p:extLst>
          </p:nvPr>
        </p:nvGraphicFramePr>
        <p:xfrm>
          <a:off x="1187623" y="2780928"/>
          <a:ext cx="7560840" cy="193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1187623" y="4581128"/>
            <a:ext cx="77048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Student jest słuchaczem studiów doktoranckich.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Promotor z uczelni, pomocniczy – z  firmy.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Doktorant dzieli czas między firmę a uczelnię </a:t>
            </a:r>
            <a:br>
              <a:rPr lang="pl-PL" sz="2000" dirty="0" smtClean="0"/>
            </a:br>
            <a:r>
              <a:rPr lang="pl-PL" sz="2000" dirty="0" smtClean="0"/>
              <a:t>w proporcjach zależnych od charakteru projektu.</a:t>
            </a:r>
            <a:endParaRPr lang="pl-PL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2000" dirty="0" smtClean="0"/>
              <a:t>Firma zobowiązuje </a:t>
            </a:r>
            <a:r>
              <a:rPr lang="pl-PL" sz="2000" dirty="0"/>
              <a:t>się umożliwić pracę nad badaniami w zakresie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wg. </a:t>
            </a:r>
            <a:r>
              <a:rPr lang="pl-PL" sz="2000" dirty="0"/>
              <a:t>harmonogramu przedstawionego przez Promotora ze strony PŁ. </a:t>
            </a:r>
            <a:endParaRPr lang="en-US" sz="2000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33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725544" cy="936104"/>
          </a:xfrm>
        </p:spPr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708920"/>
            <a:ext cx="8100392" cy="311277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Czym jest Wdrożeniowa Szkoła Doktorancka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Korzyści dla studenta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Korzyści dla </a:t>
            </a:r>
            <a:r>
              <a:rPr lang="pl-PL" dirty="0" smtClean="0">
                <a:solidFill>
                  <a:schemeClr val="bg1">
                    <a:lumMod val="75000"/>
                  </a:schemeClr>
                </a:solidFill>
              </a:rPr>
              <a:t>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chemeClr val="bg1">
                    <a:lumMod val="75000"/>
                  </a:schemeClr>
                </a:solidFill>
              </a:rPr>
              <a:t>Przykłady współpracy Politechniki Łódzkiej z przemysłem </a:t>
            </a:r>
          </a:p>
          <a:p>
            <a:pPr marL="514350" indent="-514350">
              <a:buFont typeface="+mj-lt"/>
              <a:buAutoNum type="arabicPeriod"/>
            </a:pPr>
            <a:endParaRPr lang="pl-PL" dirty="0" smtClean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10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 txBox="1">
            <a:spLocks/>
          </p:cNvSpPr>
          <p:nvPr/>
        </p:nvSpPr>
        <p:spPr>
          <a:xfrm>
            <a:off x="899592" y="1196752"/>
            <a:ext cx="799288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Korzyści dla studentów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2132856"/>
            <a:ext cx="7643192" cy="39933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/>
              <a:t>3 </a:t>
            </a:r>
            <a:r>
              <a:rPr lang="pl-PL" sz="2000" b="1" dirty="0" smtClean="0"/>
              <a:t>dyscypliny do wyboru: </a:t>
            </a:r>
            <a:endParaRPr lang="pl-PL" sz="2000" dirty="0"/>
          </a:p>
          <a:p>
            <a:r>
              <a:rPr lang="pl-PL" sz="2000" dirty="0"/>
              <a:t>Inżynieria Materiałowa WSD, Budowa i Eksploatacja Maszyn WSD, Mechanika </a:t>
            </a:r>
            <a:r>
              <a:rPr lang="pl-PL" sz="2000" dirty="0" smtClean="0"/>
              <a:t>WSD</a:t>
            </a:r>
            <a:endParaRPr lang="pl-PL" sz="2000" dirty="0"/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Stypendium </a:t>
            </a:r>
            <a:r>
              <a:rPr lang="pl-PL" sz="2000" b="1" dirty="0"/>
              <a:t>doktoranckie:</a:t>
            </a:r>
            <a:endParaRPr lang="pl-PL" sz="2000" dirty="0"/>
          </a:p>
          <a:p>
            <a:r>
              <a:rPr lang="pl-PL" sz="2000" dirty="0"/>
              <a:t>2.500 PLN /m-c  (1.500 PLN stypendium doktoranckie + 1.000 PLN stypendium </a:t>
            </a:r>
            <a:r>
              <a:rPr lang="pl-PL" sz="2000" dirty="0" smtClean="0"/>
              <a:t>motywacyjne z programu WSD)</a:t>
            </a:r>
            <a:endParaRPr lang="pl-PL" sz="2000" dirty="0"/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Zdobycie kompetencji z zakresu:</a:t>
            </a:r>
            <a:endParaRPr lang="pl-PL" sz="2000" dirty="0"/>
          </a:p>
          <a:p>
            <a:pPr lvl="0"/>
            <a:r>
              <a:rPr lang="pl-PL" sz="2000" dirty="0" smtClean="0"/>
              <a:t>Komunikacji naukowej, pozyskiwanie finansowania projektów,</a:t>
            </a:r>
          </a:p>
          <a:p>
            <a:pPr lvl="0"/>
            <a:r>
              <a:rPr lang="pl-PL" sz="2000" dirty="0" smtClean="0"/>
              <a:t>Komercjalizacji wyników badań, B+R </a:t>
            </a:r>
          </a:p>
          <a:p>
            <a:pPr lvl="0"/>
            <a:endParaRPr lang="pl-PL" sz="2000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977" y="116632"/>
            <a:ext cx="1196752" cy="119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7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1473</Words>
  <Application>Microsoft Office PowerPoint</Application>
  <PresentationFormat>Pokaz na ekranie (4:3)</PresentationFormat>
  <Paragraphs>231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Motyw pakietu Office</vt:lpstr>
      <vt:lpstr>Prezentacja programu PowerPoint</vt:lpstr>
      <vt:lpstr>Plan prezentacji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Plan prezentacji</vt:lpstr>
      <vt:lpstr>Prezentacja programu PowerPoint</vt:lpstr>
      <vt:lpstr>Dodatkowe przedmioty/warsztaty</vt:lpstr>
      <vt:lpstr>Prezentacja programu PowerPoint</vt:lpstr>
      <vt:lpstr>Plan prezentacji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Plan prezentacji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Damian</dc:creator>
  <cp:lastModifiedBy>Damian Obidowski</cp:lastModifiedBy>
  <cp:revision>60</cp:revision>
  <dcterms:modified xsi:type="dcterms:W3CDTF">2018-06-07T08:22:01Z</dcterms:modified>
</cp:coreProperties>
</file>