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70" r:id="rId3"/>
    <p:sldId id="289" r:id="rId4"/>
    <p:sldId id="317" r:id="rId5"/>
    <p:sldId id="271" r:id="rId6"/>
    <p:sldId id="290" r:id="rId7"/>
    <p:sldId id="291" r:id="rId8"/>
    <p:sldId id="292" r:id="rId9"/>
    <p:sldId id="316" r:id="rId10"/>
    <p:sldId id="315" r:id="rId11"/>
    <p:sldId id="313" r:id="rId12"/>
    <p:sldId id="314" r:id="rId13"/>
    <p:sldId id="304" r:id="rId14"/>
    <p:sldId id="302" r:id="rId15"/>
    <p:sldId id="306" r:id="rId16"/>
    <p:sldId id="305" r:id="rId17"/>
    <p:sldId id="303" r:id="rId18"/>
    <p:sldId id="307" r:id="rId19"/>
    <p:sldId id="308" r:id="rId20"/>
    <p:sldId id="309" r:id="rId21"/>
    <p:sldId id="312" r:id="rId22"/>
    <p:sldId id="293" r:id="rId23"/>
    <p:sldId id="310" r:id="rId24"/>
    <p:sldId id="269" r:id="rId25"/>
  </p:sldIdLst>
  <p:sldSz cx="9144000" cy="6858000" type="screen4x3"/>
  <p:notesSz cx="7104063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FF00FF"/>
    <a:srgbClr val="FFFF00"/>
    <a:srgbClr val="3D0BF5"/>
    <a:srgbClr val="FFCC99"/>
    <a:srgbClr val="FFFFCC"/>
    <a:srgbClr val="CCFF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0214" autoAdjust="0"/>
  </p:normalViewPr>
  <p:slideViewPr>
    <p:cSldViewPr>
      <p:cViewPr varScale="1">
        <p:scale>
          <a:sx n="65" d="100"/>
          <a:sy n="65" d="100"/>
        </p:scale>
        <p:origin x="156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078427" cy="51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50" tIns="49525" rIns="99050" bIns="4952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5639" y="2"/>
            <a:ext cx="3078427" cy="51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50" tIns="49525" rIns="99050" bIns="4952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722885"/>
            <a:ext cx="3078427" cy="51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50" tIns="49525" rIns="99050" bIns="4952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pl-PL"/>
              <a:t>MOŻLIWOŚCI OBNIŻENIA ENERGOCHŁONNOŚCI URZĄDZEŃ POTRZEB WŁASNYCH BLOKU 200 MW POPRZEZ WYMIANĘ SILNIKÓW WYSOKIEGO NAPIĘCIA</a:t>
            </a: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5639" y="9722885"/>
            <a:ext cx="3078427" cy="51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50" tIns="49525" rIns="99050" bIns="4952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706959D8-0A05-41C5-AB5B-3DBAEF24C02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9905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078427" cy="51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50" tIns="49525" rIns="99050" bIns="4952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9459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211" y="4861443"/>
            <a:ext cx="5209646" cy="460557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50" tIns="49525" rIns="99050" bIns="495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4025639" y="2"/>
            <a:ext cx="3078427" cy="51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50" tIns="49525" rIns="99050" bIns="4952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2885"/>
            <a:ext cx="3078427" cy="51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50" tIns="49525" rIns="99050" bIns="4952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5639" y="9722885"/>
            <a:ext cx="3078427" cy="5117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9050" tIns="49525" rIns="99050" bIns="4952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79D66070-6ABB-464A-B5E4-3538E7B656A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29551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A0AB8-DC60-4BCF-B1DD-DB2D6F792BEF}" type="slidenum">
              <a:rPr lang="pl-PL" smtClean="0"/>
              <a:pPr/>
              <a:t>1</a:t>
            </a:fld>
            <a:endParaRPr lang="pl-PL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4078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A0AB8-DC60-4BCF-B1DD-DB2D6F792BEF}" type="slidenum">
              <a:rPr lang="pl-PL" smtClean="0"/>
              <a:pPr/>
              <a:t>11</a:t>
            </a:fld>
            <a:endParaRPr lang="pl-PL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0048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A0AB8-DC60-4BCF-B1DD-DB2D6F792BEF}" type="slidenum">
              <a:rPr lang="pl-PL" smtClean="0"/>
              <a:pPr/>
              <a:t>12</a:t>
            </a:fld>
            <a:endParaRPr lang="pl-PL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6906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A0AB8-DC60-4BCF-B1DD-DB2D6F792BEF}" type="slidenum">
              <a:rPr lang="pl-PL" smtClean="0"/>
              <a:pPr/>
              <a:t>13</a:t>
            </a:fld>
            <a:endParaRPr lang="pl-PL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1019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A0AB8-DC60-4BCF-B1DD-DB2D6F792BEF}" type="slidenum">
              <a:rPr lang="pl-PL" smtClean="0"/>
              <a:pPr/>
              <a:t>14</a:t>
            </a:fld>
            <a:endParaRPr lang="pl-PL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187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A0AB8-DC60-4BCF-B1DD-DB2D6F792BEF}" type="slidenum">
              <a:rPr lang="pl-PL" smtClean="0"/>
              <a:pPr/>
              <a:t>15</a:t>
            </a:fld>
            <a:endParaRPr lang="pl-PL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6126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A0AB8-DC60-4BCF-B1DD-DB2D6F792BEF}" type="slidenum">
              <a:rPr lang="pl-PL" smtClean="0"/>
              <a:pPr/>
              <a:t>16</a:t>
            </a:fld>
            <a:endParaRPr lang="pl-PL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5950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A0AB8-DC60-4BCF-B1DD-DB2D6F792BEF}" type="slidenum">
              <a:rPr lang="pl-PL" smtClean="0"/>
              <a:pPr/>
              <a:t>17</a:t>
            </a:fld>
            <a:endParaRPr lang="pl-PL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3050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A0AB8-DC60-4BCF-B1DD-DB2D6F792BEF}" type="slidenum">
              <a:rPr lang="pl-PL" smtClean="0"/>
              <a:pPr/>
              <a:t>18</a:t>
            </a:fld>
            <a:endParaRPr lang="pl-PL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6182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A0AB8-DC60-4BCF-B1DD-DB2D6F792BEF}" type="slidenum">
              <a:rPr lang="pl-PL" smtClean="0"/>
              <a:pPr/>
              <a:t>19</a:t>
            </a:fld>
            <a:endParaRPr lang="pl-PL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40271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A0AB8-DC60-4BCF-B1DD-DB2D6F792BEF}" type="slidenum">
              <a:rPr lang="pl-PL" smtClean="0"/>
              <a:pPr/>
              <a:t>20</a:t>
            </a:fld>
            <a:endParaRPr lang="pl-PL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2517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A0AB8-DC60-4BCF-B1DD-DB2D6F792BEF}" type="slidenum">
              <a:rPr lang="pl-PL" smtClean="0"/>
              <a:pPr/>
              <a:t>2</a:t>
            </a:fld>
            <a:endParaRPr lang="pl-PL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1887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A0AB8-DC60-4BCF-B1DD-DB2D6F792BEF}" type="slidenum">
              <a:rPr lang="pl-PL" smtClean="0"/>
              <a:pPr/>
              <a:t>21</a:t>
            </a:fld>
            <a:endParaRPr lang="pl-PL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52568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A0AB8-DC60-4BCF-B1DD-DB2D6F792BEF}" type="slidenum">
              <a:rPr lang="pl-PL" smtClean="0"/>
              <a:pPr/>
              <a:t>22</a:t>
            </a:fld>
            <a:endParaRPr lang="pl-PL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2411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A0AB8-DC60-4BCF-B1DD-DB2D6F792BEF}" type="slidenum">
              <a:rPr lang="pl-PL" smtClean="0"/>
              <a:pPr/>
              <a:t>23</a:t>
            </a:fld>
            <a:endParaRPr lang="pl-PL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671587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A0AB8-DC60-4BCF-B1DD-DB2D6F792BEF}" type="slidenum">
              <a:rPr lang="pl-PL" smtClean="0"/>
              <a:pPr/>
              <a:t>24</a:t>
            </a:fld>
            <a:endParaRPr lang="pl-PL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8176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A0AB8-DC60-4BCF-B1DD-DB2D6F792BEF}" type="slidenum">
              <a:rPr lang="pl-PL" smtClean="0"/>
              <a:pPr/>
              <a:t>3</a:t>
            </a:fld>
            <a:endParaRPr lang="pl-PL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2248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A0AB8-DC60-4BCF-B1DD-DB2D6F792BEF}" type="slidenum">
              <a:rPr lang="pl-PL" smtClean="0"/>
              <a:pPr/>
              <a:t>5</a:t>
            </a:fld>
            <a:endParaRPr lang="pl-PL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4718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A0AB8-DC60-4BCF-B1DD-DB2D6F792BEF}" type="slidenum">
              <a:rPr lang="pl-PL" smtClean="0"/>
              <a:pPr/>
              <a:t>6</a:t>
            </a:fld>
            <a:endParaRPr lang="pl-PL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0931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A0AB8-DC60-4BCF-B1DD-DB2D6F792BEF}" type="slidenum">
              <a:rPr lang="pl-PL" smtClean="0"/>
              <a:pPr/>
              <a:t>7</a:t>
            </a:fld>
            <a:endParaRPr lang="pl-PL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8059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A0AB8-DC60-4BCF-B1DD-DB2D6F792BEF}" type="slidenum">
              <a:rPr lang="pl-PL" smtClean="0"/>
              <a:pPr/>
              <a:t>8</a:t>
            </a:fld>
            <a:endParaRPr lang="pl-PL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1470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A0AB8-DC60-4BCF-B1DD-DB2D6F792BEF}" type="slidenum">
              <a:rPr lang="pl-PL" smtClean="0"/>
              <a:pPr/>
              <a:t>9</a:t>
            </a:fld>
            <a:endParaRPr lang="pl-PL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1470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2A0AB8-DC60-4BCF-B1DD-DB2D6F792BEF}" type="slidenum">
              <a:rPr lang="pl-PL" smtClean="0"/>
              <a:pPr/>
              <a:t>10</a:t>
            </a:fld>
            <a:endParaRPr lang="pl-PL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6367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C7341-3463-4FB8-A13A-5A764C13900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zoom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77091-2BDA-4475-B690-1F3BD26B8E0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zoom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9C988-1C72-4D53-AABA-C784226F7B6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zoom dir="in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5BE15-E55E-4ED0-B6B3-09ACDA3CD24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A3D9C-7E1A-41B6-862B-7B22E6B05EF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zoom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8F412-43DF-44AA-90D9-38F0E41472C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E7409-22E6-47BD-83CD-57EF9BF61EB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zoom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7B9D1-5552-4B2E-A88C-E81AA13614F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zoom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0F7CE-D398-4248-831F-C8A70E9C49C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zoom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7404C-28A1-48D3-BF98-481D068FDE3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zoom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94DF3-C43C-4D3C-B9E7-82FF7B40738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zoom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748EE-9418-4EF8-86BC-2CFAC48E4C2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zoom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81000" y="0"/>
            <a:ext cx="1447800" cy="6856413"/>
          </a:xfrm>
          <a:prstGeom prst="rect">
            <a:avLst/>
          </a:prstGeom>
          <a:gradFill rotWithShape="0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pl-PL">
              <a:latin typeface="Times New Roman" pitchFamily="18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52400" y="1752600"/>
            <a:ext cx="47244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pl-PL">
              <a:latin typeface="Times New Roman" pitchFamily="18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685800" y="6629400"/>
            <a:ext cx="3505200" cy="227013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pl-PL"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762000" y="762000"/>
            <a:ext cx="8380413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pl-PL"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+mj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j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j-lt"/>
              </a:defRPr>
            </a:lvl1pPr>
          </a:lstStyle>
          <a:p>
            <a:pPr>
              <a:defRPr/>
            </a:pPr>
            <a:fld id="{31249945-2F82-4A6F-B8E9-005561CD46F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zoom dir="in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3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3.jpeg"/><Relationship Id="rId4" Type="http://schemas.openxmlformats.org/officeDocument/2006/relationships/image" Target="../media/image16.png"/><Relationship Id="rId9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3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.jpe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302475" y="-5392"/>
            <a:ext cx="4736336" cy="24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6091" y="4315089"/>
            <a:ext cx="4736336" cy="24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9552" y="2204864"/>
            <a:ext cx="8382000" cy="2520280"/>
          </a:xfrm>
        </p:spPr>
        <p:txBody>
          <a:bodyPr/>
          <a:lstStyle/>
          <a:p>
            <a:pPr algn="ctr" eaLnBrk="1" hangingPunct="1">
              <a:lnSpc>
                <a:spcPct val="125000"/>
              </a:lnSpc>
              <a:defRPr/>
            </a:pPr>
            <a:r>
              <a:rPr lang="pl-PL" sz="2800" b="1" dirty="0">
                <a:solidFill>
                  <a:schemeClr val="bg2"/>
                </a:solidFill>
                <a:effectLst/>
                <a:latin typeface="+mn-lt"/>
              </a:rPr>
              <a:t>DOŚWIADCZENIA Z EKSPLOATACJI SAMOCHODÓW ELEKTRYCZNYCH W DZIAŁALNOŚCI GOSPODARCZEJ </a:t>
            </a:r>
            <a:br>
              <a:rPr lang="pl-PL" sz="2800" b="1" dirty="0">
                <a:solidFill>
                  <a:schemeClr val="bg2"/>
                </a:solidFill>
                <a:effectLst/>
                <a:latin typeface="+mn-lt"/>
              </a:rPr>
            </a:br>
            <a:r>
              <a:rPr lang="pl-PL" sz="2800" b="1" dirty="0">
                <a:solidFill>
                  <a:schemeClr val="bg2"/>
                </a:solidFill>
                <a:effectLst/>
                <a:latin typeface="+mn-lt"/>
              </a:rPr>
              <a:t>(250.000 km „na prąd”)</a:t>
            </a:r>
            <a:endParaRPr lang="pl-PL" sz="2800" dirty="0">
              <a:solidFill>
                <a:schemeClr val="bg2"/>
              </a:solidFill>
              <a:effectLst/>
              <a:latin typeface="+mn-lt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C7341-3463-4FB8-A13A-5A764C139001}" type="slidenum">
              <a:rPr lang="pl-PL" smtClean="0">
                <a:solidFill>
                  <a:schemeClr val="bg2"/>
                </a:solidFill>
                <a:latin typeface="+mn-lt"/>
              </a:rPr>
              <a:pPr>
                <a:defRPr/>
              </a:pPr>
              <a:t>1</a:t>
            </a:fld>
            <a:endParaRPr lang="pl-PL">
              <a:solidFill>
                <a:schemeClr val="bg2"/>
              </a:solidFill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1907704" y="4912060"/>
            <a:ext cx="5400600" cy="126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2000" b="1" kern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</a:rPr>
              <a:t>ŁUKASIEWICZ- Instytut Napędów i Maszyn Elektrycznych KOMEL</a:t>
            </a:r>
          </a:p>
          <a:p>
            <a:pPr algn="ctr" eaLnBrk="1" hangingPunct="1">
              <a:defRPr/>
            </a:pPr>
            <a:r>
              <a:rPr lang="pl-PL" sz="2000" b="1" kern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</a:rPr>
              <a:t>dr hab. inż. Jakub </a:t>
            </a:r>
            <a:r>
              <a:rPr lang="pl-PL" sz="2000" b="1" kern="0" dirty="0" err="1">
                <a:solidFill>
                  <a:schemeClr val="bg1">
                    <a:lumMod val="50000"/>
                  </a:schemeClr>
                </a:solidFill>
                <a:effectLst/>
                <a:latin typeface="+mn-lt"/>
              </a:rPr>
              <a:t>Bernatt</a:t>
            </a:r>
            <a:r>
              <a:rPr lang="pl-PL" sz="2000" b="1" kern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</a:rPr>
              <a:t>, prof. KOMEL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70801"/>
            <a:ext cx="3422089" cy="2173027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-1173637" y="44624"/>
            <a:ext cx="8640959" cy="95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3000" b="1" dirty="0">
                <a:solidFill>
                  <a:schemeClr val="bg2"/>
                </a:solidFill>
                <a:effectLst/>
                <a:latin typeface="+mn-lt"/>
              </a:rPr>
              <a:t>„ELEKTRYCZNE” KILOMETRY</a:t>
            </a:r>
            <a:endParaRPr lang="pl-PL" sz="3000" b="1" kern="0" dirty="0">
              <a:solidFill>
                <a:schemeClr val="bg2"/>
              </a:solidFill>
              <a:latin typeface="+mn-lt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372054"/>
              </p:ext>
            </p:extLst>
          </p:nvPr>
        </p:nvGraphicFramePr>
        <p:xfrm>
          <a:off x="683568" y="1113197"/>
          <a:ext cx="7750260" cy="52979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9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9620"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Model</a:t>
                      </a:r>
                    </a:p>
                    <a:p>
                      <a:pPr algn="ctr"/>
                      <a:r>
                        <a:rPr lang="pl-PL" b="1" dirty="0"/>
                        <a:t>samochodu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Typ</a:t>
                      </a:r>
                      <a:r>
                        <a:rPr lang="pl-PL" baseline="0" dirty="0"/>
                        <a:t> pojazdu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Przejechany dystans </a:t>
                      </a:r>
                      <a:r>
                        <a:rPr lang="pl-PL" b="1" baseline="0" dirty="0"/>
                        <a:t> do końca 2017r.</a:t>
                      </a:r>
                      <a:r>
                        <a:rPr lang="pl-PL" b="1" dirty="0"/>
                        <a:t> (km)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l"/>
                      <a:r>
                        <a:rPr lang="pl-PL" sz="2000" b="1" baseline="0" dirty="0"/>
                        <a:t>        </a:t>
                      </a:r>
                      <a:r>
                        <a:rPr lang="pl-PL" sz="2000" b="1" dirty="0"/>
                        <a:t>Re-volt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Elektryczny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45 770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l"/>
                      <a:r>
                        <a:rPr lang="pl-PL" sz="2000" b="1" dirty="0"/>
                        <a:t>           Fiat</a:t>
                      </a:r>
                      <a:r>
                        <a:rPr lang="pl-PL" sz="2000" b="1" baseline="0" dirty="0"/>
                        <a:t> </a:t>
                      </a:r>
                    </a:p>
                    <a:p>
                      <a:pPr algn="l"/>
                      <a:r>
                        <a:rPr lang="pl-PL" sz="2000" b="1" baseline="0" dirty="0"/>
                        <a:t>         P</a:t>
                      </a:r>
                      <a:r>
                        <a:rPr lang="pl-PL" sz="2000" b="1" dirty="0"/>
                        <a:t>anda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Elektryczny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68</a:t>
                      </a:r>
                      <a:r>
                        <a:rPr lang="pl-PL" b="1" baseline="0" dirty="0"/>
                        <a:t> 920</a:t>
                      </a:r>
                      <a:endParaRPr lang="pl-P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095">
                <a:tc>
                  <a:txBody>
                    <a:bodyPr/>
                    <a:lstStyle/>
                    <a:p>
                      <a:pPr algn="l"/>
                      <a:r>
                        <a:rPr lang="pl-PL" sz="2000" b="1" dirty="0"/>
                        <a:t>           Fiat </a:t>
                      </a:r>
                    </a:p>
                    <a:p>
                      <a:pPr algn="l"/>
                      <a:r>
                        <a:rPr lang="pl-PL" sz="2000" b="1" dirty="0"/>
                        <a:t>        </a:t>
                      </a:r>
                      <a:r>
                        <a:rPr lang="pl-PL" sz="2000" b="1" dirty="0" err="1"/>
                        <a:t>Fiorino</a:t>
                      </a:r>
                      <a:endParaRPr lang="pl-PL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/>
                        <a:t>Elektryczny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73</a:t>
                      </a:r>
                      <a:r>
                        <a:rPr lang="pl-PL" b="1" baseline="0" dirty="0"/>
                        <a:t> 250</a:t>
                      </a:r>
                    </a:p>
                    <a:p>
                      <a:pPr algn="ctr"/>
                      <a:endParaRPr lang="pl-P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4095">
                <a:tc>
                  <a:txBody>
                    <a:bodyPr/>
                    <a:lstStyle/>
                    <a:p>
                      <a:pPr algn="l"/>
                      <a:r>
                        <a:rPr lang="pl-PL" sz="2000" b="1" dirty="0"/>
                        <a:t>      Peugeot </a:t>
                      </a:r>
                    </a:p>
                    <a:p>
                      <a:pPr algn="l"/>
                      <a:r>
                        <a:rPr lang="pl-PL" sz="2000" b="1" dirty="0"/>
                        <a:t>      </a:t>
                      </a:r>
                      <a:r>
                        <a:rPr lang="pl-PL" sz="2000" b="1" baseline="0" dirty="0"/>
                        <a:t> </a:t>
                      </a:r>
                      <a:r>
                        <a:rPr lang="pl-PL" sz="2000" b="1" dirty="0"/>
                        <a:t>Partner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Elektryczny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baseline="0" dirty="0"/>
                        <a:t>62 250</a:t>
                      </a:r>
                    </a:p>
                    <a:p>
                      <a:pPr algn="ctr"/>
                      <a:endParaRPr lang="pl-P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5199">
                <a:tc>
                  <a:txBody>
                    <a:bodyPr/>
                    <a:lstStyle/>
                    <a:p>
                      <a:pPr algn="l"/>
                      <a:r>
                        <a:rPr lang="pl-PL" sz="2000" b="1" dirty="0"/>
                        <a:t>       </a:t>
                      </a:r>
                      <a:r>
                        <a:rPr lang="pl-PL" sz="2000" b="1" dirty="0" err="1"/>
                        <a:t>Pasagon</a:t>
                      </a:r>
                      <a:endParaRPr lang="pl-PL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Hybryda bimodalna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21 100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4" name="Obraz 13" descr="Peugeot.JPG"/>
          <p:cNvPicPr>
            <a:picLocks/>
          </p:cNvPicPr>
          <p:nvPr/>
        </p:nvPicPr>
        <p:blipFill rotWithShape="1">
          <a:blip r:embed="rId3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7615" y="4545192"/>
            <a:ext cx="1188000" cy="6120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Obraz 1030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7423" y="1880483"/>
            <a:ext cx="1187605" cy="6124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az 1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7422" y="2817000"/>
            <a:ext cx="1188000" cy="612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9792" y="5443567"/>
            <a:ext cx="1188000" cy="612000"/>
          </a:xfrm>
          <a:prstGeom prst="rect">
            <a:avLst/>
          </a:prstGeom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az 1"/>
          <p:cNvPicPr>
            <a:picLocks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77423" y="3681096"/>
            <a:ext cx="1187605" cy="612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6553200" y="6172200"/>
            <a:ext cx="1905000" cy="457200"/>
          </a:xfrm>
        </p:spPr>
        <p:txBody>
          <a:bodyPr/>
          <a:lstStyle/>
          <a:p>
            <a:pPr>
              <a:defRPr/>
            </a:pPr>
            <a:fld id="{310C7341-3463-4FB8-A13A-5A764C139001}" type="slidenum">
              <a:rPr lang="pl-PL" smtClean="0">
                <a:solidFill>
                  <a:schemeClr val="bg2"/>
                </a:solidFill>
                <a:latin typeface="+mn-lt"/>
              </a:rPr>
              <a:pPr>
                <a:defRPr/>
              </a:pPr>
              <a:t>10</a:t>
            </a:fld>
            <a:endParaRPr lang="pl-PL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52" y="9092"/>
            <a:ext cx="1939988" cy="116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89382"/>
      </p:ext>
    </p:extLst>
  </p:cSld>
  <p:clrMapOvr>
    <a:masterClrMapping/>
  </p:clrMapOvr>
  <p:transition>
    <p:zoom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748" y="4355615"/>
            <a:ext cx="4736336" cy="24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C7341-3463-4FB8-A13A-5A764C139001}" type="slidenum">
              <a:rPr lang="pl-PL" smtClean="0">
                <a:solidFill>
                  <a:schemeClr val="bg2"/>
                </a:solidFill>
                <a:latin typeface="+mn-lt"/>
              </a:rPr>
              <a:pPr>
                <a:defRPr/>
              </a:pPr>
              <a:t>11</a:t>
            </a:fld>
            <a:endParaRPr lang="pl-PL">
              <a:solidFill>
                <a:schemeClr val="bg2"/>
              </a:solidFill>
              <a:latin typeface="+mn-lt"/>
            </a:endParaRP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23528" y="231767"/>
            <a:ext cx="5223219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2600" b="1" u="sng" dirty="0">
                <a:solidFill>
                  <a:schemeClr val="bg2"/>
                </a:solidFill>
                <a:effectLst/>
                <a:latin typeface="+mn-lt"/>
              </a:rPr>
              <a:t>Doświadczenia z eksploatacji</a:t>
            </a:r>
            <a:r>
              <a:rPr lang="pl-PL" sz="2600" b="1" dirty="0">
                <a:solidFill>
                  <a:schemeClr val="bg2"/>
                </a:solidFill>
                <a:effectLst/>
                <a:latin typeface="+mn-lt"/>
              </a:rPr>
              <a:t> (1)</a:t>
            </a:r>
            <a:endParaRPr lang="pl-PL" sz="26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 bwMode="auto">
          <a:xfrm>
            <a:off x="899593" y="891660"/>
            <a:ext cx="7920880" cy="1379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r>
              <a:rPr lang="pl-PL" sz="2200" b="1" kern="0" dirty="0">
                <a:solidFill>
                  <a:schemeClr val="bg2"/>
                </a:solidFill>
                <a:effectLst/>
                <a:latin typeface="+mn-lt"/>
              </a:rPr>
              <a:t>Przebieg trasy nr 1: </a:t>
            </a:r>
          </a:p>
          <a:p>
            <a:r>
              <a:rPr lang="pl-PL" sz="2200" b="1" kern="0" dirty="0">
                <a:solidFill>
                  <a:schemeClr val="bg2"/>
                </a:solidFill>
                <a:effectLst/>
                <a:latin typeface="+mn-lt"/>
              </a:rPr>
              <a:t>Sosnowiec -&gt; Katowice -&gt; Świętochłowice -&gt; Chorzów -&gt; Bytom -&gt; Tarnowskie Góry -&gt; Siemianowice Śląskie -&gt; Sosnowiec.</a:t>
            </a:r>
            <a:endParaRPr lang="pl-PL" sz="22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539552" y="2406730"/>
            <a:ext cx="28803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2"/>
                </a:solidFill>
                <a:latin typeface="+mn-lt"/>
              </a:rPr>
              <a:t>Cel: badania miejskie fiata Panda z napędem elektrycznym.</a:t>
            </a:r>
            <a:endParaRPr lang="pl-PL" sz="200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500826" y="3558322"/>
            <a:ext cx="27030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2"/>
                </a:solidFill>
                <a:latin typeface="+mn-lt"/>
              </a:rPr>
              <a:t>Długość trasy: 103 km.</a:t>
            </a:r>
            <a:endParaRPr lang="pl-PL" sz="200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500826" y="4155560"/>
            <a:ext cx="29190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2"/>
                </a:solidFill>
                <a:latin typeface="+mn-lt"/>
              </a:rPr>
              <a:t>Miesiąc: czerwiec 2014</a:t>
            </a:r>
            <a:endParaRPr lang="pl-PL" sz="2000" b="1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2093472"/>
            <a:ext cx="4968553" cy="4524286"/>
          </a:xfrm>
          <a:prstGeom prst="rect">
            <a:avLst/>
          </a:prstGeom>
        </p:spPr>
      </p:pic>
      <p:sp>
        <p:nvSpPr>
          <p:cNvPr id="12" name="Symbol zastępczy numeru slajdu 3"/>
          <p:cNvSpPr txBox="1">
            <a:spLocks/>
          </p:cNvSpPr>
          <p:nvPr/>
        </p:nvSpPr>
        <p:spPr bwMode="auto">
          <a:xfrm>
            <a:off x="6516216" y="6200736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0C7341-3463-4FB8-A13A-5A764C139001}" type="slidenum">
              <a:rPr lang="pl-PL" smtClean="0">
                <a:solidFill>
                  <a:schemeClr val="bg2"/>
                </a:solidFill>
                <a:latin typeface="+mn-lt"/>
              </a:rPr>
              <a:pPr>
                <a:defRPr/>
              </a:pPr>
              <a:t>11</a:t>
            </a:fld>
            <a:endParaRPr lang="pl-PL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52" y="9092"/>
            <a:ext cx="1939988" cy="116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24878"/>
      </p:ext>
    </p:extLst>
  </p:cSld>
  <p:clrMapOvr>
    <a:masterClrMapping/>
  </p:clrMapOvr>
  <p:transition>
    <p:zoom dir="in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373130" y="4359713"/>
            <a:ext cx="4736336" cy="24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C7341-3463-4FB8-A13A-5A764C139001}" type="slidenum">
              <a:rPr lang="pl-PL" smtClean="0">
                <a:solidFill>
                  <a:schemeClr val="bg2"/>
                </a:solidFill>
                <a:latin typeface="+mn-lt"/>
              </a:rPr>
              <a:pPr>
                <a:defRPr/>
              </a:pPr>
              <a:t>12</a:t>
            </a:fld>
            <a:endParaRPr lang="pl-PL">
              <a:solidFill>
                <a:schemeClr val="bg2"/>
              </a:solidFill>
              <a:latin typeface="+mn-lt"/>
            </a:endParaRP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23528" y="231767"/>
            <a:ext cx="5223219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2600" b="1" u="sng" dirty="0">
                <a:solidFill>
                  <a:schemeClr val="bg2"/>
                </a:solidFill>
                <a:effectLst/>
                <a:latin typeface="+mn-lt"/>
              </a:rPr>
              <a:t>Doświadczenia z eksploatacji</a:t>
            </a:r>
            <a:r>
              <a:rPr lang="pl-PL" sz="2600" b="1" dirty="0">
                <a:solidFill>
                  <a:schemeClr val="bg2"/>
                </a:solidFill>
                <a:effectLst/>
                <a:latin typeface="+mn-lt"/>
              </a:rPr>
              <a:t> (1)</a:t>
            </a:r>
            <a:endParaRPr lang="pl-PL" sz="26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 bwMode="auto">
          <a:xfrm>
            <a:off x="899593" y="891661"/>
            <a:ext cx="7920880" cy="521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r>
              <a:rPr lang="pl-PL" sz="2200" b="1" kern="0" dirty="0">
                <a:solidFill>
                  <a:schemeClr val="bg2"/>
                </a:solidFill>
                <a:effectLst/>
                <a:latin typeface="+mn-lt"/>
              </a:rPr>
              <a:t>Trasa nr 1, jazda miejska: </a:t>
            </a:r>
          </a:p>
        </p:txBody>
      </p:sp>
      <p:sp>
        <p:nvSpPr>
          <p:cNvPr id="7" name="Prostokąt 6"/>
          <p:cNvSpPr/>
          <p:nvPr/>
        </p:nvSpPr>
        <p:spPr>
          <a:xfrm>
            <a:off x="927790" y="1292937"/>
            <a:ext cx="76328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2"/>
                </a:solidFill>
                <a:latin typeface="+mn-lt"/>
              </a:rPr>
              <a:t>– dystans 102,57 km (maksymalna prędkość 62,88 km),</a:t>
            </a:r>
          </a:p>
          <a:p>
            <a:r>
              <a:rPr lang="pl-PL" sz="2000" dirty="0">
                <a:solidFill>
                  <a:schemeClr val="bg2"/>
                </a:solidFill>
                <a:latin typeface="+mn-lt"/>
              </a:rPr>
              <a:t>– średnia prędkość 35,35 km,</a:t>
            </a:r>
          </a:p>
          <a:p>
            <a:r>
              <a:rPr lang="pl-PL" sz="2000" dirty="0">
                <a:solidFill>
                  <a:schemeClr val="bg2"/>
                </a:solidFill>
                <a:latin typeface="+mn-lt"/>
              </a:rPr>
              <a:t>– energia pobrana z baterii: 13,97 kWh (energia odzyskana 5,63 kWh),</a:t>
            </a:r>
          </a:p>
          <a:p>
            <a:r>
              <a:rPr lang="pl-PL" sz="2000" dirty="0">
                <a:solidFill>
                  <a:schemeClr val="bg2"/>
                </a:solidFill>
                <a:latin typeface="+mn-lt"/>
              </a:rPr>
              <a:t>– całkowita energia zużyta w teście: 19,60 kWh,</a:t>
            </a:r>
          </a:p>
          <a:p>
            <a:r>
              <a:rPr lang="pl-PL" sz="2000" dirty="0">
                <a:solidFill>
                  <a:schemeClr val="bg2"/>
                </a:solidFill>
                <a:latin typeface="+mn-lt"/>
              </a:rPr>
              <a:t>– udział energii odzyskanej 28,73 %,</a:t>
            </a:r>
          </a:p>
          <a:p>
            <a:r>
              <a:rPr lang="pl-PL" sz="2000" dirty="0">
                <a:solidFill>
                  <a:schemeClr val="bg2"/>
                </a:solidFill>
                <a:latin typeface="+mn-lt"/>
              </a:rPr>
              <a:t>– obliczony zasięg teoretyczny 146,81 km.</a:t>
            </a:r>
            <a:endParaRPr lang="pl-PL" sz="2000" b="1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998" y="3356992"/>
            <a:ext cx="5709144" cy="337813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52" y="9092"/>
            <a:ext cx="1939988" cy="116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53029"/>
      </p:ext>
    </p:extLst>
  </p:cSld>
  <p:clrMapOvr>
    <a:masterClrMapping/>
  </p:clrMapOvr>
  <p:transition>
    <p:zoom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272815"/>
            <a:ext cx="4736336" cy="24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C7341-3463-4FB8-A13A-5A764C139001}" type="slidenum">
              <a:rPr lang="pl-PL" smtClean="0">
                <a:solidFill>
                  <a:schemeClr val="bg2"/>
                </a:solidFill>
                <a:latin typeface="+mn-lt"/>
              </a:rPr>
              <a:pPr>
                <a:defRPr/>
              </a:pPr>
              <a:t>13</a:t>
            </a:fld>
            <a:endParaRPr lang="pl-PL">
              <a:solidFill>
                <a:schemeClr val="bg2"/>
              </a:solidFill>
              <a:latin typeface="+mn-lt"/>
            </a:endParaRP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23528" y="231767"/>
            <a:ext cx="5223219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2600" b="1" u="sng" dirty="0">
                <a:solidFill>
                  <a:schemeClr val="bg2"/>
                </a:solidFill>
                <a:effectLst/>
                <a:latin typeface="+mn-lt"/>
              </a:rPr>
              <a:t>Doświadczenia z eksploatacji</a:t>
            </a:r>
            <a:r>
              <a:rPr lang="pl-PL" sz="2600" b="1" dirty="0">
                <a:solidFill>
                  <a:schemeClr val="bg2"/>
                </a:solidFill>
                <a:effectLst/>
                <a:latin typeface="+mn-lt"/>
              </a:rPr>
              <a:t> (2)</a:t>
            </a:r>
            <a:endParaRPr lang="pl-PL" sz="2600" b="1" kern="0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1840" y="1768824"/>
            <a:ext cx="5758786" cy="4216256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 bwMode="auto">
          <a:xfrm>
            <a:off x="1152972" y="1041747"/>
            <a:ext cx="6768752" cy="544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r>
              <a:rPr lang="pl-PL" sz="2200" b="1" kern="0" dirty="0">
                <a:solidFill>
                  <a:schemeClr val="bg2"/>
                </a:solidFill>
                <a:effectLst/>
                <a:latin typeface="+mn-lt"/>
              </a:rPr>
              <a:t>Przebieg trasy nr 2: Tychy -&gt; Rytro, Rytro -&gt; Tychy</a:t>
            </a:r>
            <a:endParaRPr lang="pl-PL" sz="22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23528" y="2037332"/>
            <a:ext cx="28803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2"/>
                </a:solidFill>
                <a:latin typeface="+mn-lt"/>
              </a:rPr>
              <a:t>Cel: organizacja konferencji „Problemy Eksploatacji Maszyn i Napędów Elektrycznych”.</a:t>
            </a:r>
            <a:endParaRPr lang="pl-PL" sz="200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02236" y="3429000"/>
            <a:ext cx="25415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2"/>
                </a:solidFill>
                <a:latin typeface="+mn-lt"/>
              </a:rPr>
              <a:t>Długość trasy w jedną stronę: 195 km.</a:t>
            </a:r>
            <a:endParaRPr lang="pl-PL" sz="200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302236" y="4272815"/>
            <a:ext cx="25415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2"/>
                </a:solidFill>
                <a:latin typeface="+mn-lt"/>
              </a:rPr>
              <a:t>Miesiąc: maj 2016</a:t>
            </a:r>
            <a:endParaRPr lang="pl-PL" sz="2000" b="1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52" y="9092"/>
            <a:ext cx="1939988" cy="116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41074"/>
      </p:ext>
    </p:extLst>
  </p:cSld>
  <p:clrMapOvr>
    <a:masterClrMapping/>
  </p:clrMapOvr>
  <p:transition>
    <p:zoom dir="in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336474" y="4326211"/>
            <a:ext cx="4736336" cy="24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C7341-3463-4FB8-A13A-5A764C139001}" type="slidenum">
              <a:rPr lang="pl-PL" smtClean="0">
                <a:solidFill>
                  <a:schemeClr val="bg2"/>
                </a:solidFill>
                <a:latin typeface="+mn-lt"/>
              </a:rPr>
              <a:pPr>
                <a:defRPr/>
              </a:pPr>
              <a:t>14</a:t>
            </a:fld>
            <a:endParaRPr lang="pl-PL">
              <a:solidFill>
                <a:schemeClr val="bg2"/>
              </a:solidFill>
              <a:latin typeface="+mn-lt"/>
            </a:endParaRP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23528" y="211148"/>
            <a:ext cx="5223219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2600" b="1" u="sng" dirty="0">
                <a:solidFill>
                  <a:schemeClr val="bg2"/>
                </a:solidFill>
                <a:effectLst/>
                <a:latin typeface="+mn-lt"/>
              </a:rPr>
              <a:t>Doświadczenia z eksploatacji</a:t>
            </a:r>
            <a:r>
              <a:rPr lang="pl-PL" sz="2600" b="1" dirty="0">
                <a:solidFill>
                  <a:schemeClr val="bg2"/>
                </a:solidFill>
                <a:effectLst/>
                <a:latin typeface="+mn-lt"/>
              </a:rPr>
              <a:t> (2)</a:t>
            </a:r>
            <a:endParaRPr lang="pl-PL" sz="2600" b="1" kern="0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3" y="3212976"/>
            <a:ext cx="5822347" cy="3187824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463771" y="871981"/>
            <a:ext cx="61682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2"/>
                </a:solidFill>
                <a:latin typeface="+mn-lt"/>
              </a:rPr>
              <a:t>Punkty ładowania: Rynek Myślenice, Hotel w Rytrze</a:t>
            </a:r>
          </a:p>
        </p:txBody>
      </p:sp>
      <p:sp>
        <p:nvSpPr>
          <p:cNvPr id="7" name="Prostokąt 6"/>
          <p:cNvSpPr/>
          <p:nvPr/>
        </p:nvSpPr>
        <p:spPr>
          <a:xfrm>
            <a:off x="323528" y="1288340"/>
            <a:ext cx="744138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900" dirty="0">
                <a:solidFill>
                  <a:schemeClr val="bg2"/>
                </a:solidFill>
                <a:latin typeface="+mn-lt"/>
              </a:rPr>
              <a:t>Zużycie energii fiat Panda: </a:t>
            </a:r>
          </a:p>
          <a:p>
            <a:r>
              <a:rPr lang="pl-PL" sz="1900" dirty="0">
                <a:solidFill>
                  <a:schemeClr val="bg2"/>
                </a:solidFill>
                <a:latin typeface="+mn-lt"/>
              </a:rPr>
              <a:t>- trasa 98 km Tychy -&gt; Myślenice -&gt; ok. 11.1 kWh, ok. 113 </a:t>
            </a:r>
            <a:r>
              <a:rPr lang="pl-PL" sz="1900" dirty="0" err="1">
                <a:solidFill>
                  <a:schemeClr val="bg2"/>
                </a:solidFill>
                <a:latin typeface="+mn-lt"/>
              </a:rPr>
              <a:t>Wh</a:t>
            </a:r>
            <a:r>
              <a:rPr lang="pl-PL" sz="1900" dirty="0">
                <a:solidFill>
                  <a:schemeClr val="bg2"/>
                </a:solidFill>
                <a:latin typeface="+mn-lt"/>
              </a:rPr>
              <a:t>/km,</a:t>
            </a:r>
          </a:p>
          <a:p>
            <a:r>
              <a:rPr lang="pl-PL" sz="1900" dirty="0">
                <a:solidFill>
                  <a:schemeClr val="bg2"/>
                </a:solidFill>
                <a:latin typeface="+mn-lt"/>
              </a:rPr>
              <a:t>- trasa 97 km Myślenice -&gt; Rytro -&gt; ok. 9.3 kWh, ok. 96 </a:t>
            </a:r>
            <a:r>
              <a:rPr lang="pl-PL" sz="1900" dirty="0" err="1">
                <a:solidFill>
                  <a:schemeClr val="bg2"/>
                </a:solidFill>
                <a:latin typeface="+mn-lt"/>
              </a:rPr>
              <a:t>Wh</a:t>
            </a:r>
            <a:r>
              <a:rPr lang="pl-PL" sz="1900" dirty="0">
                <a:solidFill>
                  <a:schemeClr val="bg2"/>
                </a:solidFill>
                <a:latin typeface="+mn-lt"/>
              </a:rPr>
              <a:t>/km.</a:t>
            </a:r>
          </a:p>
          <a:p>
            <a:r>
              <a:rPr lang="pl-PL" sz="1900" dirty="0">
                <a:solidFill>
                  <a:schemeClr val="bg2"/>
                </a:solidFill>
                <a:latin typeface="+mn-lt"/>
              </a:rPr>
              <a:t>Powrót:</a:t>
            </a:r>
          </a:p>
          <a:p>
            <a:r>
              <a:rPr lang="pl-PL" sz="1900" dirty="0">
                <a:solidFill>
                  <a:schemeClr val="bg2"/>
                </a:solidFill>
                <a:latin typeface="+mn-lt"/>
              </a:rPr>
              <a:t>- trasa 96 km Rytro -&gt; Myślenice -&gt; ok. 9.0 kWh,  ok. 93 </a:t>
            </a:r>
            <a:r>
              <a:rPr lang="pl-PL" sz="1900" dirty="0" err="1">
                <a:solidFill>
                  <a:schemeClr val="bg2"/>
                </a:solidFill>
                <a:latin typeface="+mn-lt"/>
              </a:rPr>
              <a:t>Wh</a:t>
            </a:r>
            <a:r>
              <a:rPr lang="pl-PL" sz="1900" dirty="0">
                <a:solidFill>
                  <a:schemeClr val="bg2"/>
                </a:solidFill>
                <a:latin typeface="+mn-lt"/>
              </a:rPr>
              <a:t>/km,</a:t>
            </a:r>
          </a:p>
          <a:p>
            <a:r>
              <a:rPr lang="pl-PL" sz="1900" dirty="0">
                <a:solidFill>
                  <a:schemeClr val="bg2"/>
                </a:solidFill>
                <a:latin typeface="+mn-lt"/>
              </a:rPr>
              <a:t>- trasa 97 km Myślenice -&gt; Tychy -&gt; ok. 10.1 kWh, ok. 104 </a:t>
            </a:r>
            <a:r>
              <a:rPr lang="pl-PL" sz="1900" dirty="0" err="1">
                <a:solidFill>
                  <a:schemeClr val="bg2"/>
                </a:solidFill>
                <a:latin typeface="+mn-lt"/>
              </a:rPr>
              <a:t>Wh</a:t>
            </a:r>
            <a:r>
              <a:rPr lang="pl-PL" sz="1900" dirty="0">
                <a:solidFill>
                  <a:schemeClr val="bg2"/>
                </a:solidFill>
                <a:latin typeface="+mn-lt"/>
              </a:rPr>
              <a:t>/km.</a:t>
            </a:r>
          </a:p>
        </p:txBody>
      </p:sp>
      <p:sp>
        <p:nvSpPr>
          <p:cNvPr id="9" name="Tytuł 1"/>
          <p:cNvSpPr txBox="1">
            <a:spLocks/>
          </p:cNvSpPr>
          <p:nvPr/>
        </p:nvSpPr>
        <p:spPr bwMode="auto">
          <a:xfrm>
            <a:off x="143508" y="6408803"/>
            <a:ext cx="334837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defTabSz="263525"/>
            <a:r>
              <a:rPr lang="pl-PL" sz="1400" kern="0" dirty="0">
                <a:solidFill>
                  <a:schemeClr val="bg2"/>
                </a:solidFill>
                <a:effectLst/>
                <a:latin typeface="+mn-lt"/>
              </a:rPr>
              <a:t>* - Źródło: http://www. dateandtime.info/</a:t>
            </a:r>
            <a:b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</a:br>
            <a:endParaRPr lang="pl-PL" sz="2000" kern="0" dirty="0">
              <a:solidFill>
                <a:schemeClr val="bg2"/>
              </a:solidFill>
              <a:effectLst/>
              <a:latin typeface="+mn-lt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6503659" y="4836691"/>
            <a:ext cx="2502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bg2"/>
                </a:solidFill>
                <a:latin typeface="+mn-lt"/>
              </a:rPr>
              <a:t>Wysokość*) nad poziomem morza: </a:t>
            </a:r>
          </a:p>
          <a:p>
            <a:r>
              <a:rPr lang="pl-PL" sz="1800" dirty="0">
                <a:solidFill>
                  <a:schemeClr val="bg2"/>
                </a:solidFill>
                <a:latin typeface="+mn-lt"/>
              </a:rPr>
              <a:t>- Tychy, 259 m,</a:t>
            </a:r>
          </a:p>
          <a:p>
            <a:r>
              <a:rPr lang="pl-PL" sz="1800" dirty="0">
                <a:solidFill>
                  <a:schemeClr val="bg2"/>
                </a:solidFill>
                <a:latin typeface="+mn-lt"/>
              </a:rPr>
              <a:t>- Myślenice, 304 m,</a:t>
            </a:r>
          </a:p>
          <a:p>
            <a:r>
              <a:rPr lang="pl-PL" sz="1800" dirty="0">
                <a:solidFill>
                  <a:schemeClr val="bg2"/>
                </a:solidFill>
                <a:latin typeface="+mn-lt"/>
              </a:rPr>
              <a:t>- Rytro, 377 m.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52" y="9092"/>
            <a:ext cx="1939988" cy="116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98194"/>
      </p:ext>
    </p:extLst>
  </p:cSld>
  <p:clrMapOvr>
    <a:masterClrMapping/>
  </p:clrMapOvr>
  <p:transition>
    <p:zoom dir="in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57" y="4293096"/>
            <a:ext cx="4736336" cy="24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C7341-3463-4FB8-A13A-5A764C139001}" type="slidenum">
              <a:rPr lang="pl-PL" smtClean="0">
                <a:solidFill>
                  <a:schemeClr val="bg2"/>
                </a:solidFill>
                <a:latin typeface="+mn-lt"/>
              </a:rPr>
              <a:pPr>
                <a:defRPr/>
              </a:pPr>
              <a:t>15</a:t>
            </a:fld>
            <a:endParaRPr lang="pl-PL">
              <a:solidFill>
                <a:schemeClr val="bg2"/>
              </a:solidFill>
              <a:latin typeface="+mn-lt"/>
            </a:endParaRP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23528" y="221060"/>
            <a:ext cx="5223219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2600" b="1" u="sng" dirty="0">
                <a:solidFill>
                  <a:schemeClr val="bg2"/>
                </a:solidFill>
                <a:effectLst/>
                <a:latin typeface="+mn-lt"/>
              </a:rPr>
              <a:t>Doświadczenia z eksploatacji</a:t>
            </a:r>
            <a:r>
              <a:rPr lang="pl-PL" sz="2600" b="1" dirty="0">
                <a:solidFill>
                  <a:schemeClr val="bg2"/>
                </a:solidFill>
                <a:effectLst/>
                <a:latin typeface="+mn-lt"/>
              </a:rPr>
              <a:t> (2)</a:t>
            </a:r>
            <a:endParaRPr lang="pl-PL" sz="2600" b="1" kern="0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56" y="1879556"/>
            <a:ext cx="7765403" cy="3924619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889076" y="1295434"/>
            <a:ext cx="5616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2"/>
                </a:solidFill>
                <a:latin typeface="+mn-lt"/>
              </a:rPr>
              <a:t>Pamiątkowa fotografia na Rynku w Myślenicach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52" y="9092"/>
            <a:ext cx="1939988" cy="116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56940"/>
      </p:ext>
    </p:extLst>
  </p:cSld>
  <p:clrMapOvr>
    <a:masterClrMapping/>
  </p:clrMapOvr>
  <p:transition>
    <p:zoom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362829" y="4293096"/>
            <a:ext cx="4736336" cy="24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C7341-3463-4FB8-A13A-5A764C139001}" type="slidenum">
              <a:rPr lang="pl-PL" smtClean="0">
                <a:solidFill>
                  <a:schemeClr val="bg2"/>
                </a:solidFill>
                <a:latin typeface="+mn-lt"/>
              </a:rPr>
              <a:pPr>
                <a:defRPr/>
              </a:pPr>
              <a:t>16</a:t>
            </a:fld>
            <a:endParaRPr lang="pl-PL">
              <a:solidFill>
                <a:schemeClr val="bg2"/>
              </a:solidFill>
              <a:latin typeface="+mn-lt"/>
            </a:endParaRP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23528" y="241814"/>
            <a:ext cx="5223219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2600" b="1" u="sng" dirty="0">
                <a:solidFill>
                  <a:schemeClr val="bg2"/>
                </a:solidFill>
                <a:effectLst/>
                <a:latin typeface="+mn-lt"/>
              </a:rPr>
              <a:t>Doświadczenia z eksploatacji</a:t>
            </a:r>
            <a:r>
              <a:rPr lang="pl-PL" sz="2600" b="1" dirty="0">
                <a:solidFill>
                  <a:schemeClr val="bg2"/>
                </a:solidFill>
                <a:effectLst/>
                <a:latin typeface="+mn-lt"/>
              </a:rPr>
              <a:t> (3)</a:t>
            </a:r>
            <a:endParaRPr lang="pl-PL" sz="2600" b="1" kern="0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44" y="1096241"/>
            <a:ext cx="4032448" cy="5124569"/>
          </a:xfrm>
          <a:prstGeom prst="rect">
            <a:avLst/>
          </a:prstGeom>
        </p:spPr>
      </p:pic>
      <p:sp>
        <p:nvSpPr>
          <p:cNvPr id="7" name="Tytuł 1"/>
          <p:cNvSpPr txBox="1">
            <a:spLocks/>
          </p:cNvSpPr>
          <p:nvPr/>
        </p:nvSpPr>
        <p:spPr bwMode="auto">
          <a:xfrm>
            <a:off x="736948" y="1020542"/>
            <a:ext cx="3186980" cy="132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r>
              <a:rPr lang="pl-PL" sz="2200" b="1" kern="0" dirty="0">
                <a:solidFill>
                  <a:schemeClr val="bg2"/>
                </a:solidFill>
                <a:effectLst/>
                <a:latin typeface="+mn-lt"/>
              </a:rPr>
              <a:t>Przebieg trasy nr 3: </a:t>
            </a:r>
          </a:p>
          <a:p>
            <a:r>
              <a:rPr lang="pl-PL" sz="2200" b="1" kern="0" dirty="0">
                <a:solidFill>
                  <a:schemeClr val="bg2"/>
                </a:solidFill>
                <a:effectLst/>
                <a:latin typeface="+mn-lt"/>
              </a:rPr>
              <a:t>- Tychy -&gt; Zakopane, </a:t>
            </a:r>
          </a:p>
          <a:p>
            <a:r>
              <a:rPr lang="pl-PL" sz="2200" b="1" kern="0" dirty="0">
                <a:solidFill>
                  <a:schemeClr val="bg2"/>
                </a:solidFill>
                <a:effectLst/>
                <a:latin typeface="+mn-lt"/>
              </a:rPr>
              <a:t>- Rytro -&gt; Tychy</a:t>
            </a:r>
            <a:endParaRPr lang="pl-PL" sz="22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732776" y="2556108"/>
            <a:ext cx="33123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2"/>
                </a:solidFill>
                <a:latin typeface="+mn-lt"/>
              </a:rPr>
              <a:t>Cel: wygłoszenie referatu naukowo-technicznego na konferencji SEMTRAK.</a:t>
            </a:r>
            <a:endParaRPr lang="pl-PL" sz="200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732776" y="3778999"/>
            <a:ext cx="3312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2"/>
                </a:solidFill>
                <a:latin typeface="+mn-lt"/>
              </a:rPr>
              <a:t>Długość trasy w jedną stronę: 170 km</a:t>
            </a:r>
            <a:endParaRPr lang="pl-PL" sz="200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732776" y="4694113"/>
            <a:ext cx="3047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2"/>
                </a:solidFill>
                <a:latin typeface="+mn-lt"/>
              </a:rPr>
              <a:t>Miesiąc: październik 2016</a:t>
            </a:r>
            <a:endParaRPr lang="pl-PL" sz="2000" b="1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52" y="9092"/>
            <a:ext cx="1939988" cy="116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53062"/>
      </p:ext>
    </p:extLst>
  </p:cSld>
  <p:clrMapOvr>
    <a:masterClrMapping/>
  </p:clrMapOvr>
  <p:transition>
    <p:zoom dir="in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270556"/>
            <a:ext cx="4736336" cy="24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C7341-3463-4FB8-A13A-5A764C139001}" type="slidenum">
              <a:rPr lang="pl-PL" smtClean="0">
                <a:solidFill>
                  <a:schemeClr val="bg2"/>
                </a:solidFill>
                <a:latin typeface="+mn-lt"/>
              </a:rPr>
              <a:pPr>
                <a:defRPr/>
              </a:pPr>
              <a:t>17</a:t>
            </a:fld>
            <a:endParaRPr lang="pl-PL">
              <a:solidFill>
                <a:schemeClr val="bg2"/>
              </a:solidFill>
              <a:latin typeface="+mn-lt"/>
            </a:endParaRP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23528" y="260648"/>
            <a:ext cx="5223219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2600" b="1" u="sng" dirty="0">
                <a:solidFill>
                  <a:schemeClr val="bg2"/>
                </a:solidFill>
                <a:effectLst/>
                <a:latin typeface="+mn-lt"/>
              </a:rPr>
              <a:t>Doświadczenia z eksploatacji</a:t>
            </a:r>
            <a:r>
              <a:rPr lang="pl-PL" sz="2600" b="1" dirty="0">
                <a:solidFill>
                  <a:schemeClr val="bg2"/>
                </a:solidFill>
                <a:effectLst/>
                <a:latin typeface="+mn-lt"/>
              </a:rPr>
              <a:t> (3)</a:t>
            </a:r>
            <a:endParaRPr lang="pl-PL" sz="2600" b="1" kern="0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7" name="Obraz 6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0456" y="3212976"/>
            <a:ext cx="6113752" cy="29940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024041" y="871981"/>
            <a:ext cx="66366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2"/>
                </a:solidFill>
                <a:latin typeface="+mn-lt"/>
              </a:rPr>
              <a:t>Punkty ładowania: Rynek Myślenice, Hotel w Zakopanem</a:t>
            </a:r>
          </a:p>
        </p:txBody>
      </p:sp>
      <p:sp>
        <p:nvSpPr>
          <p:cNvPr id="8" name="Prostokąt 7"/>
          <p:cNvSpPr/>
          <p:nvPr/>
        </p:nvSpPr>
        <p:spPr>
          <a:xfrm>
            <a:off x="323528" y="1288340"/>
            <a:ext cx="744138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900" dirty="0">
                <a:solidFill>
                  <a:schemeClr val="bg2"/>
                </a:solidFill>
                <a:latin typeface="+mn-lt"/>
              </a:rPr>
              <a:t>Zużycie energii fiat </a:t>
            </a:r>
            <a:r>
              <a:rPr lang="pl-PL" sz="1900" dirty="0" err="1">
                <a:solidFill>
                  <a:schemeClr val="bg2"/>
                </a:solidFill>
                <a:latin typeface="+mn-lt"/>
              </a:rPr>
              <a:t>Fiorino</a:t>
            </a:r>
            <a:r>
              <a:rPr lang="pl-PL" sz="1900" dirty="0">
                <a:solidFill>
                  <a:schemeClr val="bg2"/>
                </a:solidFill>
                <a:latin typeface="+mn-lt"/>
              </a:rPr>
              <a:t>: </a:t>
            </a:r>
          </a:p>
          <a:p>
            <a:r>
              <a:rPr lang="pl-PL" sz="1900" dirty="0">
                <a:solidFill>
                  <a:schemeClr val="bg2"/>
                </a:solidFill>
                <a:latin typeface="+mn-lt"/>
              </a:rPr>
              <a:t>- trasa 94 km Tychy -&gt; Myślenice -&gt; ok. 15.0 kWh, ok. 160 </a:t>
            </a:r>
            <a:r>
              <a:rPr lang="pl-PL" sz="1900" dirty="0" err="1">
                <a:solidFill>
                  <a:schemeClr val="bg2"/>
                </a:solidFill>
                <a:latin typeface="+mn-lt"/>
              </a:rPr>
              <a:t>Wh</a:t>
            </a:r>
            <a:r>
              <a:rPr lang="pl-PL" sz="1900" dirty="0">
                <a:solidFill>
                  <a:schemeClr val="bg2"/>
                </a:solidFill>
                <a:latin typeface="+mn-lt"/>
              </a:rPr>
              <a:t>/km,</a:t>
            </a:r>
          </a:p>
          <a:p>
            <a:r>
              <a:rPr lang="pl-PL" sz="1900" dirty="0">
                <a:solidFill>
                  <a:schemeClr val="bg2"/>
                </a:solidFill>
                <a:latin typeface="+mn-lt"/>
              </a:rPr>
              <a:t>- trasa 76 km Myślenice -&gt; Zakopane -&gt; ok. 12.8 kWh, ok. 168 </a:t>
            </a:r>
            <a:r>
              <a:rPr lang="pl-PL" sz="1900" dirty="0" err="1">
                <a:solidFill>
                  <a:schemeClr val="bg2"/>
                </a:solidFill>
                <a:latin typeface="+mn-lt"/>
              </a:rPr>
              <a:t>Wh</a:t>
            </a:r>
            <a:r>
              <a:rPr lang="pl-PL" sz="1900" dirty="0">
                <a:solidFill>
                  <a:schemeClr val="bg2"/>
                </a:solidFill>
                <a:latin typeface="+mn-lt"/>
              </a:rPr>
              <a:t>/km.</a:t>
            </a:r>
          </a:p>
          <a:p>
            <a:r>
              <a:rPr lang="pl-PL" sz="1900" dirty="0">
                <a:solidFill>
                  <a:schemeClr val="bg2"/>
                </a:solidFill>
                <a:latin typeface="+mn-lt"/>
              </a:rPr>
              <a:t>Powrót:</a:t>
            </a:r>
          </a:p>
          <a:p>
            <a:r>
              <a:rPr lang="pl-PL" sz="1900" dirty="0">
                <a:solidFill>
                  <a:schemeClr val="bg2"/>
                </a:solidFill>
                <a:latin typeface="+mn-lt"/>
              </a:rPr>
              <a:t>- trasa 76 km Zakopane -&gt; Myślenice -&gt; ok. 8.2 kWh,  ok. 108 </a:t>
            </a:r>
            <a:r>
              <a:rPr lang="pl-PL" sz="1900" dirty="0" err="1">
                <a:solidFill>
                  <a:schemeClr val="bg2"/>
                </a:solidFill>
                <a:latin typeface="+mn-lt"/>
              </a:rPr>
              <a:t>Wh</a:t>
            </a:r>
            <a:r>
              <a:rPr lang="pl-PL" sz="1900" dirty="0">
                <a:solidFill>
                  <a:schemeClr val="bg2"/>
                </a:solidFill>
                <a:latin typeface="+mn-lt"/>
              </a:rPr>
              <a:t>/km,</a:t>
            </a:r>
          </a:p>
          <a:p>
            <a:r>
              <a:rPr lang="pl-PL" sz="1900" dirty="0">
                <a:solidFill>
                  <a:schemeClr val="bg2"/>
                </a:solidFill>
                <a:latin typeface="+mn-lt"/>
              </a:rPr>
              <a:t>- trasa 94 km Myślenice -&gt; Tychy -&gt; ok. 12.6 kWh, ok. 134 </a:t>
            </a:r>
            <a:r>
              <a:rPr lang="pl-PL" sz="1900" dirty="0" err="1">
                <a:solidFill>
                  <a:schemeClr val="bg2"/>
                </a:solidFill>
                <a:latin typeface="+mn-lt"/>
              </a:rPr>
              <a:t>Wh</a:t>
            </a:r>
            <a:r>
              <a:rPr lang="pl-PL" sz="1900" dirty="0">
                <a:solidFill>
                  <a:schemeClr val="bg2"/>
                </a:solidFill>
                <a:latin typeface="+mn-lt"/>
              </a:rPr>
              <a:t>/km.</a:t>
            </a:r>
          </a:p>
        </p:txBody>
      </p:sp>
      <p:sp>
        <p:nvSpPr>
          <p:cNvPr id="9" name="Tytuł 1"/>
          <p:cNvSpPr txBox="1">
            <a:spLocks/>
          </p:cNvSpPr>
          <p:nvPr/>
        </p:nvSpPr>
        <p:spPr bwMode="auto">
          <a:xfrm>
            <a:off x="143508" y="6408803"/>
            <a:ext cx="334837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defTabSz="263525"/>
            <a:r>
              <a:rPr lang="pl-PL" sz="1400" kern="0" dirty="0">
                <a:solidFill>
                  <a:schemeClr val="bg2"/>
                </a:solidFill>
                <a:effectLst/>
                <a:latin typeface="+mn-lt"/>
              </a:rPr>
              <a:t>* - Źródło: http://www. dateandtime.info/</a:t>
            </a:r>
            <a:b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</a:br>
            <a:endParaRPr lang="pl-PL" sz="2000" kern="0" dirty="0">
              <a:solidFill>
                <a:schemeClr val="bg2"/>
              </a:solidFill>
              <a:effectLst/>
              <a:latin typeface="+mn-lt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6444361" y="4655884"/>
            <a:ext cx="2502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bg2"/>
                </a:solidFill>
                <a:latin typeface="+mn-lt"/>
              </a:rPr>
              <a:t>Wysokość*) nad poziomem morza: </a:t>
            </a:r>
          </a:p>
          <a:p>
            <a:r>
              <a:rPr lang="pl-PL" sz="1800" dirty="0">
                <a:solidFill>
                  <a:schemeClr val="bg2"/>
                </a:solidFill>
                <a:latin typeface="+mn-lt"/>
              </a:rPr>
              <a:t>- Tychy, 259 m,</a:t>
            </a:r>
          </a:p>
          <a:p>
            <a:r>
              <a:rPr lang="pl-PL" sz="1800" dirty="0">
                <a:solidFill>
                  <a:schemeClr val="bg2"/>
                </a:solidFill>
                <a:latin typeface="+mn-lt"/>
              </a:rPr>
              <a:t>- Myślenice, 304 m,</a:t>
            </a:r>
          </a:p>
          <a:p>
            <a:r>
              <a:rPr lang="pl-PL" sz="1800" dirty="0">
                <a:solidFill>
                  <a:schemeClr val="bg2"/>
                </a:solidFill>
                <a:latin typeface="+mn-lt"/>
              </a:rPr>
              <a:t>- Zakopane, 819 m.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398" y="0"/>
            <a:ext cx="1939988" cy="116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33159"/>
      </p:ext>
    </p:extLst>
  </p:cSld>
  <p:clrMapOvr>
    <a:masterClrMapping/>
  </p:clrMapOvr>
  <p:transition>
    <p:zoom dir="in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372168" y="4293096"/>
            <a:ext cx="4736336" cy="24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C7341-3463-4FB8-A13A-5A764C139001}" type="slidenum">
              <a:rPr lang="pl-PL" smtClean="0">
                <a:solidFill>
                  <a:schemeClr val="bg2"/>
                </a:solidFill>
                <a:latin typeface="+mn-lt"/>
              </a:rPr>
              <a:pPr>
                <a:defRPr/>
              </a:pPr>
              <a:t>18</a:t>
            </a:fld>
            <a:endParaRPr lang="pl-PL">
              <a:solidFill>
                <a:schemeClr val="bg2"/>
              </a:solidFill>
              <a:latin typeface="+mn-lt"/>
            </a:endParaRP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23528" y="260648"/>
            <a:ext cx="5223219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2600" b="1" u="sng" dirty="0">
                <a:solidFill>
                  <a:schemeClr val="bg2"/>
                </a:solidFill>
                <a:effectLst/>
                <a:latin typeface="+mn-lt"/>
              </a:rPr>
              <a:t>Doświadczenia z eksploatacji</a:t>
            </a:r>
            <a:r>
              <a:rPr lang="pl-PL" sz="2600" b="1" dirty="0">
                <a:solidFill>
                  <a:schemeClr val="bg2"/>
                </a:solidFill>
                <a:effectLst/>
                <a:latin typeface="+mn-lt"/>
              </a:rPr>
              <a:t> (4)</a:t>
            </a:r>
            <a:endParaRPr lang="pl-PL" sz="26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576908" y="1906984"/>
            <a:ext cx="7709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2"/>
                </a:solidFill>
                <a:latin typeface="+mn-lt"/>
              </a:rPr>
              <a:t>Cel: podpisanie list intencyjny o utworzeniu klastra: </a:t>
            </a:r>
            <a:r>
              <a:rPr lang="pl-PL" sz="2000" b="1" dirty="0">
                <a:solidFill>
                  <a:schemeClr val="bg2"/>
                </a:solidFill>
                <a:latin typeface="+mn-lt"/>
              </a:rPr>
              <a:t>„Polski Autobus Elektryczny – łańcuch dostaw dla </a:t>
            </a:r>
            <a:r>
              <a:rPr lang="pl-PL" sz="2000" b="1" dirty="0" err="1">
                <a:solidFill>
                  <a:schemeClr val="bg2"/>
                </a:solidFill>
                <a:latin typeface="+mn-lt"/>
              </a:rPr>
              <a:t>elektromobilności</a:t>
            </a:r>
            <a:r>
              <a:rPr lang="pl-PL" sz="2000" b="1" dirty="0">
                <a:solidFill>
                  <a:schemeClr val="bg2"/>
                </a:solidFill>
                <a:latin typeface="+mn-lt"/>
              </a:rPr>
              <a:t>”.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120" y="3160440"/>
            <a:ext cx="7931559" cy="3364904"/>
          </a:xfrm>
          <a:prstGeom prst="rect">
            <a:avLst/>
          </a:prstGeom>
        </p:spPr>
      </p:pic>
      <p:sp>
        <p:nvSpPr>
          <p:cNvPr id="8" name="Tytuł 1"/>
          <p:cNvSpPr txBox="1">
            <a:spLocks/>
          </p:cNvSpPr>
          <p:nvPr/>
        </p:nvSpPr>
        <p:spPr bwMode="auto">
          <a:xfrm>
            <a:off x="576908" y="1108995"/>
            <a:ext cx="6768752" cy="8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r>
              <a:rPr lang="pl-PL" sz="2200" b="1" kern="0" dirty="0">
                <a:solidFill>
                  <a:schemeClr val="bg2"/>
                </a:solidFill>
                <a:effectLst/>
                <a:latin typeface="+mn-lt"/>
              </a:rPr>
              <a:t>Przebieg trasy nr 4: </a:t>
            </a:r>
          </a:p>
          <a:p>
            <a:r>
              <a:rPr lang="pl-PL" sz="2200" b="1" kern="0" dirty="0">
                <a:solidFill>
                  <a:schemeClr val="bg2"/>
                </a:solidFill>
                <a:effectLst/>
                <a:latin typeface="+mn-lt"/>
              </a:rPr>
              <a:t>Tychy -&gt; Kraków, Kraków -&gt; Tychy</a:t>
            </a:r>
            <a:endParaRPr lang="pl-PL" sz="22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576908" y="2607094"/>
            <a:ext cx="4067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2"/>
                </a:solidFill>
                <a:latin typeface="+mn-lt"/>
              </a:rPr>
              <a:t>Długość trasy w jedną stronę: 79 km.</a:t>
            </a:r>
            <a:endParaRPr lang="pl-PL" sz="200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6304796" y="2614870"/>
            <a:ext cx="25415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2"/>
                </a:solidFill>
                <a:latin typeface="+mn-lt"/>
              </a:rPr>
              <a:t>Miesiąc: listopad 2016</a:t>
            </a:r>
            <a:endParaRPr lang="pl-PL" sz="200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3" name="Symbol zastępczy numeru slajdu 3"/>
          <p:cNvSpPr txBox="1">
            <a:spLocks/>
          </p:cNvSpPr>
          <p:nvPr/>
        </p:nvSpPr>
        <p:spPr bwMode="auto">
          <a:xfrm>
            <a:off x="6705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10C7341-3463-4FB8-A13A-5A764C139001}" type="slidenum">
              <a:rPr lang="pl-PL" smtClean="0">
                <a:solidFill>
                  <a:schemeClr val="bg2"/>
                </a:solidFill>
                <a:latin typeface="+mn-lt"/>
              </a:rPr>
              <a:pPr>
                <a:defRPr/>
              </a:pPr>
              <a:t>18</a:t>
            </a:fld>
            <a:endParaRPr lang="pl-PL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52" y="9092"/>
            <a:ext cx="1939988" cy="116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28577"/>
      </p:ext>
    </p:extLst>
  </p:cSld>
  <p:clrMapOvr>
    <a:masterClrMapping/>
  </p:clrMapOvr>
  <p:transition>
    <p:zoom dir="in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1688" y="4263272"/>
            <a:ext cx="4736336" cy="24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C7341-3463-4FB8-A13A-5A764C139001}" type="slidenum">
              <a:rPr lang="pl-PL" smtClean="0">
                <a:solidFill>
                  <a:schemeClr val="bg2"/>
                </a:solidFill>
                <a:latin typeface="+mn-lt"/>
              </a:rPr>
              <a:pPr>
                <a:defRPr/>
              </a:pPr>
              <a:t>19</a:t>
            </a:fld>
            <a:endParaRPr lang="pl-PL">
              <a:solidFill>
                <a:schemeClr val="bg2"/>
              </a:solidFill>
              <a:latin typeface="+mn-lt"/>
            </a:endParaRP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23528" y="260648"/>
            <a:ext cx="5223219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2600" b="1" u="sng" dirty="0">
                <a:solidFill>
                  <a:schemeClr val="bg2"/>
                </a:solidFill>
                <a:effectLst/>
                <a:latin typeface="+mn-lt"/>
              </a:rPr>
              <a:t>Doświadczenia z eksploatacji</a:t>
            </a:r>
            <a:r>
              <a:rPr lang="pl-PL" sz="2600" b="1" dirty="0">
                <a:solidFill>
                  <a:schemeClr val="bg2"/>
                </a:solidFill>
                <a:effectLst/>
                <a:latin typeface="+mn-lt"/>
              </a:rPr>
              <a:t> (4)</a:t>
            </a:r>
            <a:endParaRPr lang="pl-PL" sz="26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483768" y="871136"/>
            <a:ext cx="45483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2"/>
                </a:solidFill>
                <a:latin typeface="+mn-lt"/>
              </a:rPr>
              <a:t>Punkt ładowania: AGH Kraków</a:t>
            </a:r>
          </a:p>
        </p:txBody>
      </p:sp>
      <p:sp>
        <p:nvSpPr>
          <p:cNvPr id="6" name="Prostokąt 5"/>
          <p:cNvSpPr/>
          <p:nvPr/>
        </p:nvSpPr>
        <p:spPr>
          <a:xfrm>
            <a:off x="323528" y="1288340"/>
            <a:ext cx="744138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900" dirty="0">
                <a:solidFill>
                  <a:schemeClr val="bg2"/>
                </a:solidFill>
                <a:latin typeface="+mn-lt"/>
              </a:rPr>
              <a:t>Zużycie energii*) fiat </a:t>
            </a:r>
            <a:r>
              <a:rPr lang="pl-PL" sz="1900" dirty="0" err="1">
                <a:solidFill>
                  <a:schemeClr val="bg2"/>
                </a:solidFill>
                <a:latin typeface="+mn-lt"/>
              </a:rPr>
              <a:t>Fiorino</a:t>
            </a:r>
            <a:r>
              <a:rPr lang="pl-PL" sz="1900" dirty="0">
                <a:solidFill>
                  <a:schemeClr val="bg2"/>
                </a:solidFill>
                <a:latin typeface="+mn-lt"/>
              </a:rPr>
              <a:t>: </a:t>
            </a:r>
          </a:p>
          <a:p>
            <a:r>
              <a:rPr lang="pl-PL" sz="1900" dirty="0">
                <a:solidFill>
                  <a:schemeClr val="bg2"/>
                </a:solidFill>
                <a:latin typeface="+mn-lt"/>
              </a:rPr>
              <a:t>- trasa 79 km Tychy -&gt; Kraków -&gt; ok. 15.2 kWh, ok. 193 </a:t>
            </a:r>
            <a:r>
              <a:rPr lang="pl-PL" sz="1900" dirty="0" err="1">
                <a:solidFill>
                  <a:schemeClr val="bg2"/>
                </a:solidFill>
                <a:latin typeface="+mn-lt"/>
              </a:rPr>
              <a:t>Wh</a:t>
            </a:r>
            <a:r>
              <a:rPr lang="pl-PL" sz="1900" dirty="0">
                <a:solidFill>
                  <a:schemeClr val="bg2"/>
                </a:solidFill>
                <a:latin typeface="+mn-lt"/>
              </a:rPr>
              <a:t>/km,</a:t>
            </a:r>
          </a:p>
          <a:p>
            <a:r>
              <a:rPr lang="pl-PL" sz="1900" dirty="0">
                <a:solidFill>
                  <a:schemeClr val="bg2"/>
                </a:solidFill>
                <a:latin typeface="+mn-lt"/>
              </a:rPr>
              <a:t>Powrót:</a:t>
            </a:r>
          </a:p>
          <a:p>
            <a:r>
              <a:rPr lang="pl-PL" sz="1900" dirty="0">
                <a:solidFill>
                  <a:schemeClr val="bg2"/>
                </a:solidFill>
                <a:latin typeface="+mn-lt"/>
              </a:rPr>
              <a:t>- trasa 82 km Kraków -&gt; Tychy -&gt; ok. 13.4 kWh, ok. 164 </a:t>
            </a:r>
            <a:r>
              <a:rPr lang="pl-PL" sz="1900" dirty="0" err="1">
                <a:solidFill>
                  <a:schemeClr val="bg2"/>
                </a:solidFill>
                <a:latin typeface="+mn-lt"/>
              </a:rPr>
              <a:t>Wh</a:t>
            </a:r>
            <a:r>
              <a:rPr lang="pl-PL" sz="1900" dirty="0">
                <a:solidFill>
                  <a:schemeClr val="bg2"/>
                </a:solidFill>
                <a:latin typeface="+mn-lt"/>
              </a:rPr>
              <a:t>/km.</a:t>
            </a:r>
          </a:p>
        </p:txBody>
      </p:sp>
      <p:sp>
        <p:nvSpPr>
          <p:cNvPr id="7" name="Tytuł 1"/>
          <p:cNvSpPr txBox="1">
            <a:spLocks/>
          </p:cNvSpPr>
          <p:nvPr/>
        </p:nvSpPr>
        <p:spPr bwMode="auto">
          <a:xfrm>
            <a:off x="143508" y="6172200"/>
            <a:ext cx="3996444" cy="59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defTabSz="263525"/>
            <a:r>
              <a:rPr lang="pl-PL" sz="1400" kern="0" dirty="0">
                <a:solidFill>
                  <a:schemeClr val="bg2"/>
                </a:solidFill>
                <a:effectLst/>
                <a:latin typeface="+mn-lt"/>
              </a:rPr>
              <a:t>* - jazda z czasowo włączanym ogrzewaniem</a:t>
            </a:r>
          </a:p>
          <a:p>
            <a:pPr defTabSz="263525"/>
            <a:r>
              <a:rPr lang="pl-PL" sz="1400" kern="0" dirty="0">
                <a:solidFill>
                  <a:schemeClr val="bg2"/>
                </a:solidFill>
                <a:effectLst/>
                <a:latin typeface="+mn-lt"/>
              </a:rPr>
              <a:t>** - Źródło: http://www. dateandtime.info/</a:t>
            </a:r>
            <a:b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</a:br>
            <a:endParaRPr lang="pl-PL" sz="2000" kern="0" dirty="0">
              <a:solidFill>
                <a:schemeClr val="bg2"/>
              </a:solidFill>
              <a:effectLst/>
              <a:latin typeface="+mn-lt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6545093" y="4973094"/>
            <a:ext cx="22320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bg2"/>
                </a:solidFill>
                <a:latin typeface="+mn-lt"/>
              </a:rPr>
              <a:t>Wysokość**) nad poziomem morza: </a:t>
            </a:r>
          </a:p>
          <a:p>
            <a:r>
              <a:rPr lang="pl-PL" sz="1800" dirty="0">
                <a:solidFill>
                  <a:schemeClr val="bg2"/>
                </a:solidFill>
                <a:latin typeface="+mn-lt"/>
              </a:rPr>
              <a:t>- Tychy, 259 m,</a:t>
            </a:r>
          </a:p>
          <a:p>
            <a:r>
              <a:rPr lang="pl-PL" sz="1800" dirty="0">
                <a:solidFill>
                  <a:schemeClr val="bg2"/>
                </a:solidFill>
                <a:latin typeface="+mn-lt"/>
              </a:rPr>
              <a:t>- Kraków, 219 m,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2636912"/>
            <a:ext cx="5976664" cy="3505747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6447226" y="2568817"/>
            <a:ext cx="24278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bg2"/>
                </a:solidFill>
                <a:latin typeface="+mn-lt"/>
              </a:rPr>
              <a:t>Wizytujący samochody elektryczne KOMEL, </a:t>
            </a:r>
          </a:p>
          <a:p>
            <a:r>
              <a:rPr lang="pl-PL" sz="1800" dirty="0">
                <a:solidFill>
                  <a:schemeClr val="bg2"/>
                </a:solidFill>
                <a:latin typeface="+mn-lt"/>
              </a:rPr>
              <a:t>Wice Minister Energii,</a:t>
            </a:r>
          </a:p>
          <a:p>
            <a:r>
              <a:rPr lang="pl-PL" sz="1800" dirty="0">
                <a:solidFill>
                  <a:schemeClr val="bg2"/>
                </a:solidFill>
                <a:latin typeface="+mn-lt"/>
              </a:rPr>
              <a:t>p. Michał Kurtyka.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52" y="9092"/>
            <a:ext cx="1939988" cy="116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17176"/>
      </p:ext>
    </p:extLst>
  </p:cSld>
  <p:clrMapOvr>
    <a:masterClrMapping/>
  </p:clrMapOvr>
  <p:transition>
    <p:zoom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372168" y="4315089"/>
            <a:ext cx="4736336" cy="24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5536" y="1129333"/>
            <a:ext cx="8352928" cy="4678238"/>
          </a:xfrm>
        </p:spPr>
        <p:txBody>
          <a:bodyPr anchor="t"/>
          <a:lstStyle/>
          <a:p>
            <a:pPr lvl="0" defTabSz="358775">
              <a:spcBef>
                <a:spcPts val="600"/>
              </a:spcBef>
            </a:pPr>
            <a:r>
              <a:rPr lang="pl-PL" sz="2400" dirty="0">
                <a:solidFill>
                  <a:schemeClr val="bg2"/>
                </a:solidFill>
                <a:effectLst/>
                <a:latin typeface="+mn-lt"/>
              </a:rPr>
              <a:t>Instytut KOMEL z siedzibą w Katowicach istnieje od 1948 roku i jest liderem wśród jednostek zajmujących się badaniami, rozwojem i projektowaniem maszyn elektrycznych wirujących. </a:t>
            </a:r>
            <a:br>
              <a:rPr lang="pl-PL" sz="2400" dirty="0">
                <a:solidFill>
                  <a:schemeClr val="bg2"/>
                </a:solidFill>
                <a:effectLst/>
                <a:latin typeface="+mn-lt"/>
              </a:rPr>
            </a:br>
            <a:br>
              <a:rPr lang="pl-PL" sz="2400" dirty="0">
                <a:solidFill>
                  <a:schemeClr val="bg2"/>
                </a:solidFill>
                <a:effectLst/>
                <a:latin typeface="+mn-lt"/>
              </a:rPr>
            </a:br>
            <a:r>
              <a:rPr lang="pl-PL" sz="2400" u="sng" dirty="0">
                <a:solidFill>
                  <a:schemeClr val="bg2"/>
                </a:solidFill>
                <a:effectLst/>
                <a:latin typeface="+mn-lt"/>
              </a:rPr>
              <a:t>W skład Instytutu KOMEL wchodzi: </a:t>
            </a:r>
            <a:br>
              <a:rPr lang="pl-PL" sz="2400" u="sng" dirty="0">
                <a:solidFill>
                  <a:schemeClr val="bg2"/>
                </a:solidFill>
                <a:effectLst/>
                <a:latin typeface="+mn-lt"/>
              </a:rPr>
            </a:br>
            <a:r>
              <a:rPr lang="pl-PL" sz="2400" dirty="0">
                <a:solidFill>
                  <a:schemeClr val="bg2"/>
                </a:solidFill>
                <a:effectLst/>
                <a:latin typeface="+mn-lt"/>
              </a:rPr>
              <a:t>- Pion Badawczo-Rozwojowy (opracowania i projekty),</a:t>
            </a:r>
            <a:br>
              <a:rPr lang="pl-PL" sz="2400" dirty="0">
                <a:solidFill>
                  <a:schemeClr val="bg2"/>
                </a:solidFill>
                <a:effectLst/>
                <a:latin typeface="+mn-lt"/>
              </a:rPr>
            </a:br>
            <a:r>
              <a:rPr lang="pl-PL" sz="2400" dirty="0">
                <a:solidFill>
                  <a:schemeClr val="bg2"/>
                </a:solidFill>
                <a:effectLst/>
                <a:latin typeface="+mn-lt"/>
              </a:rPr>
              <a:t>- Laboratorium Maszyn Elektrycznych (badania),</a:t>
            </a:r>
            <a:br>
              <a:rPr lang="pl-PL" sz="2400" dirty="0">
                <a:solidFill>
                  <a:schemeClr val="bg2"/>
                </a:solidFill>
                <a:effectLst/>
                <a:latin typeface="+mn-lt"/>
              </a:rPr>
            </a:br>
            <a:r>
              <a:rPr lang="pl-PL" sz="2400" dirty="0">
                <a:solidFill>
                  <a:schemeClr val="bg2"/>
                </a:solidFill>
                <a:effectLst/>
                <a:latin typeface="+mn-lt"/>
              </a:rPr>
              <a:t>- Zakład Wdrożeniowy (produkcja prototypowa i małoseryjna),</a:t>
            </a:r>
            <a:br>
              <a:rPr lang="pl-PL" sz="2400" dirty="0">
                <a:solidFill>
                  <a:schemeClr val="bg2"/>
                </a:solidFill>
                <a:effectLst/>
                <a:latin typeface="+mn-lt"/>
              </a:rPr>
            </a:br>
            <a:r>
              <a:rPr lang="pl-PL" sz="2400" dirty="0">
                <a:solidFill>
                  <a:schemeClr val="bg2"/>
                </a:solidFill>
                <a:effectLst/>
                <a:latin typeface="+mn-lt"/>
              </a:rPr>
              <a:t>- Pion Finansowo-Pracowniczy. </a:t>
            </a:r>
            <a:br>
              <a:rPr lang="pl-PL" sz="2400" dirty="0">
                <a:solidFill>
                  <a:schemeClr val="bg2"/>
                </a:solidFill>
                <a:effectLst/>
                <a:latin typeface="+mn-lt"/>
              </a:rPr>
            </a:br>
            <a:br>
              <a:rPr lang="pl-PL" sz="2400" dirty="0">
                <a:solidFill>
                  <a:schemeClr val="bg2"/>
                </a:solidFill>
                <a:effectLst/>
                <a:latin typeface="+mn-lt"/>
              </a:rPr>
            </a:br>
            <a:r>
              <a:rPr lang="pl-PL" sz="2400" dirty="0">
                <a:solidFill>
                  <a:schemeClr val="bg2"/>
                </a:solidFill>
                <a:effectLst/>
                <a:latin typeface="+mn-lt"/>
              </a:rPr>
              <a:t>Instytut zatrudnia ok. 60 pracowników, w tym ok. 25 z wyższym wykształceniem (profesorowie, doktorzy i magistrzy) oraz specjalistów badawczych z dużą praktyką zawodową i doświadczeniem.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899592" y="314079"/>
            <a:ext cx="4676056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3200" b="1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</a:rPr>
              <a:t>Wstęp</a:t>
            </a:r>
            <a:endParaRPr lang="pl-PL" sz="3000" b="1" kern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C7341-3463-4FB8-A13A-5A764C139001}" type="slidenum">
              <a:rPr lang="pl-PL" smtClean="0">
                <a:solidFill>
                  <a:schemeClr val="bg2"/>
                </a:solidFill>
              </a:rPr>
              <a:pPr>
                <a:defRPr/>
              </a:pPr>
              <a:t>2</a:t>
            </a:fld>
            <a:endParaRPr lang="pl-PL" dirty="0">
              <a:solidFill>
                <a:schemeClr val="bg2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52" y="9092"/>
            <a:ext cx="1939988" cy="116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98598"/>
      </p:ext>
    </p:extLst>
  </p:cSld>
  <p:clrMapOvr>
    <a:masterClrMapping/>
  </p:clrMapOvr>
  <p:transition>
    <p:zoom dir="in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368442" y="4270556"/>
            <a:ext cx="4736336" cy="24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C7341-3463-4FB8-A13A-5A764C139001}" type="slidenum">
              <a:rPr lang="pl-PL" smtClean="0">
                <a:solidFill>
                  <a:schemeClr val="bg2"/>
                </a:solidFill>
                <a:latin typeface="+mn-lt"/>
              </a:rPr>
              <a:pPr>
                <a:defRPr/>
              </a:pPr>
              <a:t>20</a:t>
            </a:fld>
            <a:endParaRPr lang="pl-PL">
              <a:solidFill>
                <a:schemeClr val="bg2"/>
              </a:solidFill>
              <a:latin typeface="+mn-lt"/>
            </a:endParaRP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23528" y="260648"/>
            <a:ext cx="5223219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2600" b="1" u="sng" dirty="0">
                <a:solidFill>
                  <a:schemeClr val="bg2"/>
                </a:solidFill>
                <a:effectLst/>
                <a:latin typeface="+mn-lt"/>
              </a:rPr>
              <a:t>Doświadczenia z eksploatacji</a:t>
            </a:r>
            <a:r>
              <a:rPr lang="pl-PL" sz="2600" b="1" dirty="0">
                <a:solidFill>
                  <a:schemeClr val="bg2"/>
                </a:solidFill>
                <a:effectLst/>
                <a:latin typeface="+mn-lt"/>
              </a:rPr>
              <a:t> (5)</a:t>
            </a:r>
            <a:endParaRPr lang="pl-PL" sz="2600" b="1" kern="0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1026" name="Picture 2" descr="peugeotraport.JPG (640×480)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419" y="1146955"/>
            <a:ext cx="2894770" cy="217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ykrespaliwopeugeot.jpg (851×579)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3419" y="3501008"/>
            <a:ext cx="2894770" cy="279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3888" y="1153047"/>
            <a:ext cx="5285387" cy="2568053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3501243" y="3811101"/>
            <a:ext cx="55208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u="sng" dirty="0">
                <a:solidFill>
                  <a:schemeClr val="bg2"/>
                </a:solidFill>
                <a:latin typeface="+mn-lt"/>
              </a:rPr>
              <a:t>Przyjęte założenia: </a:t>
            </a:r>
          </a:p>
          <a:p>
            <a:r>
              <a:rPr lang="pl-PL" sz="1600" dirty="0">
                <a:solidFill>
                  <a:schemeClr val="bg2"/>
                </a:solidFill>
                <a:latin typeface="+mn-lt"/>
              </a:rPr>
              <a:t>Samochód Peugeot Partner z silnikiem spalinowy zużywa średnio ok. 7-8 litrów benzyny na 100km, co generuje koszt ok. 45 zł i emisję CO2 ok. 20kg (1 litr benzyny = 2.5kg CO2). </a:t>
            </a:r>
          </a:p>
          <a:p>
            <a:r>
              <a:rPr lang="pl-PL" sz="1600" dirty="0">
                <a:solidFill>
                  <a:schemeClr val="bg2"/>
                </a:solidFill>
                <a:latin typeface="+mn-lt"/>
              </a:rPr>
              <a:t>Ten sam samochód z napędem elektrycznym na przejazd 100 km zużyje ok. 13,8 kWh energii, co w warunkach polskich (ok. 92% energii elektrycznej pochodzi ze spalania węgla) spowoduję emisję ok. 13,8 kg CO2 (1 kWh=1kg CO2). Koszt energii wyniesie ok. 5.5zł (1kWh=40gr). </a:t>
            </a:r>
          </a:p>
          <a:p>
            <a:r>
              <a:rPr lang="pl-PL" sz="1600" dirty="0">
                <a:solidFill>
                  <a:schemeClr val="bg2"/>
                </a:solidFill>
                <a:latin typeface="+mn-lt"/>
              </a:rPr>
              <a:t>Jest ok. 8 razy mniej, niż w przypadku kosztu benzyny.</a:t>
            </a:r>
          </a:p>
        </p:txBody>
      </p:sp>
      <p:sp>
        <p:nvSpPr>
          <p:cNvPr id="11" name="Tytuł 1"/>
          <p:cNvSpPr txBox="1">
            <a:spLocks/>
          </p:cNvSpPr>
          <p:nvPr/>
        </p:nvSpPr>
        <p:spPr bwMode="auto">
          <a:xfrm>
            <a:off x="143508" y="6408803"/>
            <a:ext cx="313234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defTabSz="263525"/>
            <a:r>
              <a:rPr lang="pl-PL" sz="1400" kern="0" dirty="0">
                <a:solidFill>
                  <a:schemeClr val="bg2"/>
                </a:solidFill>
                <a:effectLst/>
                <a:latin typeface="+mn-lt"/>
              </a:rPr>
              <a:t>Źródło: http://www.komel.katowice.pl</a:t>
            </a:r>
          </a:p>
          <a:p>
            <a:b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</a:br>
            <a:endParaRPr lang="pl-PL" sz="2000" kern="0" dirty="0">
              <a:solidFill>
                <a:schemeClr val="bg2"/>
              </a:solidFill>
              <a:effectLst/>
              <a:latin typeface="+mn-lt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52" y="9092"/>
            <a:ext cx="1939988" cy="116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09481"/>
      </p:ext>
    </p:extLst>
  </p:cSld>
  <p:clrMapOvr>
    <a:masterClrMapping/>
  </p:clrMapOvr>
  <p:transition>
    <p:zoom dir="in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4106" y="4293096"/>
            <a:ext cx="4736336" cy="24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C7341-3463-4FB8-A13A-5A764C139001}" type="slidenum">
              <a:rPr lang="pl-PL" smtClean="0">
                <a:solidFill>
                  <a:schemeClr val="bg2"/>
                </a:solidFill>
                <a:latin typeface="+mn-lt"/>
              </a:rPr>
              <a:pPr>
                <a:defRPr/>
              </a:pPr>
              <a:t>21</a:t>
            </a:fld>
            <a:endParaRPr lang="pl-PL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23528" y="260648"/>
            <a:ext cx="5223219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2600" b="1" u="sng" dirty="0">
                <a:solidFill>
                  <a:schemeClr val="bg2"/>
                </a:solidFill>
                <a:effectLst/>
                <a:latin typeface="+mn-lt"/>
              </a:rPr>
              <a:t>Doświadczenia z eksploatacji</a:t>
            </a:r>
            <a:r>
              <a:rPr lang="pl-PL" sz="2600" b="1" dirty="0">
                <a:solidFill>
                  <a:schemeClr val="bg2"/>
                </a:solidFill>
                <a:effectLst/>
                <a:latin typeface="+mn-lt"/>
              </a:rPr>
              <a:t> - </a:t>
            </a:r>
            <a:r>
              <a:rPr lang="pl-PL" sz="2600" b="1" u="sng" dirty="0">
                <a:solidFill>
                  <a:schemeClr val="bg2"/>
                </a:solidFill>
                <a:effectLst/>
                <a:latin typeface="+mn-lt"/>
              </a:rPr>
              <a:t>podsumowanie</a:t>
            </a:r>
            <a:endParaRPr lang="pl-PL" sz="2600" b="1" u="sng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21875" y="1277233"/>
            <a:ext cx="41185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2"/>
                </a:solidFill>
                <a:latin typeface="+mn-lt"/>
              </a:rPr>
              <a:t>W sumie, 4 samochody elektryczne KOMEL, od 2010 r. do 12.2017r. przejechały ponad 250 000 km.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875" y="2722538"/>
            <a:ext cx="4032448" cy="3678262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4561077" y="1226659"/>
            <a:ext cx="45975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2"/>
                </a:solidFill>
                <a:latin typeface="+mn-lt"/>
              </a:rPr>
              <a:t>- Koszty zużytej energii </a:t>
            </a:r>
            <a:r>
              <a:rPr lang="pl-PL" sz="2000" dirty="0" err="1">
                <a:solidFill>
                  <a:schemeClr val="bg2"/>
                </a:solidFill>
                <a:latin typeface="+mn-lt"/>
              </a:rPr>
              <a:t>elektr</a:t>
            </a:r>
            <a:r>
              <a:rPr lang="pl-PL" sz="2000" dirty="0">
                <a:solidFill>
                  <a:schemeClr val="bg2"/>
                </a:solidFill>
                <a:latin typeface="+mn-lt"/>
              </a:rPr>
              <a:t>. wyniosły 16400 zł (50 gr/1kWh),</a:t>
            </a:r>
          </a:p>
          <a:p>
            <a:r>
              <a:rPr lang="pl-PL" sz="2000" dirty="0">
                <a:solidFill>
                  <a:schemeClr val="bg2"/>
                </a:solidFill>
                <a:latin typeface="+mn-lt"/>
              </a:rPr>
              <a:t>- Koszty paliwa płynnego wyniosłyby 92465 zł (4,5 zł/l),</a:t>
            </a:r>
          </a:p>
          <a:p>
            <a:r>
              <a:rPr lang="pl-PL" sz="2000" dirty="0">
                <a:solidFill>
                  <a:schemeClr val="bg2"/>
                </a:solidFill>
                <a:latin typeface="+mn-lt"/>
              </a:rPr>
              <a:t>- Dodatkowe koszty (uśrednione), związane z wymianą oleju, filtrów, klocków hamulcowych: 6550 zł,</a:t>
            </a:r>
            <a:r>
              <a:rPr lang="pl-PL" sz="2000" b="1" dirty="0">
                <a:solidFill>
                  <a:schemeClr val="bg2"/>
                </a:solidFill>
                <a:latin typeface="+mn-lt"/>
              </a:rPr>
              <a:t> </a:t>
            </a:r>
          </a:p>
          <a:p>
            <a:r>
              <a:rPr lang="pl-PL" sz="2000" b="1" dirty="0">
                <a:solidFill>
                  <a:schemeClr val="bg2"/>
                </a:solidFill>
                <a:latin typeface="+mn-lt"/>
              </a:rPr>
              <a:t>- </a:t>
            </a:r>
            <a:r>
              <a:rPr lang="pl-PL" sz="2000" dirty="0">
                <a:solidFill>
                  <a:schemeClr val="bg2"/>
                </a:solidFill>
                <a:latin typeface="+mn-lt"/>
              </a:rPr>
              <a:t>Wyemitowano by ponad 11,3 ton CO2.</a:t>
            </a:r>
            <a:endParaRPr lang="pl-PL" sz="200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4589079" y="3944752"/>
            <a:ext cx="41848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2"/>
                </a:solidFill>
                <a:latin typeface="+mn-lt"/>
              </a:rPr>
              <a:t>Z paneli </a:t>
            </a:r>
            <a:r>
              <a:rPr lang="pl-PL" sz="2000" dirty="0" err="1">
                <a:solidFill>
                  <a:schemeClr val="bg2"/>
                </a:solidFill>
                <a:latin typeface="+mn-lt"/>
              </a:rPr>
              <a:t>fotowolt</a:t>
            </a:r>
            <a:r>
              <a:rPr lang="pl-PL" sz="2000" dirty="0">
                <a:solidFill>
                  <a:schemeClr val="bg2"/>
                </a:solidFill>
                <a:latin typeface="+mn-lt"/>
              </a:rPr>
              <a:t>. od 09.2014 do dziś, wyprodukowano 2320 kWh, co pozwoliło zaoszczędzić 930 zł.</a:t>
            </a:r>
            <a:endParaRPr lang="pl-PL" sz="200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4593828" y="5156537"/>
            <a:ext cx="44588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2"/>
                </a:solidFill>
                <a:latin typeface="+mn-lt"/>
              </a:rPr>
              <a:t>Oszczędności </a:t>
            </a:r>
            <a:r>
              <a:rPr lang="pl-PL" sz="2000" b="1">
                <a:solidFill>
                  <a:schemeClr val="bg2"/>
                </a:solidFill>
                <a:latin typeface="+mn-lt"/>
              </a:rPr>
              <a:t>dla 250.000 </a:t>
            </a:r>
            <a:r>
              <a:rPr lang="pl-PL" sz="2000" b="1" dirty="0">
                <a:solidFill>
                  <a:schemeClr val="bg2"/>
                </a:solidFill>
                <a:latin typeface="+mn-lt"/>
              </a:rPr>
              <a:t>km:</a:t>
            </a:r>
          </a:p>
          <a:p>
            <a:r>
              <a:rPr lang="pl-PL" sz="2000" b="1" dirty="0">
                <a:solidFill>
                  <a:schemeClr val="bg2"/>
                </a:solidFill>
                <a:latin typeface="+mn-lt"/>
              </a:rPr>
              <a:t>- zaoszczędzono prawie 84 000zł</a:t>
            </a:r>
          </a:p>
          <a:p>
            <a:r>
              <a:rPr lang="pl-PL" sz="2000" b="1" dirty="0">
                <a:solidFill>
                  <a:schemeClr val="bg2"/>
                </a:solidFill>
                <a:latin typeface="+mn-lt"/>
              </a:rPr>
              <a:t>- zredukowano ponad 12,5 tony CO2.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52" y="9092"/>
            <a:ext cx="1939988" cy="116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65582"/>
      </p:ext>
    </p:extLst>
  </p:cSld>
  <p:clrMapOvr>
    <a:masterClrMapping/>
  </p:clrMapOvr>
  <p:transition>
    <p:zoom dir="in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368442" y="4315089"/>
            <a:ext cx="4736336" cy="24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C7341-3463-4FB8-A13A-5A764C139001}" type="slidenum">
              <a:rPr lang="pl-PL" smtClean="0">
                <a:solidFill>
                  <a:schemeClr val="bg2"/>
                </a:solidFill>
                <a:latin typeface="+mn-lt"/>
              </a:rPr>
              <a:pPr>
                <a:defRPr/>
              </a:pPr>
              <a:t>22</a:t>
            </a:fld>
            <a:endParaRPr lang="pl-PL">
              <a:solidFill>
                <a:schemeClr val="bg2"/>
              </a:solidFill>
              <a:latin typeface="+mn-lt"/>
            </a:endParaRP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196194" y="183604"/>
            <a:ext cx="5223219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3000" b="1" u="sng" dirty="0">
                <a:solidFill>
                  <a:schemeClr val="bg2"/>
                </a:solidFill>
                <a:effectLst/>
                <a:latin typeface="+mn-lt"/>
              </a:rPr>
              <a:t>Punkty ładowania w Polsce</a:t>
            </a:r>
            <a:endParaRPr lang="pl-PL" sz="30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7" name="Tytuł 1"/>
          <p:cNvSpPr txBox="1">
            <a:spLocks/>
          </p:cNvSpPr>
          <p:nvPr/>
        </p:nvSpPr>
        <p:spPr bwMode="auto">
          <a:xfrm>
            <a:off x="143508" y="6408803"/>
            <a:ext cx="266429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defTabSz="263525"/>
            <a:r>
              <a:rPr lang="pl-PL" sz="1400" kern="0" dirty="0">
                <a:solidFill>
                  <a:schemeClr val="bg2"/>
                </a:solidFill>
                <a:effectLst/>
                <a:latin typeface="+mn-lt"/>
              </a:rPr>
              <a:t>Źródło: http://www.ecomoto.info</a:t>
            </a:r>
          </a:p>
          <a:p>
            <a:b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</a:br>
            <a:endParaRPr lang="pl-PL" sz="2000" kern="0" dirty="0">
              <a:solidFill>
                <a:schemeClr val="bg2"/>
              </a:solidFill>
              <a:effectLst/>
              <a:latin typeface="+mn-lt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8" y="1568252"/>
            <a:ext cx="4255368" cy="4255368"/>
          </a:xfrm>
          <a:prstGeom prst="rect">
            <a:avLst/>
          </a:prstGeom>
        </p:spPr>
      </p:pic>
      <p:pic>
        <p:nvPicPr>
          <p:cNvPr id="19" name="Picture 5" descr="a31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1"/>
          <a:stretch/>
        </p:blipFill>
        <p:spPr bwMode="auto">
          <a:xfrm>
            <a:off x="251520" y="1568252"/>
            <a:ext cx="4249010" cy="4255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ytuł 1"/>
          <p:cNvSpPr txBox="1">
            <a:spLocks/>
          </p:cNvSpPr>
          <p:nvPr/>
        </p:nvSpPr>
        <p:spPr bwMode="auto">
          <a:xfrm>
            <a:off x="1403648" y="1072716"/>
            <a:ext cx="280831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defTabSz="263525"/>
            <a:r>
              <a:rPr lang="pl-PL" sz="2200" b="1" kern="0" dirty="0">
                <a:solidFill>
                  <a:schemeClr val="bg2"/>
                </a:solidFill>
                <a:effectLst/>
                <a:latin typeface="+mn-lt"/>
              </a:rPr>
              <a:t>2012 r. – 61 punktów</a:t>
            </a:r>
          </a:p>
          <a:p>
            <a:br>
              <a:rPr lang="pl-PL" sz="2200" b="1" kern="0" dirty="0">
                <a:solidFill>
                  <a:schemeClr val="bg2"/>
                </a:solidFill>
                <a:effectLst/>
                <a:latin typeface="+mn-lt"/>
              </a:rPr>
            </a:br>
            <a:endParaRPr lang="pl-PL" sz="2200" b="1" kern="0" dirty="0">
              <a:solidFill>
                <a:schemeClr val="bg2"/>
              </a:solidFill>
              <a:effectLst/>
              <a:latin typeface="+mn-lt"/>
            </a:endParaRPr>
          </a:p>
        </p:txBody>
      </p:sp>
      <p:sp>
        <p:nvSpPr>
          <p:cNvPr id="23" name="Tytuł 1"/>
          <p:cNvSpPr txBox="1">
            <a:spLocks/>
          </p:cNvSpPr>
          <p:nvPr/>
        </p:nvSpPr>
        <p:spPr bwMode="auto">
          <a:xfrm>
            <a:off x="5292080" y="1054537"/>
            <a:ext cx="285502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defTabSz="263525"/>
            <a:r>
              <a:rPr lang="pl-PL" sz="2200" b="1" kern="0" dirty="0">
                <a:solidFill>
                  <a:schemeClr val="bg2"/>
                </a:solidFill>
                <a:effectLst/>
                <a:latin typeface="+mn-lt"/>
              </a:rPr>
              <a:t>2017 r. -161 punktów</a:t>
            </a:r>
          </a:p>
          <a:p>
            <a:br>
              <a:rPr lang="pl-PL" sz="2200" b="1" kern="0" dirty="0">
                <a:solidFill>
                  <a:schemeClr val="bg2"/>
                </a:solidFill>
                <a:effectLst/>
                <a:latin typeface="+mn-lt"/>
              </a:rPr>
            </a:br>
            <a:endParaRPr lang="pl-PL" sz="2200" b="1" kern="0" dirty="0">
              <a:solidFill>
                <a:schemeClr val="bg2"/>
              </a:solidFill>
              <a:effectLst/>
              <a:latin typeface="+mn-lt"/>
            </a:endParaRPr>
          </a:p>
        </p:txBody>
      </p:sp>
      <p:sp>
        <p:nvSpPr>
          <p:cNvPr id="24" name="Tytuł 1"/>
          <p:cNvSpPr txBox="1">
            <a:spLocks/>
          </p:cNvSpPr>
          <p:nvPr/>
        </p:nvSpPr>
        <p:spPr bwMode="auto">
          <a:xfrm>
            <a:off x="3211488" y="5972087"/>
            <a:ext cx="280831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defTabSz="263525"/>
            <a:r>
              <a:rPr lang="pl-PL" sz="2200" b="1" kern="0" dirty="0">
                <a:solidFill>
                  <a:schemeClr val="bg2"/>
                </a:solidFill>
                <a:effectLst/>
                <a:latin typeface="+mn-lt"/>
              </a:rPr>
              <a:t>5 lat, wzrost o 260%</a:t>
            </a:r>
          </a:p>
          <a:p>
            <a:br>
              <a:rPr lang="pl-PL" sz="2200" b="1" kern="0" dirty="0">
                <a:solidFill>
                  <a:schemeClr val="bg2"/>
                </a:solidFill>
                <a:effectLst/>
                <a:latin typeface="+mn-lt"/>
              </a:rPr>
            </a:br>
            <a:endParaRPr lang="pl-PL" sz="2200" b="1" kern="0" dirty="0">
              <a:solidFill>
                <a:schemeClr val="bg2"/>
              </a:solidFill>
              <a:effectLst/>
              <a:latin typeface="+mn-lt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52" y="9092"/>
            <a:ext cx="1939988" cy="116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91932"/>
      </p:ext>
    </p:extLst>
  </p:cSld>
  <p:clrMapOvr>
    <a:masterClrMapping/>
  </p:clrMapOvr>
  <p:transition>
    <p:zoom dir="in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1688" y="4315089"/>
            <a:ext cx="4736336" cy="24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C7341-3463-4FB8-A13A-5A764C139001}" type="slidenum">
              <a:rPr lang="pl-PL" smtClean="0">
                <a:solidFill>
                  <a:schemeClr val="bg2"/>
                </a:solidFill>
                <a:latin typeface="+mn-lt"/>
              </a:rPr>
              <a:pPr>
                <a:defRPr/>
              </a:pPr>
              <a:t>23</a:t>
            </a:fld>
            <a:endParaRPr lang="pl-PL">
              <a:solidFill>
                <a:schemeClr val="bg2"/>
              </a:solidFill>
              <a:latin typeface="+mn-lt"/>
            </a:endParaRP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196194" y="193204"/>
            <a:ext cx="5223219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3000" b="1" u="sng" dirty="0">
                <a:solidFill>
                  <a:schemeClr val="bg2"/>
                </a:solidFill>
                <a:effectLst/>
                <a:latin typeface="+mn-lt"/>
              </a:rPr>
              <a:t>Punkty ładowania w Polsce</a:t>
            </a:r>
            <a:endParaRPr lang="pl-PL" sz="30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7" name="Tytuł 1"/>
          <p:cNvSpPr txBox="1">
            <a:spLocks/>
          </p:cNvSpPr>
          <p:nvPr/>
        </p:nvSpPr>
        <p:spPr bwMode="auto">
          <a:xfrm>
            <a:off x="143508" y="6408803"/>
            <a:ext cx="406845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defTabSz="263525"/>
            <a:r>
              <a:rPr lang="pl-PL" sz="1400" kern="0" dirty="0">
                <a:solidFill>
                  <a:schemeClr val="bg2"/>
                </a:solidFill>
                <a:effectLst/>
                <a:latin typeface="+mn-lt"/>
              </a:rPr>
              <a:t>Źródło: www.facebook.com/KOMEL.Instytut</a:t>
            </a:r>
          </a:p>
          <a:p>
            <a:b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</a:br>
            <a:endParaRPr lang="pl-PL" sz="2000" kern="0" dirty="0">
              <a:solidFill>
                <a:schemeClr val="bg2"/>
              </a:solidFill>
              <a:effectLst/>
              <a:latin typeface="+mn-lt"/>
            </a:endParaRPr>
          </a:p>
        </p:txBody>
      </p:sp>
      <p:sp>
        <p:nvSpPr>
          <p:cNvPr id="21" name="Tytuł 1"/>
          <p:cNvSpPr txBox="1">
            <a:spLocks/>
          </p:cNvSpPr>
          <p:nvPr/>
        </p:nvSpPr>
        <p:spPr bwMode="auto">
          <a:xfrm>
            <a:off x="1547664" y="1098376"/>
            <a:ext cx="734481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defTabSz="263525"/>
            <a: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  <a:t>Punkt ładowania samochodów elektrycznych TESLA.</a:t>
            </a:r>
          </a:p>
          <a:p>
            <a:pPr defTabSz="263525"/>
            <a: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  <a:t>Lokalizacja: stacja Orlen, ul. Murckowski 22, Katowice.</a:t>
            </a:r>
          </a:p>
          <a:p>
            <a:b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</a:br>
            <a:endParaRPr lang="pl-PL" sz="2000" kern="0" dirty="0">
              <a:solidFill>
                <a:schemeClr val="bg2"/>
              </a:solidFill>
              <a:effectLst/>
              <a:latin typeface="+mn-lt"/>
            </a:endParaRPr>
          </a:p>
        </p:txBody>
      </p:sp>
      <p:sp>
        <p:nvSpPr>
          <p:cNvPr id="14" name="Tytuł 1"/>
          <p:cNvSpPr txBox="1">
            <a:spLocks/>
          </p:cNvSpPr>
          <p:nvPr/>
        </p:nvSpPr>
        <p:spPr bwMode="auto">
          <a:xfrm>
            <a:off x="1331640" y="5438124"/>
            <a:ext cx="3888432" cy="717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 defTabSz="263525"/>
            <a:r>
              <a:rPr lang="pl-PL" sz="2000" b="1" kern="0" dirty="0">
                <a:solidFill>
                  <a:schemeClr val="bg2"/>
                </a:solidFill>
                <a:effectLst/>
                <a:latin typeface="+mn-lt"/>
              </a:rPr>
              <a:t>Brak ujednoliconych standardów </a:t>
            </a:r>
          </a:p>
          <a:p>
            <a:pPr algn="ctr" defTabSz="263525"/>
            <a:r>
              <a:rPr lang="pl-PL" sz="2000" b="1" kern="0" dirty="0">
                <a:solidFill>
                  <a:schemeClr val="bg2"/>
                </a:solidFill>
                <a:effectLst/>
                <a:latin typeface="+mn-lt"/>
              </a:rPr>
              <a:t>dotyczących stacji ładowania</a:t>
            </a:r>
          </a:p>
          <a:p>
            <a:pPr algn="ctr"/>
            <a:br>
              <a:rPr lang="pl-PL" sz="2000" b="1" kern="0" dirty="0">
                <a:solidFill>
                  <a:schemeClr val="bg2"/>
                </a:solidFill>
                <a:effectLst/>
                <a:latin typeface="+mn-lt"/>
              </a:rPr>
            </a:br>
            <a:endParaRPr lang="pl-PL" sz="2000" b="1" kern="0" dirty="0">
              <a:solidFill>
                <a:schemeClr val="bg2"/>
              </a:solidFill>
              <a:effectLst/>
              <a:latin typeface="+mn-lt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1990525"/>
            <a:ext cx="6519653" cy="335194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128" y="4142861"/>
            <a:ext cx="2905152" cy="173441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52" y="9092"/>
            <a:ext cx="1939988" cy="116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63359"/>
      </p:ext>
    </p:extLst>
  </p:cSld>
  <p:clrMapOvr>
    <a:masterClrMapping/>
  </p:clrMapOvr>
  <p:transition>
    <p:zoom dir="in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1688" y="4336980"/>
            <a:ext cx="4736336" cy="24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336474" y="-5392"/>
            <a:ext cx="4736336" cy="24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/>
          <p:cNvSpPr/>
          <p:nvPr/>
        </p:nvSpPr>
        <p:spPr>
          <a:xfrm>
            <a:off x="986692" y="3961874"/>
            <a:ext cx="6912768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  <a:defRPr/>
            </a:pPr>
            <a:r>
              <a:rPr lang="pl-PL" b="1" u="sng" dirty="0">
                <a:solidFill>
                  <a:schemeClr val="bg2"/>
                </a:solidFill>
                <a:latin typeface="+mn-lt"/>
              </a:rPr>
              <a:t>Dane adresowe:</a:t>
            </a:r>
            <a:r>
              <a:rPr lang="pl-PL" b="1" dirty="0">
                <a:solidFill>
                  <a:schemeClr val="bg2"/>
                </a:solidFill>
                <a:latin typeface="+mn-lt"/>
              </a:rPr>
              <a:t>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pl-PL" b="1" dirty="0">
                <a:solidFill>
                  <a:schemeClr val="bg2"/>
                </a:solidFill>
                <a:latin typeface="+mn-lt"/>
              </a:rPr>
              <a:t>Instytut Napędów i Maszyn Elektrycznych KOMEL,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pl-PL" b="1" dirty="0">
                <a:solidFill>
                  <a:schemeClr val="bg2"/>
                </a:solidFill>
                <a:latin typeface="+mn-lt"/>
              </a:rPr>
              <a:t>ul. Moniuszki 29, 41-209 Sosnowiec,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pl-PL" b="1" dirty="0">
                <a:solidFill>
                  <a:schemeClr val="bg2"/>
                </a:solidFill>
                <a:latin typeface="+mn-lt"/>
              </a:rPr>
              <a:t>info@komel.katowice.pl, tel. 32 258-20-41.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878680" y="1916832"/>
            <a:ext cx="712879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b="1" kern="0" dirty="0">
                <a:solidFill>
                  <a:schemeClr val="bg2"/>
                </a:solidFill>
                <a:effectLst/>
                <a:latin typeface="+mn-lt"/>
              </a:rPr>
              <a:t>Dziękuję za uwagę</a:t>
            </a:r>
          </a:p>
          <a:p>
            <a:pPr algn="ctr" eaLnBrk="1" hangingPunct="1">
              <a:defRPr/>
            </a:pPr>
            <a:r>
              <a:rPr lang="pl-PL" sz="3200" kern="0" dirty="0">
                <a:solidFill>
                  <a:schemeClr val="bg2"/>
                </a:solidFill>
                <a:effectLst/>
                <a:latin typeface="+mn-lt"/>
              </a:rPr>
              <a:t>zapraszamy na:</a:t>
            </a:r>
          </a:p>
          <a:p>
            <a:pPr algn="ctr" eaLnBrk="1" hangingPunct="1">
              <a:defRPr/>
            </a:pPr>
            <a:r>
              <a:rPr lang="pl-PL" sz="3200" b="1" kern="0" dirty="0">
                <a:solidFill>
                  <a:schemeClr val="bg2"/>
                </a:solidFill>
                <a:effectLst/>
                <a:latin typeface="+mn-lt"/>
              </a:rPr>
              <a:t>www.komel.katowice.pl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C7341-3463-4FB8-A13A-5A764C139001}" type="slidenum">
              <a:rPr lang="pl-PL" smtClean="0">
                <a:solidFill>
                  <a:schemeClr val="bg2"/>
                </a:solidFill>
                <a:latin typeface="+mn-lt"/>
              </a:rPr>
              <a:pPr>
                <a:defRPr/>
              </a:pPr>
              <a:t>24</a:t>
            </a:fld>
            <a:endParaRPr lang="pl-PL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3422089" cy="217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8996"/>
      </p:ext>
    </p:extLst>
  </p:cSld>
  <p:clrMapOvr>
    <a:masterClrMapping/>
  </p:clrMapOvr>
  <p:transition>
    <p:zoom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1506" y="4359713"/>
            <a:ext cx="4736336" cy="24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971600" y="338361"/>
            <a:ext cx="4676056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2400" b="1" dirty="0">
                <a:solidFill>
                  <a:schemeClr val="bg2"/>
                </a:solidFill>
                <a:effectLst/>
                <a:latin typeface="+mn-lt"/>
              </a:rPr>
              <a:t>Działalność naukowo-badawcza, projektowa i produkcyjna</a:t>
            </a:r>
            <a:endParaRPr lang="pl-PL" sz="24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>
          <a:xfrm>
            <a:off x="6553200" y="6211951"/>
            <a:ext cx="1905000" cy="457200"/>
          </a:xfrm>
        </p:spPr>
        <p:txBody>
          <a:bodyPr/>
          <a:lstStyle/>
          <a:p>
            <a:pPr>
              <a:defRPr/>
            </a:pPr>
            <a:fld id="{310C7341-3463-4FB8-A13A-5A764C139001}" type="slidenum">
              <a:rPr lang="pl-PL" smtClean="0">
                <a:solidFill>
                  <a:schemeClr val="bg2"/>
                </a:solidFill>
                <a:latin typeface="+mn-lt"/>
              </a:rPr>
              <a:pPr>
                <a:defRPr/>
              </a:pPr>
              <a:t>3</a:t>
            </a:fld>
            <a:endParaRPr lang="pl-PL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8"/>
          <a:stretch/>
        </p:blipFill>
        <p:spPr>
          <a:xfrm>
            <a:off x="624578" y="3923340"/>
            <a:ext cx="7144173" cy="2450299"/>
          </a:xfrm>
          <a:prstGeom prst="rect">
            <a:avLst/>
          </a:prstGeom>
        </p:spPr>
      </p:pic>
      <p:pic>
        <p:nvPicPr>
          <p:cNvPr id="9" name="Picture 14" descr="Budynek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77211" y="1339150"/>
            <a:ext cx="3232150" cy="2376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9" descr="Sgm449"/>
          <p:cNvPicPr>
            <a:picLocks noChangeAspect="1" noChangeArrowheads="1"/>
          </p:cNvPicPr>
          <p:nvPr/>
        </p:nvPicPr>
        <p:blipFill>
          <a:blip r:embed="rId6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0850" y="2957169"/>
            <a:ext cx="1267960" cy="760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screen">
            <a:lum brigh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8191" y="3825971"/>
            <a:ext cx="969715" cy="23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0143" y="1341204"/>
            <a:ext cx="1156592" cy="93628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8312" y="1339619"/>
            <a:ext cx="1241831" cy="94623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6735" y="1339619"/>
            <a:ext cx="1078554" cy="937873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5700" y="1339619"/>
            <a:ext cx="1184346" cy="937873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8810" y="2936706"/>
            <a:ext cx="1091533" cy="78124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6735" y="2936706"/>
            <a:ext cx="1153257" cy="78123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Obraz 7"/>
          <p:cNvPicPr>
            <a:picLocks noChangeAspect="1" noChangeArrowheads="1"/>
          </p:cNvPicPr>
          <p:nvPr/>
        </p:nvPicPr>
        <p:blipFill>
          <a:blip r:embed="rId14" cstate="screen">
            <a:lum contras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2336" y="2931757"/>
            <a:ext cx="1019404" cy="78388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52" y="9092"/>
            <a:ext cx="1939988" cy="116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11005"/>
      </p:ext>
    </p:extLst>
  </p:cSld>
  <p:clrMapOvr>
    <a:masterClrMapping/>
  </p:clrMapOvr>
  <p:transition>
    <p:zoom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5A3D9C-7E1A-41B6-862B-7B22E6B05EF2}" type="slidenum">
              <a:rPr lang="pl-PL" smtClean="0"/>
              <a:pPr>
                <a:defRPr/>
              </a:pPr>
              <a:t>4</a:t>
            </a:fld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884"/>
            <a:ext cx="8431716" cy="568863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52" y="9092"/>
            <a:ext cx="1939988" cy="1163992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96581" y="332656"/>
            <a:ext cx="492754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2600" b="1" u="sng" dirty="0">
                <a:solidFill>
                  <a:schemeClr val="bg2"/>
                </a:solidFill>
                <a:effectLst/>
                <a:latin typeface="+mn-lt"/>
              </a:rPr>
              <a:t>Zrealizowane projekty: </a:t>
            </a:r>
          </a:p>
          <a:p>
            <a:pPr algn="ctr" eaLnBrk="1" hangingPunct="1">
              <a:defRPr/>
            </a:pPr>
            <a:r>
              <a:rPr lang="pl-PL" sz="2600" b="1" dirty="0">
                <a:solidFill>
                  <a:schemeClr val="bg2"/>
                </a:solidFill>
                <a:effectLst/>
                <a:latin typeface="+mn-lt"/>
              </a:rPr>
              <a:t>samochody elektryczne</a:t>
            </a:r>
            <a:endParaRPr lang="pl-PL" sz="2600" b="1" kern="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1161577"/>
      </p:ext>
    </p:extLst>
  </p:cSld>
  <p:clrMapOvr>
    <a:masterClrMapping/>
  </p:clrMapOvr>
  <p:transition>
    <p:zoom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1688" y="4293096"/>
            <a:ext cx="4736336" cy="24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5538" y="1773222"/>
            <a:ext cx="2240031" cy="1089001"/>
          </a:xfrm>
        </p:spPr>
        <p:txBody>
          <a:bodyPr anchor="t"/>
          <a:lstStyle/>
          <a:p>
            <a:r>
              <a:rPr lang="pl-PL" sz="2000" dirty="0">
                <a:solidFill>
                  <a:schemeClr val="bg2"/>
                </a:solidFill>
                <a:effectLst/>
                <a:latin typeface="+mn-lt"/>
              </a:rPr>
              <a:t>Moc 19.6 kW;</a:t>
            </a:r>
            <a:br>
              <a:rPr lang="pl-PL" sz="2000" dirty="0">
                <a:solidFill>
                  <a:schemeClr val="bg2"/>
                </a:solidFill>
                <a:effectLst/>
                <a:latin typeface="+mn-lt"/>
              </a:rPr>
            </a:br>
            <a:r>
              <a:rPr lang="pl-PL" sz="2000" dirty="0">
                <a:solidFill>
                  <a:schemeClr val="bg2"/>
                </a:solidFill>
                <a:effectLst/>
                <a:latin typeface="+mn-lt"/>
              </a:rPr>
              <a:t>Zasięg ok. 100 km;</a:t>
            </a:r>
            <a:br>
              <a:rPr lang="pl-PL" sz="2000" dirty="0">
                <a:solidFill>
                  <a:schemeClr val="bg2"/>
                </a:solidFill>
                <a:effectLst/>
                <a:latin typeface="+mn-lt"/>
              </a:rPr>
            </a:br>
            <a:r>
              <a:rPr lang="pl-PL" sz="2000" dirty="0" err="1">
                <a:solidFill>
                  <a:schemeClr val="bg2"/>
                </a:solidFill>
                <a:effectLst/>
                <a:latin typeface="+mn-lt"/>
              </a:rPr>
              <a:t>V</a:t>
            </a:r>
            <a:r>
              <a:rPr lang="pl-PL" sz="2000" baseline="-25000" dirty="0" err="1">
                <a:solidFill>
                  <a:schemeClr val="bg2"/>
                </a:solidFill>
                <a:effectLst/>
                <a:latin typeface="+mn-lt"/>
              </a:rPr>
              <a:t>max</a:t>
            </a:r>
            <a:r>
              <a:rPr lang="pl-PL" sz="2000" dirty="0">
                <a:solidFill>
                  <a:schemeClr val="bg2"/>
                </a:solidFill>
                <a:effectLst/>
                <a:latin typeface="+mn-lt"/>
              </a:rPr>
              <a:t> = 100 km/h.</a:t>
            </a:r>
            <a:br>
              <a:rPr lang="pl-PL" sz="2000" dirty="0">
                <a:solidFill>
                  <a:schemeClr val="bg2"/>
                </a:solidFill>
                <a:latin typeface="+mn-lt"/>
              </a:rPr>
            </a:br>
            <a:endParaRPr lang="pl-PL" sz="2000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1026" name="Obraz 103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9" y="1239609"/>
            <a:ext cx="2808312" cy="157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Obraz 7" descr="samsilnik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2678" y="1340769"/>
            <a:ext cx="1458766" cy="144016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C7341-3463-4FB8-A13A-5A764C139001}" type="slidenum">
              <a:rPr lang="pl-PL" smtClean="0">
                <a:solidFill>
                  <a:schemeClr val="bg2"/>
                </a:solidFill>
                <a:latin typeface="+mn-lt"/>
              </a:rPr>
              <a:pPr>
                <a:defRPr/>
              </a:pPr>
              <a:t>5</a:t>
            </a:fld>
            <a:endParaRPr lang="pl-PL">
              <a:solidFill>
                <a:schemeClr val="bg2"/>
              </a:solidFill>
              <a:latin typeface="+mn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58473" y="1340768"/>
            <a:ext cx="1425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b="1" dirty="0">
                <a:solidFill>
                  <a:schemeClr val="bg2"/>
                </a:solidFill>
                <a:latin typeface="+mn-lt"/>
              </a:rPr>
              <a:t>1. Re-Volt</a:t>
            </a:r>
            <a:endParaRPr lang="pl-PL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7" name="Strzałka w prawo 6"/>
          <p:cNvSpPr/>
          <p:nvPr/>
        </p:nvSpPr>
        <p:spPr bwMode="auto">
          <a:xfrm>
            <a:off x="4706453" y="1802433"/>
            <a:ext cx="792088" cy="504056"/>
          </a:xfrm>
          <a:prstGeom prst="rightArrow">
            <a:avLst/>
          </a:prstGeom>
          <a:solidFill>
            <a:schemeClr val="tx1"/>
          </a:solidFill>
          <a:ln w="12700" cap="sq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+mn-lt"/>
            </a:endParaRPr>
          </a:p>
        </p:txBody>
      </p:sp>
      <p:pic>
        <p:nvPicPr>
          <p:cNvPr id="12" name="Obraz 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30" y="3011305"/>
            <a:ext cx="2808312" cy="151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55" r="3284" b="8485"/>
          <a:stretch>
            <a:fillRect/>
          </a:stretch>
        </p:blipFill>
        <p:spPr bwMode="auto">
          <a:xfrm>
            <a:off x="2827082" y="3188991"/>
            <a:ext cx="1669957" cy="1156409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ytuł 1"/>
          <p:cNvSpPr txBox="1">
            <a:spLocks/>
          </p:cNvSpPr>
          <p:nvPr/>
        </p:nvSpPr>
        <p:spPr bwMode="auto">
          <a:xfrm>
            <a:off x="444174" y="3429000"/>
            <a:ext cx="2240031" cy="108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  <a:t>Moc 62 kW;</a:t>
            </a:r>
            <a:b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</a:br>
            <a: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  <a:t>Zasięg ok. 150 km;</a:t>
            </a:r>
            <a:b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</a:br>
            <a:r>
              <a:rPr lang="pl-PL" sz="2000" kern="0" dirty="0" err="1">
                <a:solidFill>
                  <a:schemeClr val="bg2"/>
                </a:solidFill>
                <a:effectLst/>
                <a:latin typeface="+mn-lt"/>
              </a:rPr>
              <a:t>V</a:t>
            </a:r>
            <a:r>
              <a:rPr lang="pl-PL" sz="2000" kern="0" baseline="-25000" dirty="0" err="1">
                <a:solidFill>
                  <a:schemeClr val="bg2"/>
                </a:solidFill>
                <a:effectLst/>
                <a:latin typeface="+mn-lt"/>
              </a:rPr>
              <a:t>max</a:t>
            </a:r>
            <a: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  <a:t> = 160 km/h.</a:t>
            </a:r>
            <a:br>
              <a:rPr lang="pl-PL" sz="2000" kern="0" dirty="0">
                <a:solidFill>
                  <a:schemeClr val="bg2"/>
                </a:solidFill>
                <a:latin typeface="+mn-lt"/>
              </a:rPr>
            </a:br>
            <a:endParaRPr lang="pl-PL" sz="2000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444174" y="2986174"/>
            <a:ext cx="1825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b="1" dirty="0">
                <a:solidFill>
                  <a:schemeClr val="bg2"/>
                </a:solidFill>
                <a:latin typeface="+mn-lt"/>
              </a:rPr>
              <a:t>2. Fiat Panda</a:t>
            </a:r>
            <a:endParaRPr lang="pl-PL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8" name="Strzałka w prawo 17"/>
          <p:cNvSpPr/>
          <p:nvPr/>
        </p:nvSpPr>
        <p:spPr bwMode="auto">
          <a:xfrm>
            <a:off x="4735762" y="3461500"/>
            <a:ext cx="792088" cy="504056"/>
          </a:xfrm>
          <a:prstGeom prst="rightArrow">
            <a:avLst/>
          </a:prstGeom>
          <a:solidFill>
            <a:schemeClr val="tx1"/>
          </a:solidFill>
          <a:ln w="12700" cap="sq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+mn-lt"/>
            </a:endParaRPr>
          </a:p>
        </p:txBody>
      </p:sp>
      <p:pic>
        <p:nvPicPr>
          <p:cNvPr id="19" name="Obraz 1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94845" y="4691673"/>
            <a:ext cx="2837596" cy="154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8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51" b="13138"/>
          <a:stretch/>
        </p:blipFill>
        <p:spPr bwMode="auto">
          <a:xfrm>
            <a:off x="2735871" y="4769867"/>
            <a:ext cx="1711070" cy="1159216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trzałka w prawo 22"/>
          <p:cNvSpPr/>
          <p:nvPr/>
        </p:nvSpPr>
        <p:spPr bwMode="auto">
          <a:xfrm>
            <a:off x="4706453" y="5039401"/>
            <a:ext cx="792088" cy="504056"/>
          </a:xfrm>
          <a:prstGeom prst="rightArrow">
            <a:avLst/>
          </a:prstGeom>
          <a:solidFill>
            <a:schemeClr val="tx1"/>
          </a:solidFill>
          <a:ln w="12700" cap="sq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+mn-lt"/>
            </a:endParaRPr>
          </a:p>
        </p:txBody>
      </p:sp>
      <p:sp>
        <p:nvSpPr>
          <p:cNvPr id="24" name="Tytuł 1"/>
          <p:cNvSpPr txBox="1">
            <a:spLocks/>
          </p:cNvSpPr>
          <p:nvPr/>
        </p:nvSpPr>
        <p:spPr bwMode="auto">
          <a:xfrm>
            <a:off x="455538" y="5126199"/>
            <a:ext cx="2240031" cy="108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  <a:t>Moc 84 kW;</a:t>
            </a:r>
            <a:b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</a:br>
            <a: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  <a:t>Zasięg ok. 160 km;</a:t>
            </a:r>
            <a:b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</a:br>
            <a:r>
              <a:rPr lang="pl-PL" sz="2000" kern="0" dirty="0" err="1">
                <a:solidFill>
                  <a:schemeClr val="bg2"/>
                </a:solidFill>
                <a:effectLst/>
                <a:latin typeface="+mn-lt"/>
              </a:rPr>
              <a:t>V</a:t>
            </a:r>
            <a:r>
              <a:rPr lang="pl-PL" sz="2000" kern="0" baseline="-25000" dirty="0" err="1">
                <a:solidFill>
                  <a:schemeClr val="bg2"/>
                </a:solidFill>
                <a:effectLst/>
                <a:latin typeface="+mn-lt"/>
              </a:rPr>
              <a:t>max</a:t>
            </a:r>
            <a: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  <a:t> = 170 km/h.</a:t>
            </a:r>
            <a:br>
              <a:rPr lang="pl-PL" sz="2000" kern="0" dirty="0">
                <a:solidFill>
                  <a:schemeClr val="bg2"/>
                </a:solidFill>
                <a:latin typeface="+mn-lt"/>
              </a:rPr>
            </a:br>
            <a:endParaRPr lang="pl-PL" sz="2000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455538" y="4683373"/>
            <a:ext cx="1929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b="1" dirty="0">
                <a:solidFill>
                  <a:schemeClr val="bg2"/>
                </a:solidFill>
                <a:latin typeface="+mn-lt"/>
              </a:rPr>
              <a:t>3. Fiat </a:t>
            </a:r>
            <a:r>
              <a:rPr lang="pl-PL" b="1" dirty="0" err="1">
                <a:solidFill>
                  <a:schemeClr val="bg2"/>
                </a:solidFill>
                <a:latin typeface="+mn-lt"/>
              </a:rPr>
              <a:t>Fiorino</a:t>
            </a:r>
            <a:endParaRPr lang="pl-PL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796581" y="332656"/>
            <a:ext cx="492754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2600" b="1" u="sng" dirty="0">
                <a:solidFill>
                  <a:schemeClr val="bg2"/>
                </a:solidFill>
                <a:effectLst/>
                <a:latin typeface="+mn-lt"/>
              </a:rPr>
              <a:t>Zrealizowane projekty: </a:t>
            </a:r>
          </a:p>
          <a:p>
            <a:pPr algn="ctr" eaLnBrk="1" hangingPunct="1">
              <a:defRPr/>
            </a:pPr>
            <a:r>
              <a:rPr lang="pl-PL" sz="2600" b="1" dirty="0">
                <a:solidFill>
                  <a:schemeClr val="bg2"/>
                </a:solidFill>
                <a:effectLst/>
                <a:latin typeface="+mn-lt"/>
              </a:rPr>
              <a:t>samochody elektryczne</a:t>
            </a:r>
            <a:endParaRPr lang="pl-PL" sz="2600" b="1" kern="0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52" y="9092"/>
            <a:ext cx="1939988" cy="116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63554"/>
      </p:ext>
    </p:extLst>
  </p:cSld>
  <p:clrMapOvr>
    <a:masterClrMapping/>
  </p:clrMapOvr>
  <p:transition>
    <p:zoom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307056" y="4349012"/>
            <a:ext cx="4736336" cy="24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96581" y="332656"/>
            <a:ext cx="492754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2600" b="1" u="sng" dirty="0">
                <a:solidFill>
                  <a:schemeClr val="bg2"/>
                </a:solidFill>
                <a:effectLst/>
                <a:latin typeface="+mn-lt"/>
              </a:rPr>
              <a:t>Zrealizowane projekty: </a:t>
            </a:r>
            <a:r>
              <a:rPr lang="pl-PL" sz="2600" b="1" dirty="0">
                <a:solidFill>
                  <a:schemeClr val="bg2"/>
                </a:solidFill>
                <a:effectLst/>
                <a:latin typeface="+mn-lt"/>
              </a:rPr>
              <a:t>samochody elektryczne cd.</a:t>
            </a:r>
            <a:endParaRPr lang="pl-PL" sz="26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5538" y="1773222"/>
            <a:ext cx="2240031" cy="1089001"/>
          </a:xfrm>
        </p:spPr>
        <p:txBody>
          <a:bodyPr anchor="t"/>
          <a:lstStyle/>
          <a:p>
            <a:r>
              <a:rPr lang="pl-PL" sz="2000" dirty="0">
                <a:solidFill>
                  <a:schemeClr val="bg2"/>
                </a:solidFill>
                <a:effectLst/>
                <a:latin typeface="+mn-lt"/>
              </a:rPr>
              <a:t>Moc 70 kW;</a:t>
            </a:r>
            <a:br>
              <a:rPr lang="pl-PL" sz="2000" dirty="0">
                <a:solidFill>
                  <a:schemeClr val="bg2"/>
                </a:solidFill>
                <a:effectLst/>
                <a:latin typeface="+mn-lt"/>
              </a:rPr>
            </a:br>
            <a:r>
              <a:rPr lang="pl-PL" sz="2000" dirty="0">
                <a:solidFill>
                  <a:schemeClr val="bg2"/>
                </a:solidFill>
                <a:effectLst/>
                <a:latin typeface="+mn-lt"/>
              </a:rPr>
              <a:t>Zasięg ok. 100 km;</a:t>
            </a:r>
            <a:br>
              <a:rPr lang="pl-PL" sz="2000" dirty="0">
                <a:solidFill>
                  <a:schemeClr val="bg2"/>
                </a:solidFill>
                <a:effectLst/>
                <a:latin typeface="+mn-lt"/>
              </a:rPr>
            </a:br>
            <a:r>
              <a:rPr lang="pl-PL" sz="2000" dirty="0" err="1">
                <a:solidFill>
                  <a:schemeClr val="bg2"/>
                </a:solidFill>
                <a:effectLst/>
                <a:latin typeface="+mn-lt"/>
              </a:rPr>
              <a:t>V</a:t>
            </a:r>
            <a:r>
              <a:rPr lang="pl-PL" sz="2000" baseline="-25000" dirty="0" err="1">
                <a:solidFill>
                  <a:schemeClr val="bg2"/>
                </a:solidFill>
                <a:effectLst/>
                <a:latin typeface="+mn-lt"/>
              </a:rPr>
              <a:t>max</a:t>
            </a:r>
            <a:r>
              <a:rPr lang="pl-PL" sz="2000" dirty="0">
                <a:solidFill>
                  <a:schemeClr val="bg2"/>
                </a:solidFill>
                <a:effectLst/>
                <a:latin typeface="+mn-lt"/>
              </a:rPr>
              <a:t> = 80 km/h.</a:t>
            </a:r>
            <a:br>
              <a:rPr lang="pl-PL" sz="2000" dirty="0">
                <a:solidFill>
                  <a:schemeClr val="bg2"/>
                </a:solidFill>
                <a:latin typeface="+mn-lt"/>
              </a:rPr>
            </a:br>
            <a:endParaRPr lang="pl-PL" sz="20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C7341-3463-4FB8-A13A-5A764C139001}" type="slidenum">
              <a:rPr lang="pl-PL" smtClean="0">
                <a:solidFill>
                  <a:schemeClr val="bg2"/>
                </a:solidFill>
                <a:latin typeface="+mn-lt"/>
              </a:rPr>
              <a:pPr>
                <a:defRPr/>
              </a:pPr>
              <a:t>6</a:t>
            </a:fld>
            <a:endParaRPr lang="pl-PL">
              <a:solidFill>
                <a:schemeClr val="bg2"/>
              </a:solidFill>
              <a:latin typeface="+mn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10624" y="1348895"/>
            <a:ext cx="2822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b="1" dirty="0">
                <a:solidFill>
                  <a:schemeClr val="bg2"/>
                </a:solidFill>
                <a:latin typeface="+mn-lt"/>
              </a:rPr>
              <a:t>4. </a:t>
            </a:r>
            <a:r>
              <a:rPr lang="pl-PL" b="1" dirty="0" err="1">
                <a:solidFill>
                  <a:schemeClr val="bg2"/>
                </a:solidFill>
                <a:latin typeface="+mn-lt"/>
              </a:rPr>
              <a:t>Pasagon</a:t>
            </a:r>
            <a:r>
              <a:rPr lang="pl-PL" b="1" dirty="0">
                <a:solidFill>
                  <a:schemeClr val="bg2"/>
                </a:solidFill>
                <a:latin typeface="+mn-lt"/>
              </a:rPr>
              <a:t> - hybryda</a:t>
            </a:r>
            <a:endParaRPr lang="pl-PL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7" name="Strzałka w prawo 6"/>
          <p:cNvSpPr/>
          <p:nvPr/>
        </p:nvSpPr>
        <p:spPr bwMode="auto">
          <a:xfrm>
            <a:off x="4706453" y="1930800"/>
            <a:ext cx="792088" cy="504056"/>
          </a:xfrm>
          <a:prstGeom prst="rightArrow">
            <a:avLst/>
          </a:prstGeom>
          <a:solidFill>
            <a:schemeClr val="tx1"/>
          </a:solidFill>
          <a:ln w="12700" cap="sq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+mn-lt"/>
            </a:endParaRPr>
          </a:p>
        </p:txBody>
      </p:sp>
      <p:sp>
        <p:nvSpPr>
          <p:cNvPr id="16" name="Tytuł 1"/>
          <p:cNvSpPr txBox="1">
            <a:spLocks/>
          </p:cNvSpPr>
          <p:nvPr/>
        </p:nvSpPr>
        <p:spPr bwMode="auto">
          <a:xfrm>
            <a:off x="444174" y="3429000"/>
            <a:ext cx="2373581" cy="108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  <a:t>Moc 25 kW;</a:t>
            </a:r>
            <a:b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</a:br>
            <a:r>
              <a:rPr lang="pl-PL" sz="2000" dirty="0">
                <a:solidFill>
                  <a:schemeClr val="bg2"/>
                </a:solidFill>
                <a:effectLst/>
                <a:latin typeface="+mn-lt"/>
              </a:rPr>
              <a:t>Zasięg ok. 100 km;</a:t>
            </a:r>
            <a:br>
              <a:rPr lang="pl-PL" sz="2000" dirty="0">
                <a:solidFill>
                  <a:schemeClr val="bg2"/>
                </a:solidFill>
                <a:effectLst/>
                <a:latin typeface="+mn-lt"/>
              </a:rPr>
            </a:br>
            <a:r>
              <a:rPr lang="pl-PL" sz="2000" kern="0" dirty="0" err="1">
                <a:solidFill>
                  <a:schemeClr val="bg2"/>
                </a:solidFill>
                <a:effectLst/>
                <a:latin typeface="+mn-lt"/>
              </a:rPr>
              <a:t>V</a:t>
            </a:r>
            <a:r>
              <a:rPr lang="pl-PL" sz="2000" kern="0" baseline="-25000" dirty="0" err="1">
                <a:solidFill>
                  <a:schemeClr val="bg2"/>
                </a:solidFill>
                <a:effectLst/>
                <a:latin typeface="+mn-lt"/>
              </a:rPr>
              <a:t>max</a:t>
            </a:r>
            <a: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  <a:t> = 120 km/h.</a:t>
            </a:r>
            <a:br>
              <a:rPr lang="pl-PL" sz="2000" kern="0" dirty="0">
                <a:solidFill>
                  <a:schemeClr val="bg2"/>
                </a:solidFill>
                <a:latin typeface="+mn-lt"/>
              </a:rPr>
            </a:br>
            <a:endParaRPr lang="pl-PL" sz="2000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444174" y="2986174"/>
            <a:ext cx="25751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b="1" dirty="0">
                <a:solidFill>
                  <a:schemeClr val="bg2"/>
                </a:solidFill>
                <a:latin typeface="+mn-lt"/>
              </a:rPr>
              <a:t>5. Peugeot Partner</a:t>
            </a:r>
            <a:endParaRPr lang="pl-PL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8" name="Strzałka w prawo 17"/>
          <p:cNvSpPr/>
          <p:nvPr/>
        </p:nvSpPr>
        <p:spPr bwMode="auto">
          <a:xfrm>
            <a:off x="4735762" y="3461500"/>
            <a:ext cx="792088" cy="504056"/>
          </a:xfrm>
          <a:prstGeom prst="rightArrow">
            <a:avLst/>
          </a:prstGeom>
          <a:solidFill>
            <a:schemeClr val="tx1"/>
          </a:solidFill>
          <a:ln w="12700" cap="sq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+mn-lt"/>
            </a:endParaRPr>
          </a:p>
        </p:txBody>
      </p:sp>
      <p:sp>
        <p:nvSpPr>
          <p:cNvPr id="23" name="Strzałka w prawo 22"/>
          <p:cNvSpPr/>
          <p:nvPr/>
        </p:nvSpPr>
        <p:spPr bwMode="auto">
          <a:xfrm>
            <a:off x="4706453" y="5039401"/>
            <a:ext cx="792088" cy="504056"/>
          </a:xfrm>
          <a:prstGeom prst="rightArrow">
            <a:avLst/>
          </a:prstGeom>
          <a:solidFill>
            <a:schemeClr val="tx1"/>
          </a:solidFill>
          <a:ln w="12700" cap="sq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+mn-lt"/>
            </a:endParaRPr>
          </a:p>
        </p:txBody>
      </p:sp>
      <p:sp>
        <p:nvSpPr>
          <p:cNvPr id="24" name="Tytuł 1"/>
          <p:cNvSpPr txBox="1">
            <a:spLocks/>
          </p:cNvSpPr>
          <p:nvPr/>
        </p:nvSpPr>
        <p:spPr bwMode="auto">
          <a:xfrm>
            <a:off x="455538" y="5126199"/>
            <a:ext cx="2240031" cy="108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  <a:t>Moc 2x15 kW;</a:t>
            </a:r>
            <a:b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</a:br>
            <a: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  <a:t>Zasięg ok. 160 km;</a:t>
            </a:r>
            <a:b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</a:br>
            <a:r>
              <a:rPr lang="pl-PL" sz="2000" kern="0" dirty="0" err="1">
                <a:solidFill>
                  <a:schemeClr val="bg2"/>
                </a:solidFill>
                <a:effectLst/>
                <a:latin typeface="+mn-lt"/>
              </a:rPr>
              <a:t>V</a:t>
            </a:r>
            <a:r>
              <a:rPr lang="pl-PL" sz="2000" kern="0" baseline="-25000" dirty="0" err="1">
                <a:solidFill>
                  <a:schemeClr val="bg2"/>
                </a:solidFill>
                <a:effectLst/>
                <a:latin typeface="+mn-lt"/>
              </a:rPr>
              <a:t>max</a:t>
            </a:r>
            <a: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  <a:t> = 170 km/h.</a:t>
            </a:r>
            <a:br>
              <a:rPr lang="pl-PL" sz="2000" kern="0" dirty="0">
                <a:solidFill>
                  <a:schemeClr val="bg2"/>
                </a:solidFill>
                <a:latin typeface="+mn-lt"/>
              </a:rPr>
            </a:br>
            <a:endParaRPr lang="pl-PL" sz="2000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455538" y="4683373"/>
            <a:ext cx="1491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b="1" dirty="0">
                <a:solidFill>
                  <a:schemeClr val="bg2"/>
                </a:solidFill>
                <a:latin typeface="+mn-lt"/>
              </a:rPr>
              <a:t>6. ELV-001</a:t>
            </a:r>
            <a:endParaRPr lang="pl-PL" b="1" kern="0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49998" y="1182644"/>
            <a:ext cx="2657010" cy="1598283"/>
          </a:xfrm>
          <a:prstGeom prst="rect">
            <a:avLst/>
          </a:prstGeom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Obraz 2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5386" y="1826080"/>
            <a:ext cx="1789178" cy="868733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Obraz 43" descr="DSC08417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85497" y="4683373"/>
            <a:ext cx="2631682" cy="1623007"/>
          </a:xfrm>
          <a:prstGeom prst="rect">
            <a:avLst/>
          </a:prstGeom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9048" y="4901457"/>
            <a:ext cx="1346428" cy="1082793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Obraz 35" descr="Peugeot.JPG"/>
          <p:cNvPicPr>
            <a:picLocks noChangeAspect="1"/>
          </p:cNvPicPr>
          <p:nvPr/>
        </p:nvPicPr>
        <p:blipFill rotWithShape="1">
          <a:blip r:embed="rId8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5497" y="2899965"/>
            <a:ext cx="2640321" cy="161803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Obraz 36" descr="DSC05174.JPG"/>
          <p:cNvPicPr>
            <a:picLocks noChangeAspect="1"/>
          </p:cNvPicPr>
          <p:nvPr/>
        </p:nvPicPr>
        <p:blipFill>
          <a:blip r:embed="rId9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77289" y="3234707"/>
            <a:ext cx="1407392" cy="111430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52" y="9092"/>
            <a:ext cx="1939988" cy="116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06135"/>
      </p:ext>
    </p:extLst>
  </p:cSld>
  <p:clrMapOvr>
    <a:masterClrMapping/>
  </p:clrMapOvr>
  <p:transition>
    <p:zoom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294313"/>
            <a:ext cx="4736336" cy="24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5538" y="1773222"/>
            <a:ext cx="2481197" cy="1089001"/>
          </a:xfrm>
        </p:spPr>
        <p:txBody>
          <a:bodyPr anchor="t"/>
          <a:lstStyle/>
          <a:p>
            <a:r>
              <a:rPr lang="pl-PL" sz="2000" dirty="0">
                <a:solidFill>
                  <a:schemeClr val="bg2"/>
                </a:solidFill>
                <a:effectLst/>
                <a:latin typeface="+mn-lt"/>
              </a:rPr>
              <a:t>Moc 14.9 kW;</a:t>
            </a:r>
            <a:br>
              <a:rPr lang="pl-PL" sz="2000" dirty="0">
                <a:solidFill>
                  <a:schemeClr val="bg2"/>
                </a:solidFill>
                <a:effectLst/>
                <a:latin typeface="+mn-lt"/>
              </a:rPr>
            </a:br>
            <a:r>
              <a:rPr lang="pl-PL" sz="2000" dirty="0">
                <a:solidFill>
                  <a:schemeClr val="bg2"/>
                </a:solidFill>
                <a:effectLst/>
                <a:latin typeface="+mn-lt"/>
              </a:rPr>
              <a:t>Autonomia ok. 2.5 h;</a:t>
            </a:r>
            <a:br>
              <a:rPr lang="pl-PL" sz="2000" dirty="0">
                <a:solidFill>
                  <a:schemeClr val="bg2"/>
                </a:solidFill>
                <a:effectLst/>
                <a:latin typeface="+mn-lt"/>
              </a:rPr>
            </a:br>
            <a:r>
              <a:rPr lang="pl-PL" sz="2000" dirty="0" err="1">
                <a:solidFill>
                  <a:schemeClr val="bg2"/>
                </a:solidFill>
                <a:effectLst/>
                <a:latin typeface="+mn-lt"/>
              </a:rPr>
              <a:t>V</a:t>
            </a:r>
            <a:r>
              <a:rPr lang="pl-PL" sz="2000" baseline="-25000" dirty="0" err="1">
                <a:solidFill>
                  <a:schemeClr val="bg2"/>
                </a:solidFill>
                <a:effectLst/>
                <a:latin typeface="+mn-lt"/>
              </a:rPr>
              <a:t>max</a:t>
            </a:r>
            <a:r>
              <a:rPr lang="pl-PL" sz="2000" dirty="0">
                <a:solidFill>
                  <a:schemeClr val="bg2"/>
                </a:solidFill>
                <a:effectLst/>
                <a:latin typeface="+mn-lt"/>
              </a:rPr>
              <a:t> = 70 km/h.</a:t>
            </a:r>
            <a:br>
              <a:rPr lang="pl-PL" sz="2000" dirty="0">
                <a:solidFill>
                  <a:schemeClr val="bg2"/>
                </a:solidFill>
                <a:latin typeface="+mn-lt"/>
              </a:rPr>
            </a:br>
            <a:endParaRPr lang="pl-PL" sz="20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C7341-3463-4FB8-A13A-5A764C139001}" type="slidenum">
              <a:rPr lang="pl-PL" smtClean="0">
                <a:solidFill>
                  <a:schemeClr val="bg2"/>
                </a:solidFill>
                <a:latin typeface="+mn-lt"/>
              </a:rPr>
              <a:pPr>
                <a:defRPr/>
              </a:pPr>
              <a:t>7</a:t>
            </a:fld>
            <a:endParaRPr lang="pl-PL">
              <a:solidFill>
                <a:schemeClr val="bg2"/>
              </a:solidFill>
              <a:latin typeface="+mn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71191" y="1348895"/>
            <a:ext cx="2701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b="1" dirty="0">
                <a:solidFill>
                  <a:schemeClr val="bg2"/>
                </a:solidFill>
                <a:latin typeface="+mn-lt"/>
              </a:rPr>
              <a:t>7. Quad elektryczny</a:t>
            </a:r>
            <a:endParaRPr lang="pl-PL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7" name="Strzałka w prawo 6"/>
          <p:cNvSpPr/>
          <p:nvPr/>
        </p:nvSpPr>
        <p:spPr bwMode="auto">
          <a:xfrm>
            <a:off x="4706453" y="1802433"/>
            <a:ext cx="792088" cy="504056"/>
          </a:xfrm>
          <a:prstGeom prst="rightArrow">
            <a:avLst/>
          </a:prstGeom>
          <a:solidFill>
            <a:schemeClr val="tx1"/>
          </a:solidFill>
          <a:ln w="12700" cap="sq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+mn-lt"/>
            </a:endParaRPr>
          </a:p>
        </p:txBody>
      </p:sp>
      <p:sp>
        <p:nvSpPr>
          <p:cNvPr id="16" name="Tytuł 1"/>
          <p:cNvSpPr txBox="1">
            <a:spLocks/>
          </p:cNvSpPr>
          <p:nvPr/>
        </p:nvSpPr>
        <p:spPr bwMode="auto">
          <a:xfrm>
            <a:off x="444174" y="3429000"/>
            <a:ext cx="2373581" cy="108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  <a:t>Moc 14.9 kW;</a:t>
            </a:r>
            <a:b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</a:br>
            <a: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  <a:t>Autonomia ok. 2.5 h</a:t>
            </a:r>
            <a:b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</a:br>
            <a:r>
              <a:rPr lang="pl-PL" sz="2000" kern="0" dirty="0" err="1">
                <a:solidFill>
                  <a:schemeClr val="bg2"/>
                </a:solidFill>
                <a:effectLst/>
                <a:latin typeface="+mn-lt"/>
              </a:rPr>
              <a:t>V</a:t>
            </a:r>
            <a:r>
              <a:rPr lang="pl-PL" sz="2000" kern="0" baseline="-25000" dirty="0" err="1">
                <a:solidFill>
                  <a:schemeClr val="bg2"/>
                </a:solidFill>
                <a:effectLst/>
                <a:latin typeface="+mn-lt"/>
              </a:rPr>
              <a:t>max</a:t>
            </a:r>
            <a: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  <a:t> = 70 km/h.</a:t>
            </a:r>
            <a:br>
              <a:rPr lang="pl-PL" sz="2000" kern="0" dirty="0">
                <a:solidFill>
                  <a:schemeClr val="bg2"/>
                </a:solidFill>
                <a:latin typeface="+mn-lt"/>
              </a:rPr>
            </a:br>
            <a:endParaRPr lang="pl-PL" sz="2000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444174" y="2986174"/>
            <a:ext cx="1056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b="1" dirty="0">
                <a:solidFill>
                  <a:schemeClr val="bg2"/>
                </a:solidFill>
                <a:latin typeface="+mn-lt"/>
              </a:rPr>
              <a:t>8. ATV </a:t>
            </a:r>
            <a:endParaRPr lang="pl-PL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8" name="Strzałka w prawo 17"/>
          <p:cNvSpPr/>
          <p:nvPr/>
        </p:nvSpPr>
        <p:spPr bwMode="auto">
          <a:xfrm>
            <a:off x="4735762" y="3461500"/>
            <a:ext cx="792088" cy="504056"/>
          </a:xfrm>
          <a:prstGeom prst="rightArrow">
            <a:avLst/>
          </a:prstGeom>
          <a:solidFill>
            <a:schemeClr val="tx1"/>
          </a:solidFill>
          <a:ln w="12700" cap="sq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+mn-lt"/>
            </a:endParaRPr>
          </a:p>
        </p:txBody>
      </p:sp>
      <p:sp>
        <p:nvSpPr>
          <p:cNvPr id="23" name="Strzałka w prawo 22"/>
          <p:cNvSpPr/>
          <p:nvPr/>
        </p:nvSpPr>
        <p:spPr bwMode="auto">
          <a:xfrm>
            <a:off x="4706453" y="5039401"/>
            <a:ext cx="792088" cy="504056"/>
          </a:xfrm>
          <a:prstGeom prst="rightArrow">
            <a:avLst/>
          </a:prstGeom>
          <a:solidFill>
            <a:schemeClr val="tx1"/>
          </a:solidFill>
          <a:ln w="12700" cap="sq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+mn-lt"/>
            </a:endParaRPr>
          </a:p>
        </p:txBody>
      </p:sp>
      <p:sp>
        <p:nvSpPr>
          <p:cNvPr id="24" name="Tytuł 1"/>
          <p:cNvSpPr txBox="1">
            <a:spLocks/>
          </p:cNvSpPr>
          <p:nvPr/>
        </p:nvSpPr>
        <p:spPr bwMode="auto">
          <a:xfrm>
            <a:off x="483612" y="5145038"/>
            <a:ext cx="2240031" cy="108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  <a:t>Moc 2x2.2 kW;</a:t>
            </a:r>
          </a:p>
          <a:p>
            <a: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  <a:t>Zasilanie 48V</a:t>
            </a:r>
            <a:r>
              <a:rPr lang="pl-PL" sz="2000" kern="0" baseline="-25000" dirty="0">
                <a:solidFill>
                  <a:schemeClr val="bg2"/>
                </a:solidFill>
                <a:effectLst/>
                <a:latin typeface="+mn-lt"/>
              </a:rPr>
              <a:t>DC</a:t>
            </a:r>
            <a: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  <a:t>;</a:t>
            </a:r>
            <a:endParaRPr lang="pl-PL" sz="2000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455538" y="4683373"/>
            <a:ext cx="12315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b="1" dirty="0">
                <a:solidFill>
                  <a:schemeClr val="bg2"/>
                </a:solidFill>
                <a:latin typeface="+mn-lt"/>
              </a:rPr>
              <a:t>9. Elipsa</a:t>
            </a:r>
            <a:endParaRPr lang="pl-PL" b="1" kern="0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30" name="Obraz 9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19304" y="2996952"/>
            <a:ext cx="2619816" cy="152104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7625" y="3182900"/>
            <a:ext cx="1449316" cy="1053249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1" descr="L:\USERS\MC\Korytnica 2007\korytnica 2007\elipsa2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98475" y="4594874"/>
            <a:ext cx="2640325" cy="171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Obraz 10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735" y="4864892"/>
            <a:ext cx="1547829" cy="926863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796581" y="332656"/>
            <a:ext cx="4927547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2600" b="1" u="sng" dirty="0">
                <a:solidFill>
                  <a:schemeClr val="bg2"/>
                </a:solidFill>
                <a:effectLst/>
                <a:latin typeface="+mn-lt"/>
              </a:rPr>
              <a:t>Zrealizowane projekty:</a:t>
            </a:r>
            <a:endParaRPr lang="pl-PL" sz="2600" b="1" dirty="0">
              <a:solidFill>
                <a:schemeClr val="bg2"/>
              </a:solidFill>
              <a:effectLst/>
              <a:latin typeface="+mn-lt"/>
            </a:endParaRPr>
          </a:p>
          <a:p>
            <a:pPr algn="ctr" eaLnBrk="1" hangingPunct="1">
              <a:defRPr/>
            </a:pPr>
            <a:r>
              <a:rPr lang="pl-PL" sz="2600" b="1" dirty="0">
                <a:solidFill>
                  <a:schemeClr val="bg2"/>
                </a:solidFill>
                <a:effectLst/>
                <a:latin typeface="+mn-lt"/>
              </a:rPr>
              <a:t>inne pojazdy elektryczne</a:t>
            </a:r>
            <a:endParaRPr lang="pl-PL" sz="2600" b="1" kern="0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32" name="Obraz 31" descr="22.jpg"/>
          <p:cNvPicPr>
            <a:picLocks noChangeAspect="1"/>
          </p:cNvPicPr>
          <p:nvPr/>
        </p:nvPicPr>
        <p:blipFill rotWithShape="1">
          <a:blip r:embed="rId8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1396" y="1226829"/>
            <a:ext cx="2637724" cy="164230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Obraz 35" descr="DSC05185.JPG"/>
          <p:cNvPicPr>
            <a:picLocks noChangeAspect="1"/>
          </p:cNvPicPr>
          <p:nvPr/>
        </p:nvPicPr>
        <p:blipFill>
          <a:blip r:embed="rId9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25848" y="1733945"/>
            <a:ext cx="1258716" cy="108510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52" y="9092"/>
            <a:ext cx="1939988" cy="116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49989"/>
      </p:ext>
    </p:extLst>
  </p:cSld>
  <p:clrMapOvr>
    <a:masterClrMapping/>
  </p:clrMapOvr>
  <p:transition>
    <p:zoom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372168" y="4294313"/>
            <a:ext cx="4736336" cy="24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5538" y="1773222"/>
            <a:ext cx="2481197" cy="1089001"/>
          </a:xfrm>
        </p:spPr>
        <p:txBody>
          <a:bodyPr anchor="t"/>
          <a:lstStyle/>
          <a:p>
            <a:r>
              <a:rPr lang="pl-PL" sz="2000" dirty="0">
                <a:solidFill>
                  <a:schemeClr val="bg2"/>
                </a:solidFill>
                <a:effectLst/>
                <a:latin typeface="+mn-lt"/>
              </a:rPr>
              <a:t>Moc 14.9 kW;</a:t>
            </a:r>
            <a:br>
              <a:rPr lang="pl-PL" sz="2000" dirty="0">
                <a:solidFill>
                  <a:schemeClr val="bg2"/>
                </a:solidFill>
                <a:effectLst/>
                <a:latin typeface="+mn-lt"/>
              </a:rPr>
            </a:br>
            <a:r>
              <a:rPr lang="pl-PL" sz="2000" dirty="0">
                <a:solidFill>
                  <a:schemeClr val="bg2"/>
                </a:solidFill>
                <a:effectLst/>
                <a:latin typeface="+mn-lt"/>
              </a:rPr>
              <a:t>Zasięg ok. 100 km;</a:t>
            </a:r>
            <a:br>
              <a:rPr lang="pl-PL" sz="2000" dirty="0">
                <a:solidFill>
                  <a:schemeClr val="bg2"/>
                </a:solidFill>
                <a:effectLst/>
                <a:latin typeface="+mn-lt"/>
              </a:rPr>
            </a:br>
            <a:r>
              <a:rPr lang="pl-PL" sz="2000" dirty="0" err="1">
                <a:solidFill>
                  <a:schemeClr val="bg2"/>
                </a:solidFill>
                <a:effectLst/>
                <a:latin typeface="+mn-lt"/>
              </a:rPr>
              <a:t>V</a:t>
            </a:r>
            <a:r>
              <a:rPr lang="pl-PL" sz="2000" baseline="-25000" dirty="0" err="1">
                <a:solidFill>
                  <a:schemeClr val="bg2"/>
                </a:solidFill>
                <a:effectLst/>
                <a:latin typeface="+mn-lt"/>
              </a:rPr>
              <a:t>max</a:t>
            </a:r>
            <a:r>
              <a:rPr lang="pl-PL" sz="2000" dirty="0">
                <a:solidFill>
                  <a:schemeClr val="bg2"/>
                </a:solidFill>
                <a:effectLst/>
                <a:latin typeface="+mn-lt"/>
              </a:rPr>
              <a:t> = 110 km/h.</a:t>
            </a:r>
            <a:br>
              <a:rPr lang="pl-PL" sz="2000" dirty="0">
                <a:solidFill>
                  <a:schemeClr val="bg2"/>
                </a:solidFill>
                <a:latin typeface="+mn-lt"/>
              </a:rPr>
            </a:br>
            <a:endParaRPr lang="pl-PL" sz="20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C7341-3463-4FB8-A13A-5A764C139001}" type="slidenum">
              <a:rPr lang="pl-PL" smtClean="0">
                <a:solidFill>
                  <a:schemeClr val="bg2"/>
                </a:solidFill>
                <a:latin typeface="+mn-lt"/>
              </a:rPr>
              <a:pPr>
                <a:defRPr/>
              </a:pPr>
              <a:t>8</a:t>
            </a:fld>
            <a:endParaRPr lang="pl-PL">
              <a:solidFill>
                <a:schemeClr val="bg2"/>
              </a:solidFill>
              <a:latin typeface="+mn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83612" y="1340768"/>
            <a:ext cx="15802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b="1" dirty="0">
                <a:solidFill>
                  <a:schemeClr val="bg2"/>
                </a:solidFill>
                <a:latin typeface="+mn-lt"/>
              </a:rPr>
              <a:t>10. </a:t>
            </a:r>
            <a:r>
              <a:rPr lang="pl-PL" b="1" dirty="0" err="1">
                <a:solidFill>
                  <a:schemeClr val="bg2"/>
                </a:solidFill>
                <a:latin typeface="+mn-lt"/>
              </a:rPr>
              <a:t>eBuggy</a:t>
            </a:r>
            <a:endParaRPr lang="pl-PL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7" name="Strzałka w prawo 6"/>
          <p:cNvSpPr/>
          <p:nvPr/>
        </p:nvSpPr>
        <p:spPr bwMode="auto">
          <a:xfrm>
            <a:off x="4706453" y="1802433"/>
            <a:ext cx="792088" cy="504056"/>
          </a:xfrm>
          <a:prstGeom prst="rightArrow">
            <a:avLst/>
          </a:prstGeom>
          <a:solidFill>
            <a:schemeClr val="tx1"/>
          </a:solidFill>
          <a:ln w="12700" cap="sq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+mn-lt"/>
            </a:endParaRPr>
          </a:p>
        </p:txBody>
      </p:sp>
      <p:sp>
        <p:nvSpPr>
          <p:cNvPr id="16" name="Tytuł 1"/>
          <p:cNvSpPr txBox="1">
            <a:spLocks/>
          </p:cNvSpPr>
          <p:nvPr/>
        </p:nvSpPr>
        <p:spPr bwMode="auto">
          <a:xfrm>
            <a:off x="444174" y="3429000"/>
            <a:ext cx="2373581" cy="108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  <a:t>Moc 14.9 kW;</a:t>
            </a:r>
            <a:b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</a:br>
            <a: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  <a:t>Autonomia ok. 2.5 h</a:t>
            </a:r>
            <a:b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</a:br>
            <a:r>
              <a:rPr lang="pl-PL" sz="2000" kern="0" dirty="0" err="1">
                <a:solidFill>
                  <a:schemeClr val="bg2"/>
                </a:solidFill>
                <a:effectLst/>
                <a:latin typeface="+mn-lt"/>
              </a:rPr>
              <a:t>V</a:t>
            </a:r>
            <a:r>
              <a:rPr lang="pl-PL" sz="2000" kern="0" baseline="-25000" dirty="0" err="1">
                <a:solidFill>
                  <a:schemeClr val="bg2"/>
                </a:solidFill>
                <a:effectLst/>
                <a:latin typeface="+mn-lt"/>
              </a:rPr>
              <a:t>max</a:t>
            </a:r>
            <a: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  <a:t> = 70 km/h.</a:t>
            </a:r>
            <a:br>
              <a:rPr lang="pl-PL" sz="2000" kern="0" dirty="0">
                <a:solidFill>
                  <a:schemeClr val="bg2"/>
                </a:solidFill>
                <a:latin typeface="+mn-lt"/>
              </a:rPr>
            </a:br>
            <a:endParaRPr lang="pl-PL" sz="2000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444174" y="2986174"/>
            <a:ext cx="1250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b="1" dirty="0">
                <a:solidFill>
                  <a:schemeClr val="bg2"/>
                </a:solidFill>
                <a:latin typeface="+mn-lt"/>
              </a:rPr>
              <a:t>11. UTV </a:t>
            </a:r>
            <a:endParaRPr lang="pl-PL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8" name="Strzałka w prawo 17"/>
          <p:cNvSpPr/>
          <p:nvPr/>
        </p:nvSpPr>
        <p:spPr bwMode="auto">
          <a:xfrm>
            <a:off x="4735762" y="3461500"/>
            <a:ext cx="792088" cy="504056"/>
          </a:xfrm>
          <a:prstGeom prst="rightArrow">
            <a:avLst/>
          </a:prstGeom>
          <a:solidFill>
            <a:schemeClr val="tx1"/>
          </a:solidFill>
          <a:ln w="12700" cap="sq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+mn-lt"/>
            </a:endParaRPr>
          </a:p>
        </p:txBody>
      </p:sp>
      <p:sp>
        <p:nvSpPr>
          <p:cNvPr id="23" name="Strzałka w prawo 22"/>
          <p:cNvSpPr/>
          <p:nvPr/>
        </p:nvSpPr>
        <p:spPr bwMode="auto">
          <a:xfrm>
            <a:off x="4706453" y="5039401"/>
            <a:ext cx="792088" cy="504056"/>
          </a:xfrm>
          <a:prstGeom prst="rightArrow">
            <a:avLst/>
          </a:prstGeom>
          <a:solidFill>
            <a:schemeClr val="tx1"/>
          </a:solidFill>
          <a:ln w="12700" cap="sq" cmpd="sng" algn="ctr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+mn-lt"/>
            </a:endParaRPr>
          </a:p>
        </p:txBody>
      </p:sp>
      <p:sp>
        <p:nvSpPr>
          <p:cNvPr id="24" name="Tytuł 1"/>
          <p:cNvSpPr txBox="1">
            <a:spLocks/>
          </p:cNvSpPr>
          <p:nvPr/>
        </p:nvSpPr>
        <p:spPr bwMode="auto">
          <a:xfrm>
            <a:off x="483612" y="5145038"/>
            <a:ext cx="2240031" cy="108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  <a:t>Moc 10 kW;</a:t>
            </a:r>
          </a:p>
          <a:p>
            <a: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  <a:t>Zasilanie 48V</a:t>
            </a:r>
            <a:r>
              <a:rPr lang="pl-PL" sz="2000" kern="0" baseline="-25000" dirty="0">
                <a:solidFill>
                  <a:schemeClr val="bg2"/>
                </a:solidFill>
                <a:effectLst/>
                <a:latin typeface="+mn-lt"/>
              </a:rPr>
              <a:t>DC</a:t>
            </a:r>
            <a:r>
              <a:rPr lang="pl-PL" sz="2000" kern="0" dirty="0">
                <a:solidFill>
                  <a:schemeClr val="bg2"/>
                </a:solidFill>
                <a:effectLst/>
                <a:latin typeface="+mn-lt"/>
              </a:rPr>
              <a:t>;</a:t>
            </a:r>
            <a:endParaRPr lang="pl-PL" sz="2000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455538" y="4683373"/>
            <a:ext cx="2464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b="1" dirty="0">
                <a:solidFill>
                  <a:schemeClr val="bg2"/>
                </a:solidFill>
                <a:latin typeface="+mn-lt"/>
              </a:rPr>
              <a:t>12. WAN 93-0202 </a:t>
            </a:r>
            <a:endParaRPr lang="pl-PL" b="1" kern="0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9384" y="1566530"/>
            <a:ext cx="1449316" cy="1053249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796581" y="332656"/>
            <a:ext cx="5223219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l-PL" sz="2600" b="1" u="sng" dirty="0">
                <a:solidFill>
                  <a:schemeClr val="bg2"/>
                </a:solidFill>
                <a:effectLst/>
                <a:latin typeface="+mn-lt"/>
              </a:rPr>
              <a:t>Zrealizowane projekty:</a:t>
            </a:r>
            <a:endParaRPr lang="pl-PL" sz="2600" b="1" dirty="0">
              <a:solidFill>
                <a:schemeClr val="bg2"/>
              </a:solidFill>
              <a:effectLst/>
              <a:latin typeface="+mn-lt"/>
            </a:endParaRPr>
          </a:p>
          <a:p>
            <a:pPr algn="ctr" eaLnBrk="1" hangingPunct="1">
              <a:defRPr/>
            </a:pPr>
            <a:r>
              <a:rPr lang="pl-PL" sz="2600" b="1" dirty="0">
                <a:solidFill>
                  <a:schemeClr val="bg2"/>
                </a:solidFill>
                <a:effectLst/>
                <a:latin typeface="+mn-lt"/>
              </a:rPr>
              <a:t>inne pojazdy elektryczne cd.</a:t>
            </a:r>
            <a:endParaRPr lang="pl-PL" sz="2600" b="1" kern="0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1026" name="Picture 2" descr="http://www.eledriveco.pl/img/gallery-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9641" y="1340768"/>
            <a:ext cx="2199660" cy="157118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komel.katowice.pl/images/utv1b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995" y="2986174"/>
            <a:ext cx="2213421" cy="147127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Obraz 32" descr="DSC05185.JPG"/>
          <p:cNvPicPr>
            <a:picLocks noChangeAspect="1"/>
          </p:cNvPicPr>
          <p:nvPr/>
        </p:nvPicPr>
        <p:blipFill>
          <a:blip r:embed="rId7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01761" y="3256744"/>
            <a:ext cx="1258716" cy="108510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891" y="4537351"/>
            <a:ext cx="2491402" cy="148393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9738" y="4951192"/>
            <a:ext cx="1280739" cy="86759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52" y="9092"/>
            <a:ext cx="1939988" cy="116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20837"/>
      </p:ext>
    </p:extLst>
  </p:cSld>
  <p:clrMapOvr>
    <a:masterClrMapping/>
  </p:clrMapOvr>
  <p:transition>
    <p:zoom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1688" y="4312555"/>
            <a:ext cx="4736336" cy="24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C7341-3463-4FB8-A13A-5A764C139001}" type="slidenum">
              <a:rPr lang="pl-PL" smtClean="0">
                <a:solidFill>
                  <a:schemeClr val="bg2"/>
                </a:solidFill>
                <a:latin typeface="+mn-lt"/>
              </a:rPr>
              <a:pPr>
                <a:defRPr/>
              </a:pPr>
              <a:t>9</a:t>
            </a:fld>
            <a:endParaRPr lang="pl-PL">
              <a:solidFill>
                <a:schemeClr val="bg2"/>
              </a:solidFill>
              <a:latin typeface="+mn-lt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811814" y="1196752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bg2"/>
                </a:solidFill>
                <a:latin typeface="+mn-lt"/>
              </a:rPr>
              <a:t>Przedstawione na poprzednich slajdach pojazdy powstały przy współpracy w zakresie systemów bateryjnych </a:t>
            </a:r>
          </a:p>
          <a:p>
            <a:endParaRPr lang="pl-PL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829615" y="2449420"/>
            <a:ext cx="642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bg2"/>
                </a:solidFill>
                <a:latin typeface="+mn-lt"/>
              </a:rPr>
              <a:t>Nasi partnerzy</a:t>
            </a:r>
          </a:p>
        </p:txBody>
      </p:sp>
      <p:pic>
        <p:nvPicPr>
          <p:cNvPr id="26" name="Obraz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47" y="3501008"/>
            <a:ext cx="2672782" cy="763652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559786" y="4725144"/>
            <a:ext cx="3940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800" b="1" dirty="0">
                <a:solidFill>
                  <a:schemeClr val="bg2"/>
                </a:solidFill>
                <a:latin typeface="+mn-lt"/>
              </a:rPr>
              <a:t>montaż, produkcja  baterii, </a:t>
            </a:r>
          </a:p>
          <a:p>
            <a:pPr algn="ctr"/>
            <a:r>
              <a:rPr lang="pl-PL" sz="1800" b="1" dirty="0">
                <a:solidFill>
                  <a:schemeClr val="bg2"/>
                </a:solidFill>
                <a:latin typeface="+mn-lt"/>
              </a:rPr>
              <a:t>produkcja pojazdów elektrycznych</a:t>
            </a:r>
            <a:endParaRPr lang="pl-PL" sz="1800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27" name="Obraz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607" y="3501008"/>
            <a:ext cx="3011783" cy="803141"/>
          </a:xfrm>
          <a:prstGeom prst="rect">
            <a:avLst/>
          </a:prstGeom>
        </p:spPr>
      </p:pic>
      <p:sp>
        <p:nvSpPr>
          <p:cNvPr id="28" name="Prostokąt 27"/>
          <p:cNvSpPr/>
          <p:nvPr/>
        </p:nvSpPr>
        <p:spPr>
          <a:xfrm>
            <a:off x="4915769" y="4764931"/>
            <a:ext cx="3357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800" b="1" dirty="0">
                <a:solidFill>
                  <a:schemeClr val="bg2"/>
                </a:solidFill>
                <a:latin typeface="+mn-lt"/>
              </a:rPr>
              <a:t>projektowanie i produkcja baterii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52" y="9092"/>
            <a:ext cx="1939988" cy="116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75562"/>
      </p:ext>
    </p:extLst>
  </p:cSld>
  <p:clrMapOvr>
    <a:masterClrMapping/>
  </p:clrMapOvr>
  <p:transition>
    <p:zoom dir="in"/>
  </p:transition>
</p:sld>
</file>

<file path=ppt/theme/theme1.xml><?xml version="1.0" encoding="utf-8"?>
<a:theme xmlns:a="http://schemas.openxmlformats.org/drawingml/2006/main" name="Przegląd projektu">
  <a:themeElements>
    <a:clrScheme name="Przegląd projektu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Przegląd projektu">
      <a:majorFont>
        <a:latin typeface="Times New Roman"/>
        <a:ea typeface=""/>
        <a:cs typeface=""/>
      </a:majorFont>
      <a:minorFont>
        <a:latin typeface="Calibri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Przegląd projektu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zegląd projektu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zegląd projektu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Office\Templates\1045\Przegląd projektu.pot</Template>
  <TotalTime>0</TotalTime>
  <Words>1297</Words>
  <Application>Microsoft Office PowerPoint</Application>
  <PresentationFormat>Pokaz na ekranie (4:3)</PresentationFormat>
  <Paragraphs>234</Paragraphs>
  <Slides>24</Slides>
  <Notes>23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8" baseType="lpstr">
      <vt:lpstr>Calibri</vt:lpstr>
      <vt:lpstr>Times New Roman</vt:lpstr>
      <vt:lpstr>Wingdings</vt:lpstr>
      <vt:lpstr>Przegląd projektu</vt:lpstr>
      <vt:lpstr>DOŚWIADCZENIA Z EKSPLOATACJI SAMOCHODÓW ELEKTRYCZNYCH W DZIAŁALNOŚCI GOSPODARCZEJ  (250.000 km „na prąd”)</vt:lpstr>
      <vt:lpstr>Instytut KOMEL z siedzibą w Katowicach istnieje od 1948 roku i jest liderem wśród jednostek zajmujących się badaniami, rozwojem i projektowaniem maszyn elektrycznych wirujących.   W skład Instytutu KOMEL wchodzi:  - Pion Badawczo-Rozwojowy (opracowania i projekty), - Laboratorium Maszyn Elektrycznych (badania), - Zakład Wdrożeniowy (produkcja prototypowa i małoseryjna), - Pion Finansowo-Pracowniczy.   Instytut zatrudnia ok. 60 pracowników, w tym ok. 25 z wyższym wykształceniem (profesorowie, doktorzy i magistrzy) oraz specjalistów badawczych z dużą praktyką zawodową i doświadczeniem.</vt:lpstr>
      <vt:lpstr>Prezentacja programu PowerPoint</vt:lpstr>
      <vt:lpstr>Prezentacja programu PowerPoint</vt:lpstr>
      <vt:lpstr>Moc 19.6 kW; Zasięg ok. 100 km; Vmax = 100 km/h. </vt:lpstr>
      <vt:lpstr>Moc 70 kW; Zasięg ok. 100 km; Vmax = 80 km/h. </vt:lpstr>
      <vt:lpstr>Moc 14.9 kW; Autonomia ok. 2.5 h; Vmax = 70 km/h. </vt:lpstr>
      <vt:lpstr>Moc 14.9 kW; Zasięg ok. 100 km; Vmax = 110 km/h.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2013-10-15T10:18:55Z</dcterms:created>
  <dcterms:modified xsi:type="dcterms:W3CDTF">2019-09-19T13:36:05Z</dcterms:modified>
</cp:coreProperties>
</file>