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1" r:id="rId2"/>
    <p:sldId id="304" r:id="rId3"/>
    <p:sldId id="305" r:id="rId4"/>
    <p:sldId id="303" r:id="rId5"/>
    <p:sldId id="315" r:id="rId6"/>
    <p:sldId id="307" r:id="rId7"/>
    <p:sldId id="313" r:id="rId8"/>
    <p:sldId id="314" r:id="rId9"/>
  </p:sldIdLst>
  <p:sldSz cx="12192000" cy="9144000"/>
  <p:notesSz cx="6797675" cy="985678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4" autoAdjust="0"/>
    <p:restoredTop sz="96349" autoAdjust="0"/>
  </p:normalViewPr>
  <p:slideViewPr>
    <p:cSldViewPr>
      <p:cViewPr varScale="1">
        <p:scale>
          <a:sx n="65" d="100"/>
          <a:sy n="65" d="100"/>
        </p:scale>
        <p:origin x="1428" y="72"/>
      </p:cViewPr>
      <p:guideLst>
        <p:guide orient="horz" pos="28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57EF872-702F-443C-95A2-BF1B3A4B7E99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43579"/>
            <a:ext cx="5438140" cy="38811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6CCC2F-68E0-4CFD-A959-7450CF6EBF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6086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6CCC2F-68E0-4CFD-A959-7450CF6EBFE6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63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840569"/>
            <a:ext cx="10363200" cy="196003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5181600"/>
            <a:ext cx="85344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6C7C0-E17E-435B-86C5-63882BB52BA6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0EE4F-4586-44CB-8166-23421294F62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1777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F57B6-6385-4172-A867-BE6884404CB2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3F07-05B2-4CE4-A76C-150DD19236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5491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366186"/>
            <a:ext cx="2743200" cy="780203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366186"/>
            <a:ext cx="8026400" cy="78020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4F6E6-BA48-43CC-9814-2ED682C63145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7AFFF-65A9-45E5-AC36-F0A82595D9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7967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93B2C-A280-41FA-8657-E3C9F917E18D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B02A1-064A-4450-8F3C-C61828047A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1600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5875867"/>
            <a:ext cx="103632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3875619"/>
            <a:ext cx="103632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EE4B-67C4-4193-B4AE-876BE5F0ED5E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FA30-53E9-4C76-932F-8EA2B3A6304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3758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2133602"/>
            <a:ext cx="538480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2133602"/>
            <a:ext cx="538480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F0BA-FC87-436B-A7FB-BC5331D288B9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CA60E-2101-4F99-A13B-2A71D48703E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1797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1" y="2046817"/>
            <a:ext cx="5386917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1" y="2899833"/>
            <a:ext cx="5386917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2046817"/>
            <a:ext cx="5389033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899833"/>
            <a:ext cx="5389033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8559C-1AE8-4EB4-A6F0-A652A2EF8E8F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FAA6E-B23B-4FFF-B0DE-2026C3B51C4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9374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5B6B-3CC3-4574-96D7-3718B8587140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A5F4-7669-448C-9607-DB4CB5D785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496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C559F-4E39-40FA-BBB3-90AF185D5C46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0F9ED-530E-4F5E-9CE2-90E012171C0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4744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364067"/>
            <a:ext cx="4011084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364068"/>
            <a:ext cx="6815668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913468"/>
            <a:ext cx="4011084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8F53E-8070-4580-898A-D32A4A7125AE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4FC9-E31C-4F9D-94A9-814F3F9343B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3894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6400801"/>
            <a:ext cx="73152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817033"/>
            <a:ext cx="7315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7156452"/>
            <a:ext cx="73152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723D0-120A-4D4D-97A3-D3628860D9D0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B1362-5C46-4383-9BF9-1EF5B409325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67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366713"/>
            <a:ext cx="10972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2133600"/>
            <a:ext cx="109728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8475663"/>
            <a:ext cx="28448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48811A-EB69-4D77-98E6-813251443355}" type="datetimeFigureOut">
              <a:rPr lang="pl-PL"/>
              <a:pPr>
                <a:defRPr/>
              </a:pPr>
              <a:t>04.06.2018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8475663"/>
            <a:ext cx="38608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8475663"/>
            <a:ext cx="28448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7AADCFA-BE33-401C-A264-339BCB812C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Prostokąt 1"/>
          <p:cNvSpPr/>
          <p:nvPr/>
        </p:nvSpPr>
        <p:spPr>
          <a:xfrm>
            <a:off x="2927648" y="707737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</a:rPr>
              <a:t>Walne Zgromadzenie Członków</a:t>
            </a:r>
            <a:endParaRPr lang="pl-PL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</a:rPr>
              <a:t>Polskiej Izby Gospodarczej Elektrotechniki /PIGE/</a:t>
            </a:r>
            <a:endParaRPr lang="pl-PL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</a:rPr>
              <a:t>7 - 8 czerwca 2018 r.</a:t>
            </a:r>
            <a:endParaRPr lang="pl-PL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5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Prostokąt 1"/>
          <p:cNvSpPr/>
          <p:nvPr/>
        </p:nvSpPr>
        <p:spPr>
          <a:xfrm>
            <a:off x="479376" y="2483768"/>
            <a:ext cx="11161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latin typeface="+mn-lt"/>
              </a:rPr>
              <a:t>Aby znaleźć nowych klientów czy też dystrybutorów naszych towarów i usług poza granicami kraju, należy się im pokazać i dać poznać. </a:t>
            </a:r>
          </a:p>
          <a:p>
            <a:r>
              <a:rPr lang="pl-PL" sz="2400" dirty="0">
                <a:latin typeface="+mn-lt"/>
              </a:rPr>
              <a:t>Obecność na targach jest świetną okazją do poznania oferty konkurencji, poznania upodobań odbiorców zagranicznych tak, by można było swoje propozycje dopasować do tamtejszych potrzeb. </a:t>
            </a:r>
          </a:p>
          <a:p>
            <a:r>
              <a:rPr lang="pl-PL" sz="2400" dirty="0">
                <a:latin typeface="+mn-lt"/>
              </a:rPr>
              <a:t>Uczestnictwo w targach pozytywnie wzmacnia istniejące już kontakty, pozwala na skuteczną i bezpośrednią wymianę wiedzy między wystawcą a potencjalnym kupcem. </a:t>
            </a:r>
          </a:p>
          <a:p>
            <a:endParaRPr lang="pl-PL" sz="2400" dirty="0">
              <a:latin typeface="+mn-lt"/>
            </a:endParaRPr>
          </a:p>
          <a:p>
            <a:r>
              <a:rPr lang="pl-PL" sz="2400" dirty="0">
                <a:latin typeface="+mn-lt"/>
              </a:rPr>
              <a:t>Niniejsza prezentacja ma na celu przybliżenie imprez targowych na świecie.</a:t>
            </a:r>
            <a:endParaRPr lang="pl-PL" sz="24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0359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ymbol zastępczy zawartości 2"/>
          <p:cNvSpPr txBox="1">
            <a:spLocks/>
          </p:cNvSpPr>
          <p:nvPr/>
        </p:nvSpPr>
        <p:spPr bwMode="auto">
          <a:xfrm>
            <a:off x="479376" y="2267744"/>
            <a:ext cx="11089232" cy="558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>
                <a:solidFill>
                  <a:schemeClr val="tx1"/>
                </a:solidFill>
              </a:rPr>
              <a:t>Uczestnictwo w targach powinno być częścią precyzyjnie określonej strategii handlowej, opartej na potrzebach i środkach firmy. Prezentacja dobrze dobranego produktu na właściwych targach może stanowić początek aktywności handlowej na rynkach zagranicznych.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Głównym celem targów jest zaprezentowanie produktu szerokiej lub wyspecjalizowanej grupie klientów. Targi umożliwiają również szybką analizę potrzeb rynku i ocenę reakcji klientów jakie wzbudza produkt.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Wielu producentów wykorzystuje targi do spotkania i pozyskania dystrybutorów.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73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Prostokąt 1"/>
          <p:cNvSpPr/>
          <p:nvPr/>
        </p:nvSpPr>
        <p:spPr>
          <a:xfrm>
            <a:off x="479376" y="1208378"/>
            <a:ext cx="1108923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u="sng" dirty="0">
                <a:latin typeface="+mn-lt"/>
              </a:rPr>
              <a:t>Wybór targów:</a:t>
            </a:r>
          </a:p>
          <a:p>
            <a:endParaRPr lang="pl-PL" sz="2400" u="sng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dobranie odpowiednich targów – ich zakres powinien tematycznie pasować do produktów, które chcemy promować.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targi powinny skupiać inne firmy z danej branży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  należy zwrócić uwagę na specyfikę kraju, w którym targi się odbywają</a:t>
            </a:r>
          </a:p>
          <a:p>
            <a:r>
              <a:rPr lang="pl-PL" sz="2800" dirty="0">
                <a:latin typeface="+mn-lt"/>
              </a:rPr>
              <a:t> </a:t>
            </a:r>
          </a:p>
          <a:p>
            <a:r>
              <a:rPr lang="pl-PL" sz="2400" u="sng" dirty="0">
                <a:latin typeface="+mn-lt"/>
              </a:rPr>
              <a:t>O prestiżu targów świadczą: </a:t>
            </a:r>
          </a:p>
          <a:p>
            <a:endParaRPr lang="pl-PL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liczba wystawców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liczba i rodzaj zwiedzających (udział właścicieli i managerów wysokiego szczebla)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średnia powierzchnia stoiska (im bardziej prestiżowe targi tym więcej jest stoisk dużych, a mniej małych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rodzaj i jakość zabudowy, jaką stosują wystawcy,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obecność managerów wysokiego szczebla,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waga konkursów i nagród, jakie są przyznawane wystawcom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imprezy towarzyszące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udział firm zagranicznych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ilość edycji</a:t>
            </a:r>
            <a:endParaRPr lang="pl-PL" sz="2400" dirty="0">
              <a:effectLst/>
              <a:latin typeface="+mn-lt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022336" y="577464"/>
            <a:ext cx="9565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Jak wybrać targi, które będą dla mnie najodpowiedniejsze? Co określa ich prestiż i popularność?</a:t>
            </a:r>
          </a:p>
        </p:txBody>
      </p:sp>
    </p:spTree>
    <p:extLst>
      <p:ext uri="{BB962C8B-B14F-4D97-AF65-F5344CB8AC3E}">
        <p14:creationId xmlns:p14="http://schemas.microsoft.com/office/powerpoint/2010/main" val="279411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76" y="1106378"/>
            <a:ext cx="10896600" cy="7781925"/>
          </a:xfrm>
          <a:prstGeom prst="rect">
            <a:avLst/>
          </a:prstGeom>
        </p:spPr>
      </p:pic>
      <p:sp>
        <p:nvSpPr>
          <p:cNvPr id="2" name="Schemat blokowy: decyzja 1"/>
          <p:cNvSpPr/>
          <p:nvPr/>
        </p:nvSpPr>
        <p:spPr>
          <a:xfrm>
            <a:off x="2351584" y="3275856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chemat blokowy: decyzja 6"/>
          <p:cNvSpPr/>
          <p:nvPr/>
        </p:nvSpPr>
        <p:spPr>
          <a:xfrm>
            <a:off x="2711624" y="2987824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chemat blokowy: decyzja 7"/>
          <p:cNvSpPr/>
          <p:nvPr/>
        </p:nvSpPr>
        <p:spPr>
          <a:xfrm>
            <a:off x="2999656" y="2267744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chemat blokowy: decyzja 8"/>
          <p:cNvSpPr/>
          <p:nvPr/>
        </p:nvSpPr>
        <p:spPr>
          <a:xfrm>
            <a:off x="3830051" y="3070895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chemat blokowy: decyzja 9"/>
          <p:cNvSpPr/>
          <p:nvPr/>
        </p:nvSpPr>
        <p:spPr>
          <a:xfrm>
            <a:off x="5231904" y="4644008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chemat blokowy: decyzja 10"/>
          <p:cNvSpPr/>
          <p:nvPr/>
        </p:nvSpPr>
        <p:spPr>
          <a:xfrm>
            <a:off x="5714938" y="3106899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chemat blokowy: decyzja 11"/>
          <p:cNvSpPr/>
          <p:nvPr/>
        </p:nvSpPr>
        <p:spPr>
          <a:xfrm>
            <a:off x="4799856" y="3599892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chemat blokowy: decyzja 12"/>
          <p:cNvSpPr/>
          <p:nvPr/>
        </p:nvSpPr>
        <p:spPr>
          <a:xfrm>
            <a:off x="4464249" y="3455876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chemat blokowy: decyzja 13"/>
          <p:cNvSpPr/>
          <p:nvPr/>
        </p:nvSpPr>
        <p:spPr>
          <a:xfrm>
            <a:off x="5051884" y="2403773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chemat blokowy: decyzja 14"/>
          <p:cNvSpPr/>
          <p:nvPr/>
        </p:nvSpPr>
        <p:spPr>
          <a:xfrm>
            <a:off x="3503712" y="2206799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chemat blokowy: decyzja 15"/>
          <p:cNvSpPr/>
          <p:nvPr/>
        </p:nvSpPr>
        <p:spPr>
          <a:xfrm>
            <a:off x="3009233" y="3027115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chemat blokowy: decyzja 16"/>
          <p:cNvSpPr/>
          <p:nvPr/>
        </p:nvSpPr>
        <p:spPr>
          <a:xfrm>
            <a:off x="3234833" y="3070895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chemat blokowy: decyzja 17"/>
          <p:cNvSpPr/>
          <p:nvPr/>
        </p:nvSpPr>
        <p:spPr>
          <a:xfrm>
            <a:off x="3594977" y="2818309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chemat blokowy: decyzja 18"/>
          <p:cNvSpPr/>
          <p:nvPr/>
        </p:nvSpPr>
        <p:spPr>
          <a:xfrm>
            <a:off x="2711624" y="2350815"/>
            <a:ext cx="72008" cy="144016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9A99B33B-EEE7-4365-A9D0-DA2278EC8FDB}"/>
              </a:ext>
            </a:extLst>
          </p:cNvPr>
          <p:cNvSpPr/>
          <p:nvPr/>
        </p:nvSpPr>
        <p:spPr>
          <a:xfrm>
            <a:off x="2022336" y="577464"/>
            <a:ext cx="9565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Lokalizacje Międzynarodowych Targów</a:t>
            </a:r>
          </a:p>
        </p:txBody>
      </p:sp>
    </p:spTree>
    <p:extLst>
      <p:ext uri="{BB962C8B-B14F-4D97-AF65-F5344CB8AC3E}">
        <p14:creationId xmlns:p14="http://schemas.microsoft.com/office/powerpoint/2010/main" val="286126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527865"/>
              </p:ext>
            </p:extLst>
          </p:nvPr>
        </p:nvGraphicFramePr>
        <p:xfrm>
          <a:off x="551384" y="1475656"/>
          <a:ext cx="10873208" cy="753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871071324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569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TARGI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WYSTAWCÓW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ZWIEDZAJĄCYCH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52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Azerbejdżan – </a:t>
                      </a:r>
                      <a:r>
                        <a:rPr lang="pl-PL" sz="1400" b="1" dirty="0"/>
                        <a:t>CASPIAN POWER / BAKU</a:t>
                      </a:r>
                      <a:r>
                        <a:rPr lang="pl-PL" sz="1400" dirty="0"/>
                        <a:t>- Międzynarodowe Targi Energii Elektrycznej i Alternatywnej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czerwiec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5 700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00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Białoruś – </a:t>
                      </a:r>
                      <a:r>
                        <a:rPr lang="pl-PL" sz="1400" b="1" dirty="0"/>
                        <a:t>ENERGY EXPO/ Mińsk- </a:t>
                      </a:r>
                      <a:r>
                        <a:rPr lang="pl-PL" sz="1400" dirty="0"/>
                        <a:t>Energetyka, Ekologia, Oszczędność Energii, Elektro, Oświetlenie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październik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0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Czechy – </a:t>
                      </a:r>
                      <a:r>
                        <a:rPr lang="pl-PL" sz="1400" b="1" dirty="0"/>
                        <a:t>AMPER /Brno- </a:t>
                      </a:r>
                      <a:r>
                        <a:rPr lang="pl-PL" sz="1400" dirty="0"/>
                        <a:t>Międzynarodowe Targi Elektroniki, Automatyki, Oświetlenia i Techniki Bezpieczeństwa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marzec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effectLst/>
                        </a:rPr>
                        <a:t>43 300</a:t>
                      </a:r>
                      <a:endParaRPr lang="pl-P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Finlandia </a:t>
                      </a:r>
                      <a:r>
                        <a:rPr lang="pl-PL" sz="1400" b="1" dirty="0"/>
                        <a:t>– ELKOM/ Helsinki- </a:t>
                      </a:r>
                      <a:r>
                        <a:rPr lang="pl-PL" sz="1400" dirty="0"/>
                        <a:t>Międzynarodowe Targi Elektroniczne i Elektrotechniczne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październik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14 500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81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Gruzja – </a:t>
                      </a:r>
                      <a:r>
                        <a:rPr lang="pl-PL" sz="1400" b="1" dirty="0"/>
                        <a:t>ELCOMM CAUCASUS / Tbilisi- </a:t>
                      </a:r>
                      <a:r>
                        <a:rPr lang="pl-PL" sz="1400" dirty="0"/>
                        <a:t>Międzynarodowe Targi Energetyki, elektrotechniki, Telekomunikacji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grudzień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1 780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569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  <a:p>
                      <a:pPr algn="ctr"/>
                      <a:endParaRPr lang="pl-PL" dirty="0"/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Hiszpania – </a:t>
                      </a:r>
                      <a:r>
                        <a:rPr lang="pl-PL" sz="1400" b="1" dirty="0"/>
                        <a:t>MATELEC / Madryt</a:t>
                      </a:r>
                    </a:p>
                    <a:p>
                      <a:pPr algn="l"/>
                      <a:r>
                        <a:rPr lang="pl-PL" sz="1400" dirty="0"/>
                        <a:t>Międzynarodowe Targi Przemysłu Elektrycznego i Elektronicznego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listopad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158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Kazachstan- </a:t>
                      </a:r>
                      <a:r>
                        <a:rPr lang="pl-PL" sz="1400" b="1" dirty="0"/>
                        <a:t>POWER KAZACHSTAN/</a:t>
                      </a:r>
                      <a:r>
                        <a:rPr lang="pl-PL" sz="1400" b="1" dirty="0" err="1"/>
                        <a:t>Almaty</a:t>
                      </a:r>
                      <a:endParaRPr lang="pl-PL" sz="1400" b="1" dirty="0"/>
                    </a:p>
                    <a:p>
                      <a:r>
                        <a:rPr lang="pl-PL" sz="1400" dirty="0"/>
                        <a:t>Międzynarodowe Targi Energetyczne, Elektryczne i Budowy maszyn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październik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56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Niemcy – </a:t>
                      </a:r>
                      <a:r>
                        <a:rPr lang="pl-PL" sz="1400" b="1" dirty="0"/>
                        <a:t>LIGHT &amp; BUILDING/ Frankfurt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400" dirty="0"/>
                        <a:t>Międzynarodowe Targi Oświetlenia i Budownictwa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marzec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2 700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/>
                        <a:t>220 000</a:t>
                      </a:r>
                      <a:endParaRPr lang="pl-P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232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  <a:p>
                      <a:r>
                        <a:rPr lang="pl-PL" sz="1400" dirty="0"/>
                        <a:t>Niemcy – </a:t>
                      </a:r>
                      <a:r>
                        <a:rPr lang="pl-PL" sz="1400" b="1" dirty="0"/>
                        <a:t>HANNONER MESSE/ Hannover</a:t>
                      </a:r>
                    </a:p>
                    <a:p>
                      <a:r>
                        <a:rPr lang="pl-PL" sz="1400" dirty="0"/>
                        <a:t>Międzynarodowe Targi Przemysłowe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kwiecień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180 000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378" y="1842782"/>
            <a:ext cx="775334" cy="75982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5"/>
          <a:srcRect t="34880" b="38660"/>
          <a:stretch/>
        </p:blipFill>
        <p:spPr>
          <a:xfrm>
            <a:off x="551384" y="2748415"/>
            <a:ext cx="1510403" cy="399647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6"/>
          <a:srcRect l="9453" t="56720" r="3189" b="9681"/>
          <a:stretch/>
        </p:blipFill>
        <p:spPr>
          <a:xfrm>
            <a:off x="802012" y="3484637"/>
            <a:ext cx="1009145" cy="38813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7"/>
          <a:srcRect l="19761" t="33201" r="19761" b="33200"/>
          <a:stretch/>
        </p:blipFill>
        <p:spPr>
          <a:xfrm>
            <a:off x="839342" y="4166759"/>
            <a:ext cx="913479" cy="507488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8917" y="4826153"/>
            <a:ext cx="775334" cy="77533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6378" y="6406156"/>
            <a:ext cx="694935" cy="674495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3647" y="7490914"/>
            <a:ext cx="1558426" cy="286059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5358" y="8068086"/>
            <a:ext cx="857463" cy="85746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DA3FD311-C08C-4894-9B9A-DA9912AAA44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94" y="5696861"/>
            <a:ext cx="775333" cy="62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7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243947"/>
              </p:ext>
            </p:extLst>
          </p:nvPr>
        </p:nvGraphicFramePr>
        <p:xfrm>
          <a:off x="551384" y="1475656"/>
          <a:ext cx="10873208" cy="7201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331143448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569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TARGI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WYSTAWCÓW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ZWIEDZAJĄCYCH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54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Norwegia - </a:t>
                      </a:r>
                      <a:r>
                        <a:rPr lang="pl-PL" sz="1400" b="1" dirty="0"/>
                        <a:t>ELIADEN/Oslo</a:t>
                      </a:r>
                      <a:r>
                        <a:rPr lang="pl-PL" sz="1400" dirty="0"/>
                        <a:t> – Międzynarodowe Targi Energetyki, Elektrotechniki i Automatyki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Rosja – </a:t>
                      </a:r>
                      <a:r>
                        <a:rPr lang="pl-PL" sz="1400" b="1" dirty="0"/>
                        <a:t>INNOPROM/ </a:t>
                      </a:r>
                      <a:r>
                        <a:rPr lang="pl-PL" sz="1400" b="1" dirty="0" err="1"/>
                        <a:t>Ekaterinburg</a:t>
                      </a:r>
                      <a:r>
                        <a:rPr lang="pl-PL" sz="1400" b="1" dirty="0"/>
                        <a:t>- </a:t>
                      </a:r>
                      <a:r>
                        <a:rPr lang="pl-PL" sz="1400" dirty="0"/>
                        <a:t>Międzynarodowe Targi Przemysłowe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lipiec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200" dirty="0"/>
                    </a:p>
                    <a:p>
                      <a:r>
                        <a:rPr lang="pl-PL" sz="1400" dirty="0"/>
                        <a:t>Rosja – </a:t>
                      </a:r>
                      <a:r>
                        <a:rPr lang="pl-PL" sz="1400" b="1" dirty="0"/>
                        <a:t>ELEKTRO/ Moskwa- </a:t>
                      </a:r>
                      <a:r>
                        <a:rPr lang="pl-PL" sz="1400" dirty="0"/>
                        <a:t>Międzynarodowe Targi Energetyczne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kwiecień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17 000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Słowacja – </a:t>
                      </a:r>
                      <a:r>
                        <a:rPr lang="pl-PL" sz="1400" b="1" dirty="0"/>
                        <a:t>ELO SYS/ </a:t>
                      </a:r>
                      <a:r>
                        <a:rPr lang="pl-PL" sz="1400" b="1" dirty="0" err="1"/>
                        <a:t>Trencin</a:t>
                      </a:r>
                      <a:r>
                        <a:rPr lang="pl-PL" sz="1400" b="1" dirty="0"/>
                        <a:t>- </a:t>
                      </a:r>
                      <a:r>
                        <a:rPr lang="pl-PL" sz="1400" dirty="0"/>
                        <a:t>Międzynarodowe Targi Elektroniki, Elektrotechniki, Telekomunikacji i Energii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Szwecja – </a:t>
                      </a:r>
                      <a:r>
                        <a:rPr lang="pl-PL" sz="1400" b="1" dirty="0"/>
                        <a:t>ELFACK/ Goteborg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23 000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Ukraina – </a:t>
                      </a:r>
                      <a:r>
                        <a:rPr lang="pl-PL" sz="1400" b="1" dirty="0"/>
                        <a:t>ELECOM UKRAINE/ Kijów- </a:t>
                      </a:r>
                      <a:r>
                        <a:rPr lang="pl-PL" sz="1400" dirty="0"/>
                        <a:t>Międzynarodowe Targi </a:t>
                      </a:r>
                      <a:r>
                        <a:rPr lang="pl-PL" sz="1400" dirty="0" err="1"/>
                        <a:t>Inżynieri</a:t>
                      </a:r>
                      <a:r>
                        <a:rPr lang="pl-PL" sz="1400" dirty="0"/>
                        <a:t>  Elektrycznej i Energooszczędnej oraz Automatyki Budowlanej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kwiecień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9 000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553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Uzbekistan – </a:t>
                      </a:r>
                      <a:r>
                        <a:rPr lang="pl-PL" sz="1400" b="1" dirty="0"/>
                        <a:t>POWER UZBEKISTAN/ Taszkient- </a:t>
                      </a:r>
                      <a:r>
                        <a:rPr lang="pl-PL" sz="1400" dirty="0"/>
                        <a:t>Międzynarodowe Targi Energetyczne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7 000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660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Zjednoczone Emiraty Arabskie– </a:t>
                      </a:r>
                      <a:r>
                        <a:rPr lang="pl-PL" sz="1400" b="1" dirty="0"/>
                        <a:t>ELECTRICITY MIDDLE EAST/ Dubaj </a:t>
                      </a:r>
                      <a:r>
                        <a:rPr lang="pl-PL" sz="1400" dirty="0"/>
                        <a:t>– Międzynarodowe Targi Energetyczne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marzec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Obraz 7"/>
          <p:cNvPicPr>
            <a:picLocks noChangeAspect="1"/>
          </p:cNvPicPr>
          <p:nvPr/>
        </p:nvPicPr>
        <p:blipFill rotWithShape="1">
          <a:blip r:embed="rId3"/>
          <a:srcRect t="26268" b="21196"/>
          <a:stretch/>
        </p:blipFill>
        <p:spPr>
          <a:xfrm>
            <a:off x="832530" y="1957106"/>
            <a:ext cx="1096516" cy="576064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 rotWithShape="1">
          <a:blip r:embed="rId4"/>
          <a:srcRect t="13509" b="15746"/>
          <a:stretch/>
        </p:blipFill>
        <p:spPr>
          <a:xfrm>
            <a:off x="608978" y="2617035"/>
            <a:ext cx="1543620" cy="576065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5"/>
          <a:srcRect l="8197" t="11751" r="15421" b="11866"/>
          <a:stretch/>
        </p:blipFill>
        <p:spPr>
          <a:xfrm>
            <a:off x="931706" y="3367331"/>
            <a:ext cx="936104" cy="936105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8643" y="4477667"/>
            <a:ext cx="639514" cy="639514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 rotWithShape="1">
          <a:blip r:embed="rId7"/>
          <a:srcRect r="13004"/>
          <a:stretch/>
        </p:blipFill>
        <p:spPr>
          <a:xfrm>
            <a:off x="698294" y="5328487"/>
            <a:ext cx="1296144" cy="339191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 rotWithShape="1">
          <a:blip r:embed="rId8"/>
          <a:srcRect l="26480" t="36560" b="36424"/>
          <a:stretch/>
        </p:blipFill>
        <p:spPr>
          <a:xfrm>
            <a:off x="611570" y="6012440"/>
            <a:ext cx="1379974" cy="507078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 rotWithShape="1">
          <a:blip r:embed="rId9"/>
          <a:srcRect l="17011" r="17011"/>
          <a:stretch/>
        </p:blipFill>
        <p:spPr>
          <a:xfrm>
            <a:off x="1012653" y="6929010"/>
            <a:ext cx="667425" cy="673173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5698" y="7837500"/>
            <a:ext cx="1471717" cy="54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25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/>
          <p:cNvCxnSpPr/>
          <p:nvPr/>
        </p:nvCxnSpPr>
        <p:spPr>
          <a:xfrm>
            <a:off x="1991544" y="1052196"/>
            <a:ext cx="9577064" cy="225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47688"/>
            <a:ext cx="18811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Prostokąt 24"/>
          <p:cNvSpPr/>
          <p:nvPr/>
        </p:nvSpPr>
        <p:spPr>
          <a:xfrm>
            <a:off x="5822950" y="6978650"/>
            <a:ext cx="3743325" cy="11207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01AD1E68-5A1F-4059-9D98-E0C04C48028B}"/>
              </a:ext>
            </a:extLst>
          </p:cNvPr>
          <p:cNvSpPr/>
          <p:nvPr/>
        </p:nvSpPr>
        <p:spPr>
          <a:xfrm>
            <a:off x="2927648" y="5364088"/>
            <a:ext cx="82809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60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5547963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7976</TotalTime>
  <Words>581</Words>
  <Application>Microsoft Office PowerPoint</Application>
  <PresentationFormat>Niestandardowy</PresentationFormat>
  <Paragraphs>118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Maciejewska</dc:creator>
  <cp:lastModifiedBy>Aleksandra Przytuła</cp:lastModifiedBy>
  <cp:revision>502</cp:revision>
  <cp:lastPrinted>2018-05-30T12:24:30Z</cp:lastPrinted>
  <dcterms:created xsi:type="dcterms:W3CDTF">2014-12-05T13:18:18Z</dcterms:created>
  <dcterms:modified xsi:type="dcterms:W3CDTF">2018-06-04T07:58:25Z</dcterms:modified>
</cp:coreProperties>
</file>