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4" r:id="rId2"/>
    <p:sldId id="262" r:id="rId3"/>
    <p:sldId id="263" r:id="rId4"/>
    <p:sldId id="265" r:id="rId5"/>
    <p:sldId id="266" r:id="rId6"/>
    <p:sldId id="281" r:id="rId7"/>
    <p:sldId id="267" r:id="rId8"/>
    <p:sldId id="269" r:id="rId9"/>
    <p:sldId id="270" r:id="rId10"/>
    <p:sldId id="283" r:id="rId11"/>
    <p:sldId id="271" r:id="rId12"/>
    <p:sldId id="268" r:id="rId13"/>
    <p:sldId id="272" r:id="rId14"/>
    <p:sldId id="273" r:id="rId15"/>
    <p:sldId id="274" r:id="rId16"/>
    <p:sldId id="276" r:id="rId17"/>
    <p:sldId id="277" r:id="rId18"/>
    <p:sldId id="278" r:id="rId19"/>
    <p:sldId id="279" r:id="rId20"/>
    <p:sldId id="280" r:id="rId21"/>
    <p:sldId id="282" r:id="rId22"/>
    <p:sldId id="275" r:id="rId23"/>
    <p:sldId id="284" r:id="rId24"/>
    <p:sldId id="261" r:id="rId2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DDA68-64D4-431F-9EB5-6E0351DB7113}" type="datetimeFigureOut">
              <a:rPr lang="pl-PL" smtClean="0"/>
              <a:t>20.12.2022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2F9F7-5789-41F4-8F18-CC16C09BBC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7571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>
            <a:extLst>
              <a:ext uri="{FF2B5EF4-FFF2-40B4-BE49-F238E27FC236}">
                <a16:creationId xmlns:a16="http://schemas.microsoft.com/office/drawing/2014/main" id="{10B60744-5182-B8B8-6E6B-8292312882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8000"/>
          </a:blip>
          <a:stretch>
            <a:fillRect/>
          </a:stretch>
        </p:blipFill>
        <p:spPr>
          <a:xfrm rot="10800000">
            <a:off x="75219" y="0"/>
            <a:ext cx="12116781" cy="6858000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694DD006-92D9-523D-F0F0-E2B579596D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360995" cy="6858000"/>
          </a:xfrm>
          <a:prstGeom prst="rect">
            <a:avLst/>
          </a:prstGeom>
          <a:effectLst>
            <a:outerShdw blurRad="190500" dist="63500" sx="99000" sy="99000" algn="ctr" rotWithShape="0">
              <a:srgbClr val="000000">
                <a:alpha val="36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5694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D7671C-22A3-4B10-93BB-1D4751FA6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A23D648-EAC2-4E13-A1BA-D160546CEA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D91D5EE-A504-4CC0-8B41-D3ADA1C52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551E39F-D55F-4FEC-B391-0E20E43D4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FB7DA8A-ECC2-4A50-93BC-A58FA1CE9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D34A5-1EA3-43DA-AFF3-144ABFD55E6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21ED17B-3B29-D241-356F-EFF9BF9670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60995" cy="6858000"/>
          </a:xfrm>
          <a:prstGeom prst="rect">
            <a:avLst/>
          </a:prstGeom>
          <a:effectLst>
            <a:outerShdw blurRad="190500" dist="63500" sx="99000" sy="99000" algn="ctr" rotWithShape="0">
              <a:srgbClr val="000000">
                <a:alpha val="36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7815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0CEE9D4-C630-40EC-9D86-8037C8054E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417627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4086DCF-A2B2-4A4E-B55E-A52445692B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84741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70B860D-1B2B-4F6A-A5F0-ABD5754BE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6B3F9FD-7FDC-47EB-823F-216BAB900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AFCCF91-201A-4179-B02C-C69FC0BE3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D34A5-1EA3-43DA-AFF3-144ABFD55E6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0D01C99-E6FE-A69C-70E1-2328D142AE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60995" cy="6858000"/>
          </a:xfrm>
          <a:prstGeom prst="rect">
            <a:avLst/>
          </a:prstGeom>
          <a:effectLst>
            <a:outerShdw blurRad="190500" dist="63500" sx="99000" sy="99000" algn="ctr" rotWithShape="0">
              <a:srgbClr val="000000">
                <a:alpha val="36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1142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1AA7946E-2E9F-B3BB-2B8A-9D6EB183A0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8000"/>
          </a:blip>
          <a:stretch>
            <a:fillRect/>
          </a:stretch>
        </p:blipFill>
        <p:spPr>
          <a:xfrm rot="10800000">
            <a:off x="75219" y="0"/>
            <a:ext cx="12116781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3B1126B-49D3-4F7D-ACDE-B9EDB7B04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CBBB7F9-932D-4716-BC69-E2D360DB2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0F789A9-BF53-4F84-A4CD-AE0021B28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2C6BD8C-245E-47CF-82E0-73BBE6B44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7D83694-6E0C-49C3-AAC1-456739167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D34A5-1EA3-43DA-AFF3-144ABFD55E6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1C64123-5102-E0E7-F017-CEBDCC5A52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360995" cy="6858000"/>
          </a:xfrm>
          <a:prstGeom prst="rect">
            <a:avLst/>
          </a:prstGeom>
          <a:effectLst>
            <a:outerShdw blurRad="190500" dist="63500" sx="99000" sy="99000" algn="ctr" rotWithShape="0">
              <a:srgbClr val="000000">
                <a:alpha val="36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9397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D3474D45-C023-4C17-3DD6-2D751D429C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8000"/>
          </a:blip>
          <a:stretch>
            <a:fillRect/>
          </a:stretch>
        </p:blipFill>
        <p:spPr>
          <a:xfrm rot="10800000">
            <a:off x="75219" y="0"/>
            <a:ext cx="12116781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69A787D0-3FA1-4D80-BAF2-013133748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864" y="17650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78E836A-BF01-4968-8EFA-D0201929F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2285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FA3BB0C-6DF6-42A9-B45C-E7C47889B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04E5534-C763-433C-84E1-8B6FE4BA7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4D33540-5B48-414E-B138-8886EC40C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D34A5-1EA3-43DA-AFF3-144ABFD55E6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59C2401-AA3E-524F-88BB-600B1C8EBD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360995" cy="6858000"/>
          </a:xfrm>
          <a:prstGeom prst="rect">
            <a:avLst/>
          </a:prstGeom>
          <a:effectLst>
            <a:outerShdw blurRad="190500" dist="63500" sx="99000" sy="99000" algn="ctr" rotWithShape="0">
              <a:srgbClr val="000000">
                <a:alpha val="36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6311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A55A15-2E45-4212-8136-6356DDBE2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0D50C3-BAA0-41BF-B303-84BD66FCC6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75502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39B29D0-3267-4AEF-AE10-3BC16D00A6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46447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6858CEF-B36E-4E6C-809E-21F9F33F9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7FEADDF-E9F7-413A-B7C5-0BDBF13A3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3609DC1-C0F4-4015-BEE4-D66AA955A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D34A5-1EA3-43DA-AFF3-144ABFD55E65}" type="slidenum">
              <a:rPr lang="pl-PL" smtClean="0"/>
              <a:t>‹#›</a:t>
            </a:fld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857F437-AB39-DB06-1682-28D0ADC13A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60995" cy="6858000"/>
          </a:xfrm>
          <a:prstGeom prst="rect">
            <a:avLst/>
          </a:prstGeom>
          <a:effectLst>
            <a:outerShdw blurRad="190500" dist="63500" sx="99000" sy="99000" algn="ctr" rotWithShape="0">
              <a:srgbClr val="000000">
                <a:alpha val="36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9916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46ACE4-0E60-4C59-8254-28858AD2D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037" y="198874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86E0AA8-08A8-4C8C-A24D-687E965A4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95565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0A63267-86BA-4C70-96D4-A6E34B15E6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9556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A2F332D-92B7-4891-B040-2C97395671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74157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40B7F72-83FB-4EFB-A06A-A1E88CDCF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64923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72F07D1-647F-4A56-8D9A-95444A4D2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0BA43EA-589B-416A-8A05-14A885617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F0F3237-7DE1-474F-BC85-E66F1380E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D34A5-1EA3-43DA-AFF3-144ABFD55E65}" type="slidenum">
              <a:rPr lang="pl-PL" smtClean="0"/>
              <a:t>‹#›</a:t>
            </a:fld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D2449399-27A0-2DD0-C208-B03386998C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60995" cy="6858000"/>
          </a:xfrm>
          <a:prstGeom prst="rect">
            <a:avLst/>
          </a:prstGeom>
          <a:effectLst>
            <a:outerShdw blurRad="190500" dist="63500" sx="99000" sy="99000" algn="ctr" rotWithShape="0">
              <a:srgbClr val="000000">
                <a:alpha val="36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8377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564C0C-B864-4D2D-AF63-722370E84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BE2A205-AC33-4610-8B91-DD0B9DA34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E106DD1-ECDC-4486-8F21-CD677B252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3627B4A-78A2-4FBF-953F-0DF188D6B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D34A5-1EA3-43DA-AFF3-144ABFD55E65}" type="slidenum">
              <a:rPr lang="pl-PL" smtClean="0"/>
              <a:t>‹#›</a:t>
            </a:fld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DDA6274-CB96-905B-BFB6-7A9B0D6E9A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60995" cy="6858000"/>
          </a:xfrm>
          <a:prstGeom prst="rect">
            <a:avLst/>
          </a:prstGeom>
          <a:effectLst>
            <a:outerShdw blurRad="190500" dist="63500" sx="99000" sy="99000" algn="ctr" rotWithShape="0">
              <a:srgbClr val="000000">
                <a:alpha val="36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7449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9E0BAD0-5670-4CAF-90A1-FACFB3B3E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72D8DFF9-9E69-444F-A653-63464EDCD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CD4B058-07F9-490F-967F-6E9AB1C3D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D34A5-1EA3-43DA-AFF3-144ABFD55E65}" type="slidenum">
              <a:rPr lang="pl-PL" smtClean="0"/>
              <a:t>‹#›</a:t>
            </a:fld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23F4EB6-C876-38CB-2518-F118ECA019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60995" cy="6858000"/>
          </a:xfrm>
          <a:prstGeom prst="rect">
            <a:avLst/>
          </a:prstGeom>
          <a:effectLst>
            <a:outerShdw blurRad="190500" dist="63500" sx="99000" sy="99000" algn="ctr" rotWithShape="0">
              <a:srgbClr val="000000">
                <a:alpha val="36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468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9F4D8A-F625-4ADA-88CC-A4DEC24F1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804" y="124693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119670-25E4-4B50-B817-E6FB64F1E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734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F2CA5E4-593E-4F3A-A73B-ED405724C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04804" y="1828800"/>
            <a:ext cx="3932237" cy="407713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7DDF523-842D-4002-9754-B87B2FC6A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328CAFF-37CB-4596-BD8C-C62F972B0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26CAD81-CF89-4B0C-8565-C6B8893E9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D34A5-1EA3-43DA-AFF3-144ABFD55E65}" type="slidenum">
              <a:rPr lang="pl-PL" smtClean="0"/>
              <a:t>‹#›</a:t>
            </a:fld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E40B4709-D2F6-5609-47CD-816BE7868E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60995" cy="6858000"/>
          </a:xfrm>
          <a:prstGeom prst="rect">
            <a:avLst/>
          </a:prstGeom>
          <a:effectLst>
            <a:outerShdw blurRad="190500" dist="63500" sx="99000" sy="99000" algn="ctr" rotWithShape="0">
              <a:srgbClr val="000000">
                <a:alpha val="36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1331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5B5F98-AEB6-4AC3-8CE4-0C800FFB5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455" y="189348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BE4C2CE-6DC7-443D-A0A8-8E1CD4B8E4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66673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5896E38-E2E0-4A55-AF1A-72EFC66B59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78689" y="1902691"/>
            <a:ext cx="3932237" cy="396629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63802FA-8CD5-4FA8-A26E-9403CCB28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02AA9E7-CFE8-4BF5-BBD1-000EC642D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CDCB6F3-6209-4192-B7CA-998E1D1BB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D34A5-1EA3-43DA-AFF3-144ABFD55E65}" type="slidenum">
              <a:rPr lang="pl-PL" smtClean="0"/>
              <a:t>‹#›</a:t>
            </a:fld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A4EF0E17-BABE-74DF-3266-E0C9D6F939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60995" cy="6858000"/>
          </a:xfrm>
          <a:prstGeom prst="rect">
            <a:avLst/>
          </a:prstGeom>
          <a:effectLst>
            <a:outerShdw blurRad="190500" dist="63500" sx="99000" sy="99000" algn="ctr" rotWithShape="0">
              <a:srgbClr val="000000">
                <a:alpha val="36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235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BC16BE18-9AE8-E958-0794-D29CBFF4DA5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38000"/>
          </a:blip>
          <a:stretch>
            <a:fillRect/>
          </a:stretch>
        </p:blipFill>
        <p:spPr>
          <a:xfrm rot="10800000">
            <a:off x="259946" y="47914"/>
            <a:ext cx="12116781" cy="6858000"/>
          </a:xfrm>
          <a:prstGeom prst="rect">
            <a:avLst/>
          </a:prstGeom>
        </p:spPr>
      </p:pic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98F6860-EFCE-4B74-A0C1-270DE7EFB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737" y="1157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F62E13B-1F66-4505-A2EB-6C69F8BBD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474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E98533A-58FA-444B-8365-E3B8CCFCEC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8473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F837293-529D-44E3-BBF8-6E96C3341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1679" y="6356350"/>
            <a:ext cx="47830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79CEC2F-BE6F-4A54-AA91-2B5488C3D0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408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D34A5-1EA3-43DA-AFF3-144ABFD55E65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81C6128-653C-8437-2D94-E0FDF5EA594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360995" cy="6858000"/>
          </a:xfrm>
          <a:prstGeom prst="rect">
            <a:avLst/>
          </a:prstGeom>
          <a:effectLst>
            <a:outerShdw blurRad="190500" dist="63500" sx="99000" sy="99000" algn="ctr" rotWithShape="0">
              <a:srgbClr val="000000">
                <a:alpha val="36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120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13" Type="http://schemas.openxmlformats.org/officeDocument/2006/relationships/image" Target="../media/image77.jpeg"/><Relationship Id="rId18" Type="http://schemas.openxmlformats.org/officeDocument/2006/relationships/image" Target="../media/image8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9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hyperlink" Target="http://www.pige.com.pl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ige.com.pl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jpe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jpeg"/><Relationship Id="rId2" Type="http://schemas.openxmlformats.org/officeDocument/2006/relationships/image" Target="../media/image5.png"/><Relationship Id="rId16" Type="http://schemas.openxmlformats.org/officeDocument/2006/relationships/image" Target="../media/image19.jpe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7.jpg"/><Relationship Id="rId21" Type="http://schemas.openxmlformats.org/officeDocument/2006/relationships/image" Target="../media/image45.jpeg"/><Relationship Id="rId7" Type="http://schemas.openxmlformats.org/officeDocument/2006/relationships/image" Target="../media/image31.png"/><Relationship Id="rId12" Type="http://schemas.openxmlformats.org/officeDocument/2006/relationships/image" Target="../media/image36.jpeg"/><Relationship Id="rId17" Type="http://schemas.openxmlformats.org/officeDocument/2006/relationships/image" Target="../media/image41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20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3.jpeg"/><Relationship Id="rId4" Type="http://schemas.openxmlformats.org/officeDocument/2006/relationships/image" Target="../media/image28.jpe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3" Type="http://schemas.openxmlformats.org/officeDocument/2006/relationships/image" Target="../media/image47.png"/><Relationship Id="rId21" Type="http://schemas.openxmlformats.org/officeDocument/2006/relationships/image" Target="../media/image65.png"/><Relationship Id="rId7" Type="http://schemas.openxmlformats.org/officeDocument/2006/relationships/image" Target="../media/image51.jpe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image" Target="../media/image46.png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19" Type="http://schemas.openxmlformats.org/officeDocument/2006/relationships/image" Target="../media/image63.png"/><Relationship Id="rId4" Type="http://schemas.openxmlformats.org/officeDocument/2006/relationships/image" Target="../media/image48.jpe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F6D170-7D14-48FC-BE78-4705FC1BC81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27638" y="77134"/>
            <a:ext cx="10864362" cy="2701235"/>
          </a:xfrm>
        </p:spPr>
        <p:txBody>
          <a:bodyPr>
            <a:noAutofit/>
          </a:bodyPr>
          <a:lstStyle/>
          <a:p>
            <a:pPr algn="ctr"/>
            <a:r>
              <a:rPr lang="pl-PL" sz="5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POLSKA IZBA GOSPODARCZA ELEKTROTECHNIKI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B4A00ED-935A-57FC-DE08-59335B672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91" y="2957955"/>
            <a:ext cx="4829819" cy="3228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9ED9D1F3-8420-9F3A-BA8D-738736D289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908" y="6278630"/>
            <a:ext cx="1870360" cy="511027"/>
          </a:xfrm>
          <a:prstGeom prst="rect">
            <a:avLst/>
          </a:prstGeo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5A449B81-532D-5E80-B9B0-B8B8A196AC2E}"/>
              </a:ext>
            </a:extLst>
          </p:cNvPr>
          <p:cNvSpPr txBox="1">
            <a:spLocks/>
          </p:cNvSpPr>
          <p:nvPr/>
        </p:nvSpPr>
        <p:spPr>
          <a:xfrm>
            <a:off x="10366131" y="6119446"/>
            <a:ext cx="1668137" cy="445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100" dirty="0">
                <a:latin typeface="Verdana" panose="020B0604030504040204" pitchFamily="34" charset="0"/>
                <a:ea typeface="Verdana" panose="020B0604030504040204" pitchFamily="34" charset="0"/>
              </a:rPr>
              <a:t>członek</a:t>
            </a:r>
          </a:p>
        </p:txBody>
      </p:sp>
    </p:spTree>
    <p:extLst>
      <p:ext uri="{BB962C8B-B14F-4D97-AF65-F5344CB8AC3E}">
        <p14:creationId xmlns:p14="http://schemas.microsoft.com/office/powerpoint/2010/main" val="199083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FC9E07-B1EA-4557-AB29-988BF2F1C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737" y="115751"/>
            <a:ext cx="10515600" cy="84483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4800" b="1" spc="3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Członkowie Izby</a:t>
            </a:r>
          </a:p>
        </p:txBody>
      </p:sp>
      <p:pic>
        <p:nvPicPr>
          <p:cNvPr id="5122" name="Picture 2" descr="RCC sp. z o.o. Logo">
            <a:extLst>
              <a:ext uri="{FF2B5EF4-FFF2-40B4-BE49-F238E27FC236}">
                <a16:creationId xmlns:a16="http://schemas.microsoft.com/office/drawing/2014/main" id="{D642A122-FDD5-FA39-8E84-622296668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085" y="1113757"/>
            <a:ext cx="1751135" cy="54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Strona główna - Rabbit Sp. z o.o. - systemy sterowania oświetleniem  ulicznym i drogowym">
            <a:extLst>
              <a:ext uri="{FF2B5EF4-FFF2-40B4-BE49-F238E27FC236}">
                <a16:creationId xmlns:a16="http://schemas.microsoft.com/office/drawing/2014/main" id="{68B9B31C-FC89-77C6-B575-F9645B57C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806" y="1033662"/>
            <a:ext cx="2154115" cy="70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 descr="Rogum Kable – producent kabli i przewodów | Pruszcz Gdański">
            <a:extLst>
              <a:ext uri="{FF2B5EF4-FFF2-40B4-BE49-F238E27FC236}">
                <a16:creationId xmlns:a16="http://schemas.microsoft.com/office/drawing/2014/main" id="{FB7EB622-5120-5BA5-C83F-E8369B774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384" y="1093538"/>
            <a:ext cx="2066666" cy="76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6" name="Picture 26" descr="Simech - Producent kabli i przewodów - strona główna">
            <a:extLst>
              <a:ext uri="{FF2B5EF4-FFF2-40B4-BE49-F238E27FC236}">
                <a16:creationId xmlns:a16="http://schemas.microsoft.com/office/drawing/2014/main" id="{0BB9E29F-DE99-CE0D-F586-A539622DE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957" y="1182758"/>
            <a:ext cx="2326298" cy="59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8" name="Picture 28" descr="Przedsiębiorstwo SIMET Spółka Akcyjna w Jeleniej Górze">
            <a:extLst>
              <a:ext uri="{FF2B5EF4-FFF2-40B4-BE49-F238E27FC236}">
                <a16:creationId xmlns:a16="http://schemas.microsoft.com/office/drawing/2014/main" id="{DC6DE133-FC23-4B66-9815-FC2DB82AF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407" y="2156467"/>
            <a:ext cx="1698241" cy="81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0" name="Picture 30" descr="Skoff – SKOFF">
            <a:extLst>
              <a:ext uri="{FF2B5EF4-FFF2-40B4-BE49-F238E27FC236}">
                <a16:creationId xmlns:a16="http://schemas.microsoft.com/office/drawing/2014/main" id="{CD74234E-C8B6-3359-9187-8E62425BA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112" y="2374517"/>
            <a:ext cx="1787080" cy="37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4" name="Picture 34" descr="Współpraca - Wydział Metali Nieżelaznych">
            <a:extLst>
              <a:ext uri="{FF2B5EF4-FFF2-40B4-BE49-F238E27FC236}">
                <a16:creationId xmlns:a16="http://schemas.microsoft.com/office/drawing/2014/main" id="{2E14E8D5-6F3F-A6A2-7D9B-7628B6B54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983" y="3263452"/>
            <a:ext cx="1081087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6" name="Picture 36" descr="SPAMEL - Hurtownie elektryczne Enexon">
            <a:extLst>
              <a:ext uri="{FF2B5EF4-FFF2-40B4-BE49-F238E27FC236}">
                <a16:creationId xmlns:a16="http://schemas.microsoft.com/office/drawing/2014/main" id="{511A5B3D-2B98-7897-0A66-AB31882FF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165" y="2132188"/>
            <a:ext cx="2483178" cy="86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8" name="Picture 38" descr="Technokabel SA - Kable informatyczne, okrętowe, hybrydowe i dso">
            <a:extLst>
              <a:ext uri="{FF2B5EF4-FFF2-40B4-BE49-F238E27FC236}">
                <a16:creationId xmlns:a16="http://schemas.microsoft.com/office/drawing/2014/main" id="{BF837D1F-08D2-9D3D-B969-32BEC41D0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291" y="3501935"/>
            <a:ext cx="2416722" cy="58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2" name="Picture 42" descr="Tele-Fonika - Cables - DKSH Product">
            <a:extLst>
              <a:ext uri="{FF2B5EF4-FFF2-40B4-BE49-F238E27FC236}">
                <a16:creationId xmlns:a16="http://schemas.microsoft.com/office/drawing/2014/main" id="{406EFFEE-D20E-5D4C-7159-832D9F5EE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1783" y="3316323"/>
            <a:ext cx="1707645" cy="8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B7B7B25C-51C8-FAC3-8D8D-F50A8014B10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202" y="4791930"/>
            <a:ext cx="2177103" cy="487671"/>
          </a:xfrm>
          <a:prstGeom prst="rect">
            <a:avLst/>
          </a:prstGeom>
        </p:spPr>
      </p:pic>
      <p:pic>
        <p:nvPicPr>
          <p:cNvPr id="5166" name="Picture 46" descr="Texsim Producent Kabli i Przewodów">
            <a:extLst>
              <a:ext uri="{FF2B5EF4-FFF2-40B4-BE49-F238E27FC236}">
                <a16:creationId xmlns:a16="http://schemas.microsoft.com/office/drawing/2014/main" id="{51875A08-8F00-FA9C-83A3-C3210F991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202" y="3445005"/>
            <a:ext cx="2177103" cy="70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I.PA. S.R.L. - PVC Compound">
            <a:extLst>
              <a:ext uri="{FF2B5EF4-FFF2-40B4-BE49-F238E27FC236}">
                <a16:creationId xmlns:a16="http://schemas.microsoft.com/office/drawing/2014/main" id="{9EB10BAC-CFA8-09D2-A106-3BF700AF2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254" y="4438684"/>
            <a:ext cx="665085" cy="119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pinie Voltrim Trade Sp. z o.o. Kartoszyno - GoWork.pl">
            <a:extLst>
              <a:ext uri="{FF2B5EF4-FFF2-40B4-BE49-F238E27FC236}">
                <a16:creationId xmlns:a16="http://schemas.microsoft.com/office/drawing/2014/main" id="{F3F50F69-543D-1445-F991-CAFAABD58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291" y="4796960"/>
            <a:ext cx="2416722" cy="47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0B1EE42C-169B-B550-4DD6-A9B9AF526E9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053" y="4679140"/>
            <a:ext cx="2177104" cy="71325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7F487245-17AD-8843-B7F5-85A9A0020A7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314" y="5824338"/>
            <a:ext cx="1905098" cy="641383"/>
          </a:xfrm>
          <a:prstGeom prst="rect">
            <a:avLst/>
          </a:prstGeom>
        </p:spPr>
      </p:pic>
      <p:pic>
        <p:nvPicPr>
          <p:cNvPr id="1034" name="Picture 10" descr="SSW Pragmatic Solutions">
            <a:extLst>
              <a:ext uri="{FF2B5EF4-FFF2-40B4-BE49-F238E27FC236}">
                <a16:creationId xmlns:a16="http://schemas.microsoft.com/office/drawing/2014/main" id="{27E9DD2C-E8AB-C2F1-91DB-2403E26CF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515" y="2083275"/>
            <a:ext cx="1362182" cy="96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761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FC9E07-B1EA-4557-AB29-988BF2F1C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737" y="115751"/>
            <a:ext cx="10515600" cy="84483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4800" b="1" spc="3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Członkowie Izby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B6FEB8-9C2C-455C-8299-78BDA7CBB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9564" y="960584"/>
            <a:ext cx="9799782" cy="578166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Członkowie Izby o zbliżonych profilach produkcyjnych lub usługowych tworzą stałe </a:t>
            </a:r>
          </a:p>
          <a:p>
            <a:pPr marL="0" indent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sekcje branżowe</a:t>
            </a:r>
          </a:p>
          <a:p>
            <a:pPr marL="0" indent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dużej samodzielności w kreowania kierunków działalności.</a:t>
            </a:r>
          </a:p>
          <a:p>
            <a:pPr marL="0" indent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pl-PL" sz="24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rozwiązywania konkretnych problemów lub wydania opinii</a:t>
            </a:r>
          </a:p>
          <a:p>
            <a:pPr marL="0" indent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powoływane są </a:t>
            </a:r>
          </a:p>
          <a:p>
            <a:pPr marL="0" indent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zespoły problemowe </a:t>
            </a: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2261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FC9E07-B1EA-4557-AB29-988BF2F1C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737" y="115751"/>
            <a:ext cx="10515600" cy="84483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4800" b="1" spc="3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Sekcje branżowe Izby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B6FEB8-9C2C-455C-8299-78BDA7CBB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2615" y="1230923"/>
            <a:ext cx="10515600" cy="5511327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Sekcja producentów i importerów kabli i przewodów,</a:t>
            </a: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Sekcja producentów i importerów osprzętu elektrycznego, aparatury i narzędzi,</a:t>
            </a: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Sekcja producentów i importerów oświetlenia, </a:t>
            </a: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Sekcja producentów i importerów transformatorów i silników,</a:t>
            </a: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Sekcja producentów i importerów maszyn, materiałów dla przemysłu,</a:t>
            </a: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Sekcja producentów rozdzielnic elektrycznych, przedłużaczy i wiązek kablowych,</a:t>
            </a: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Sekcja instytutów, laboratoriów i mediów branżowych.</a:t>
            </a:r>
          </a:p>
        </p:txBody>
      </p:sp>
    </p:spTree>
    <p:extLst>
      <p:ext uri="{BB962C8B-B14F-4D97-AF65-F5344CB8AC3E}">
        <p14:creationId xmlns:p14="http://schemas.microsoft.com/office/powerpoint/2010/main" val="2487221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FC9E07-B1EA-4557-AB29-988BF2F1C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737" y="115751"/>
            <a:ext cx="10633372" cy="84483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4000" b="1" spc="1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Obszar aktywności i współpracy PIGE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B6FEB8-9C2C-455C-8299-78BDA7CBB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632" y="960584"/>
            <a:ext cx="7955350" cy="578166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Stowarzyszenie Elektryków Polskich: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</a:pP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podejmowanie wspólnych inicjatyw umacniających środowisko elektryków i przemysł elektrotechniczny;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</a:pP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programy unijne –partnerski wniosek unijny </a:t>
            </a:r>
            <a:r>
              <a:rPr lang="pl-PL" sz="1600" b="1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Longlife</a:t>
            </a: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Learning </a:t>
            </a:r>
            <a:r>
              <a:rPr lang="pl-PL" sz="1600" b="1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Programme</a:t>
            </a: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kwalifikacje europejskie elektryków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</a:pP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utworzenie ośrodka monitorowania wypadków spowodowanych wadliwymi instalacjami elektrycznymi oraz odbioru powykonawczego instalacji –www.FISUEL.org;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</a:pP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wspólne misje gospodarcze i wystawy targowe.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pl-PL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Polski Komitet Normalizacji: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</a:pP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nowelizacja ustawy o normalizacji;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</a:pP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delegowanie przedstawicieli do Komitetów Technicznych;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</a:pP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wywieranie wpływu na normalizację europejską.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pl-PL" sz="16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 descr="Oficjalne logo SEP - Organizacja - SEP">
            <a:extLst>
              <a:ext uri="{FF2B5EF4-FFF2-40B4-BE49-F238E27FC236}">
                <a16:creationId xmlns:a16="http://schemas.microsoft.com/office/drawing/2014/main" id="{029F8611-1C00-4583-A93C-06365DDB3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961" y="1332034"/>
            <a:ext cx="2096966" cy="209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W Krystian członkiem Polskiego Komitetu Normalizacyjnego - Aktualności -  PW KRYSTIAN">
            <a:extLst>
              <a:ext uri="{FF2B5EF4-FFF2-40B4-BE49-F238E27FC236}">
                <a16:creationId xmlns:a16="http://schemas.microsoft.com/office/drawing/2014/main" id="{D1BCBC96-04AA-994A-C825-92162AEC4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666" y="5064368"/>
            <a:ext cx="2429839" cy="159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105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FC9E07-B1EA-4557-AB29-988BF2F1C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737" y="115751"/>
            <a:ext cx="10633372" cy="84483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4000" b="1" spc="1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Obszar aktywności i współpracy PIGE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B6FEB8-9C2C-455C-8299-78BDA7CBB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7408" y="1178172"/>
            <a:ext cx="8157574" cy="556407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Urząd Patentowy Rzeczpospolitej Polskiej: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</a:pP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wspólna działalność szkoleniowa dla popularyzacji wiedzy o własności przemysłowej i rozwoju prac patentowych.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pl-PL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Ministerstwo Rozwoju i Technologii: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</a:pP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stałe prace nad aktualizacją analizy sektorowej przemysłu elektrotechnicznego;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</a:pP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opiniowanie projektów aktów prawa gospodarczego;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</a:pP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interwencje w innych ministerstwach w sprawach podatkowych, prawa budowlanego, nadużywania pozycji monopolistycznych.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pl-PL" sz="18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 descr="Dla mediów | Urząd Patentowy RP">
            <a:extLst>
              <a:ext uri="{FF2B5EF4-FFF2-40B4-BE49-F238E27FC236}">
                <a16:creationId xmlns:a16="http://schemas.microsoft.com/office/drawing/2014/main" id="{6F7D280D-14FE-2919-1D67-CEF98D1AF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395" y="1440872"/>
            <a:ext cx="2250181" cy="145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775552A6-D529-4450-AA76-78511D637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885" y="3287142"/>
            <a:ext cx="2857378" cy="23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74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FC9E07-B1EA-4557-AB29-988BF2F1C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737" y="115751"/>
            <a:ext cx="10633372" cy="84483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4000" b="1" spc="1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Obszar aktywności i współpracy PIGE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B6FEB8-9C2C-455C-8299-78BDA7CBB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8862" y="1134208"/>
            <a:ext cx="7076119" cy="560804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Krajowa Izba Gospodarcza: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</a:pP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wspólne tworzenie silnego  polskiego samorządu gospodarczego jako partnera władz państwowych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</a:pP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współpraca z bratnimi izbami z przemysłu elektronicznego i elektromaszynowego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pl-PL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Urząd Ochrony Konkurencji i Konsumentów: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</a:pP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aktywny nadzór rynku elektrycznego dla ochrony polskich producentów;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</a:pP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walka z bezprawnym używaniem znaku CE na wyrobach nie spełniających podstawowych wymagań bezpieczeństwa.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pl-PL" sz="18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Kontakt – Komitet Dialogu Społecznego">
            <a:extLst>
              <a:ext uri="{FF2B5EF4-FFF2-40B4-BE49-F238E27FC236}">
                <a16:creationId xmlns:a16="http://schemas.microsoft.com/office/drawing/2014/main" id="{2067F75A-6130-7469-7531-02007C898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741" y="1861237"/>
            <a:ext cx="2905186" cy="142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OKiK - Strona główna">
            <a:extLst>
              <a:ext uri="{FF2B5EF4-FFF2-40B4-BE49-F238E27FC236}">
                <a16:creationId xmlns:a16="http://schemas.microsoft.com/office/drawing/2014/main" id="{0DCEB9E0-D45D-532E-75F5-0ECA11EA8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742" y="3387129"/>
            <a:ext cx="3233480" cy="323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755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FC9E07-B1EA-4557-AB29-988BF2F1C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737" y="115751"/>
            <a:ext cx="10633372" cy="84483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4000" b="1" spc="1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Obszar aktywności i współpracy PIGE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B6FEB8-9C2C-455C-8299-78BDA7CBB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8862" y="1440872"/>
            <a:ext cx="7076119" cy="530137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CEMEP: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</a:pP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aktywne członkostwo w organizacji zrzeszającej stowarzyszenia z 11 krajów europejskich, reprezentujące producentów silników elektrycznych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pl-PL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CENELEC: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</a:pP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wpływ na normalizację europejską poprzez wspieranie wyłonionych i delegowanych polskich przedstawicieli.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pl-PL" sz="18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13966E74-CA0E-9BDD-4A9D-3BDD7B9C1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738" y="3299115"/>
            <a:ext cx="3227940" cy="179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a 4">
            <a:extLst>
              <a:ext uri="{FF2B5EF4-FFF2-40B4-BE49-F238E27FC236}">
                <a16:creationId xmlns:a16="http://schemas.microsoft.com/office/drawing/2014/main" id="{3A730A75-ADE7-BCF4-9422-54E97886E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737" y="1617251"/>
            <a:ext cx="3021899" cy="84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35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FC9E07-B1EA-4557-AB29-988BF2F1C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737" y="115751"/>
            <a:ext cx="10633372" cy="84483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4000" b="1" spc="1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Obszar aktywności i współpracy PIGE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B6FEB8-9C2C-455C-8299-78BDA7CBB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6011" y="1080389"/>
            <a:ext cx="10425989" cy="137266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PIGE obejmuje </a:t>
            </a: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patronatem honorowym </a:t>
            </a: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oraz funduje nagrody </a:t>
            </a:r>
            <a:b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następujących targach: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pl-PL" sz="24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294" name="Picture 6" descr="ENERGETAB | Bielsko-Biała">
            <a:extLst>
              <a:ext uri="{FF2B5EF4-FFF2-40B4-BE49-F238E27FC236}">
                <a16:creationId xmlns:a16="http://schemas.microsoft.com/office/drawing/2014/main" id="{C9C5E53D-7F87-9E85-C7B0-C657DD177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507" y="2261821"/>
            <a:ext cx="2484193" cy="248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4">
            <a:extLst>
              <a:ext uri="{FF2B5EF4-FFF2-40B4-BE49-F238E27FC236}">
                <a16:creationId xmlns:a16="http://schemas.microsoft.com/office/drawing/2014/main" id="{29622E97-4D19-6FCB-615E-76ACB38A6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3507" y="4805241"/>
            <a:ext cx="25119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3398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003398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3398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3398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3398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3398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3398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3398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3398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400" b="1" dirty="0">
                <a:solidFill>
                  <a:srgbClr val="04427B"/>
                </a:solidFill>
              </a:rPr>
              <a:t>Bielsko-Biała</a:t>
            </a: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FD3695C7-5E4A-AA91-0760-C91355F7A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5816" y="3862253"/>
            <a:ext cx="28868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3398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003398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3398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3398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3398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3398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3398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3398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3398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400" b="1" dirty="0">
                <a:solidFill>
                  <a:srgbClr val="04427B"/>
                </a:solidFill>
              </a:rPr>
              <a:t>Poznań</a:t>
            </a: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55D034F1-C7D5-DB9B-5072-42EA9AD5C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9508" y="6061944"/>
            <a:ext cx="20194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3398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003398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3398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3398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3398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3398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3398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3398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3398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400" b="1" dirty="0">
                <a:solidFill>
                  <a:srgbClr val="04427B"/>
                </a:solidFill>
              </a:rPr>
              <a:t>Warszawa</a:t>
            </a:r>
          </a:p>
        </p:txBody>
      </p:sp>
      <p:pic>
        <p:nvPicPr>
          <p:cNvPr id="12" name="Grafika 11">
            <a:extLst>
              <a:ext uri="{FF2B5EF4-FFF2-40B4-BE49-F238E27FC236}">
                <a16:creationId xmlns:a16="http://schemas.microsoft.com/office/drawing/2014/main" id="{7C09A231-573B-DD8B-0B0E-4090BC93DA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71078" y="2572233"/>
            <a:ext cx="5573447" cy="1170842"/>
          </a:xfrm>
          <a:prstGeom prst="rect">
            <a:avLst/>
          </a:prstGeom>
        </p:spPr>
      </p:pic>
      <p:pic>
        <p:nvPicPr>
          <p:cNvPr id="12300" name="Picture 12" descr="Location - Targi ELEKTROTECHNIKA - Warszawa, 19-21 maja 2021">
            <a:extLst>
              <a:ext uri="{FF2B5EF4-FFF2-40B4-BE49-F238E27FC236}">
                <a16:creationId xmlns:a16="http://schemas.microsoft.com/office/drawing/2014/main" id="{DA615693-D2EC-AEA8-B0FB-0F09D05D3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338" y="4805241"/>
            <a:ext cx="5744929" cy="125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667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FC9E07-B1EA-4557-AB29-988BF2F1C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737" y="115751"/>
            <a:ext cx="10633372" cy="84483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4000" b="1" spc="1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Obszar aktywności i współpracy PIGE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B6FEB8-9C2C-455C-8299-78BDA7CBB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2120" y="1604621"/>
            <a:ext cx="10425989" cy="137266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PIGE 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propaguje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wśród swoich członków następujące imprezy targowe: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pl-PL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29622E97-4D19-6FCB-615E-76ACB38A6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9595" y="4967957"/>
            <a:ext cx="25119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3398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003398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3398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3398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3398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3398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3398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3398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3398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400" b="1" dirty="0">
                <a:solidFill>
                  <a:srgbClr val="04427B"/>
                </a:solidFill>
              </a:rPr>
              <a:t>Kielce</a:t>
            </a: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FD3695C7-5E4A-AA91-0760-C91355F7A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2195" y="4967957"/>
            <a:ext cx="28868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3398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003398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3398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3398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3398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3398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3398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3398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3398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400" b="1" dirty="0">
                <a:solidFill>
                  <a:srgbClr val="04427B"/>
                </a:solidFill>
              </a:rPr>
              <a:t>Lublin</a:t>
            </a:r>
          </a:p>
        </p:txBody>
      </p:sp>
      <p:pic>
        <p:nvPicPr>
          <p:cNvPr id="13314" name="Picture 2" descr="ENEX - logo i materiały promocyjne do pobrania ‹ Targi Kielce">
            <a:extLst>
              <a:ext uri="{FF2B5EF4-FFF2-40B4-BE49-F238E27FC236}">
                <a16:creationId xmlns:a16="http://schemas.microsoft.com/office/drawing/2014/main" id="{6675B65B-1399-E89D-3861-1C6CE11DC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327" y="3621326"/>
            <a:ext cx="3854450" cy="116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Targi Energetyczne ENERGETICS - budownictwo.org">
            <a:extLst>
              <a:ext uri="{FF2B5EF4-FFF2-40B4-BE49-F238E27FC236}">
                <a16:creationId xmlns:a16="http://schemas.microsoft.com/office/drawing/2014/main" id="{EE0A9321-0FA6-19F5-B8EA-F5EE58974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761" y="3429000"/>
            <a:ext cx="501967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606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FC9E07-B1EA-4557-AB29-988BF2F1C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737" y="115751"/>
            <a:ext cx="10515600" cy="84483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4800" b="1" spc="3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Polska Elektrotechnika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B6FEB8-9C2C-455C-8299-78BDA7CBB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9564" y="960584"/>
            <a:ext cx="9799782" cy="578166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PIGE zamierza reprezentować polską elektrotechnikę bez względu na własność narodową kapitału ją tworzącą </a:t>
            </a:r>
            <a:b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decydujące jest miejsce lokalizacji firm – Polska.</a:t>
            </a:r>
          </a:p>
          <a:p>
            <a:pPr marL="0" indent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pl-PL" sz="24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Elektrotechnikę definiujemy na użytek izby jako branżowy obszar gospodarczy pomiędzy elektroniką, telekomunikacją i informatyką z jednej strony, a energetyką z drugiej strony. </a:t>
            </a:r>
          </a:p>
          <a:p>
            <a:pPr marL="0" indent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pl-PL" sz="24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30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FC9E07-B1EA-4557-AB29-988BF2F1C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737" y="115751"/>
            <a:ext cx="10515600" cy="90025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5400" b="1" spc="3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Spis treści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B6FEB8-9C2C-455C-8299-78BDA7CBB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32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Czym jest PIGE ?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32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Obszar aktywności i współpracy PIGE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32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Polska Elektrotechnika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pl-PL" sz="20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231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FC9E07-B1EA-4557-AB29-988BF2F1C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737" y="115751"/>
            <a:ext cx="10515600" cy="84483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4800" b="1" spc="3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Polska Elektrotechnika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B6FEB8-9C2C-455C-8299-78BDA7CBB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9564" y="1143000"/>
            <a:ext cx="10023674" cy="559925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Według danych GUS istnieje około 430 firm produkcyjnych  zatrudniających powyżej 10 osób - jest to przemysł elektrotechniczny.</a:t>
            </a:r>
          </a:p>
          <a:p>
            <a:pPr marL="0" indent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Cały sektor elektrotechniczny obejmujący również firmy usługowe elektroinstalacyjne oraz handel hurtowy liczy ponad 10.000 firm.</a:t>
            </a:r>
          </a:p>
          <a:p>
            <a:pPr marL="0" indent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 w całej gospodarce polskiej w 95% są to mikro-firmy o zatrudnieniu do 10 osób.</a:t>
            </a:r>
          </a:p>
        </p:txBody>
      </p:sp>
    </p:spTree>
    <p:extLst>
      <p:ext uri="{BB962C8B-B14F-4D97-AF65-F5344CB8AC3E}">
        <p14:creationId xmlns:p14="http://schemas.microsoft.com/office/powerpoint/2010/main" val="3633016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FC9E07-B1EA-4557-AB29-988BF2F1C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737" y="115751"/>
            <a:ext cx="10515600" cy="1036041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4800" b="1" spc="3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Laur Jakości</a:t>
            </a:r>
            <a:br>
              <a:rPr lang="pl-PL" sz="4800" b="1" spc="3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3600" b="1" spc="3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Polskiego Przemysłu Elektrotechnicznego</a:t>
            </a:r>
            <a:endParaRPr lang="pl-PL" sz="4800" b="1" spc="3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B6FEB8-9C2C-455C-8299-78BDA7CBB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375264"/>
            <a:ext cx="6954715" cy="536698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Konkurs organizowany przez PIGE skierowany jest do firm z przewagą polskiego kapitału, dla których na	</a:t>
            </a:r>
            <a:r>
              <a:rPr lang="pl-PL" sz="2000" b="1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drzędną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ideą jest dbałość o jakość swoich produktów, usług oraz wdrożonych standardów zarządzania. 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Celem Konkursu jest wyłonienie liderów jakości i ich promocja oraz promocja działań.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Laureaci konkursu:</a:t>
            </a:r>
          </a:p>
          <a:p>
            <a:pPr lvl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2020r. AKS Zielonka</a:t>
            </a:r>
          </a:p>
          <a:p>
            <a:pPr lvl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2021r. - Elektra</a:t>
            </a:r>
            <a:endParaRPr lang="pl-PL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AA16B32-5C73-91E2-8277-91E77941C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0423" y="1375264"/>
            <a:ext cx="3339914" cy="1843974"/>
          </a:xfrm>
          <a:prstGeom prst="rect">
            <a:avLst/>
          </a:prstGeom>
        </p:spPr>
      </p:pic>
      <p:pic>
        <p:nvPicPr>
          <p:cNvPr id="14338" name="Picture 2" descr="Start - AKS ZIELONKA">
            <a:extLst>
              <a:ext uri="{FF2B5EF4-FFF2-40B4-BE49-F238E27FC236}">
                <a16:creationId xmlns:a16="http://schemas.microsoft.com/office/drawing/2014/main" id="{B5E4C02B-09DD-6EBC-097B-12B08336E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17" y="5135585"/>
            <a:ext cx="2777206" cy="69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Ogrzewanie - ELEKTRA">
            <a:extLst>
              <a:ext uri="{FF2B5EF4-FFF2-40B4-BE49-F238E27FC236}">
                <a16:creationId xmlns:a16="http://schemas.microsoft.com/office/drawing/2014/main" id="{CA34BFEE-CB63-E8AA-5B32-F5061A9BE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204" y="5908672"/>
            <a:ext cx="2403231" cy="56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321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BC54CA6-BD27-A605-4BF6-51C23EEE1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741" y="2649537"/>
            <a:ext cx="10515600" cy="4016305"/>
          </a:xfrm>
        </p:spPr>
        <p:txBody>
          <a:bodyPr/>
          <a:lstStyle/>
          <a:p>
            <a:pPr marL="0" indent="0" algn="ctr"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Zapraszamy do swojego grona wszystkie firmy pragnące działać zgodnie z kodeksem etycznym i przestrzegające norm technicznych.</a:t>
            </a:r>
          </a:p>
          <a:p>
            <a:pPr marL="0" indent="0" algn="ctr">
              <a:buNone/>
            </a:pPr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Dużo więcej o naszej pracy samorządowej na stronie </a:t>
            </a:r>
          </a:p>
          <a:p>
            <a:pPr marL="0" indent="0" algn="ctr">
              <a:buNone/>
            </a:pPr>
            <a:endParaRPr lang="pl-PL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pl-PL" sz="3600" b="1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www.pige.com.pl</a:t>
            </a:r>
            <a:endParaRPr lang="pl-PL" sz="3600" b="1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Obraz 2">
            <a:extLst>
              <a:ext uri="{FF2B5EF4-FFF2-40B4-BE49-F238E27FC236}">
                <a16:creationId xmlns:a16="http://schemas.microsoft.com/office/drawing/2014/main" id="{39DA15A1-F5F0-B783-65AF-6988CDC5E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199" y="0"/>
            <a:ext cx="2808287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486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094190-7A4F-A383-5487-252DA7201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Jeśli Państwa firma pragnie dołączyć do grona członków PIGE należy: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1C55B66-D21D-DF76-9F49-8484641D7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741" y="1591408"/>
            <a:ext cx="10515600" cy="458555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</a:rPr>
              <a:t>1. Zapoznać się ze Statutem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pl-PL" sz="1400" b="1" i="1" u="sng" dirty="0">
                <a:solidFill>
                  <a:srgbClr val="00B0F0"/>
                </a:solidFill>
              </a:rPr>
              <a:t>Statut Polskiej Izby Gospodarczej Elektrotechniki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</a:rPr>
              <a:t>2. Zapoznać się z uchwałą dotyczącą składek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pl-PL" sz="1400" b="1" i="1" u="sng" dirty="0">
                <a:solidFill>
                  <a:srgbClr val="00B0F0"/>
                </a:solidFill>
              </a:rPr>
              <a:t>Uchwała Polskiej Izby Gospodarczej Elektrotechniki dot. składek członkowskich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400" b="1" i="1" dirty="0">
                <a:solidFill>
                  <a:srgbClr val="00B0F0"/>
                </a:solidFill>
              </a:rPr>
              <a:t>	</a:t>
            </a:r>
            <a:r>
              <a:rPr lang="pl-PL" sz="1400" b="1" i="1" u="sng" dirty="0">
                <a:solidFill>
                  <a:srgbClr val="00B0F0"/>
                </a:solidFill>
              </a:rPr>
              <a:t>Uchwała Polskiej Izby Gospodarczej Elektrotechniki dot. składek członkowskich od roku 2023</a:t>
            </a:r>
            <a:endParaRPr lang="pl-PL" sz="1600" b="1" u="sng" dirty="0">
              <a:solidFill>
                <a:srgbClr val="00B0F0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</a:rPr>
              <a:t>3. Wydrukować i wypełnić Deklarację Członkowską, a jej skan przesłać na adres: biuro@pige.com.pl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pl-PL" sz="1400" b="1" i="1" u="sng" dirty="0">
                <a:solidFill>
                  <a:srgbClr val="00B0F0"/>
                </a:solidFill>
              </a:rPr>
              <a:t>Deklaracja członka Polskiej Izby Gospodarczej Elektrotechniki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400" b="1" i="1" dirty="0">
                <a:solidFill>
                  <a:srgbClr val="00B0F0"/>
                </a:solidFill>
              </a:rPr>
              <a:t>	</a:t>
            </a:r>
            <a:r>
              <a:rPr lang="pl-PL" sz="1400" b="1" i="1" u="sng" dirty="0">
                <a:solidFill>
                  <a:srgbClr val="00B0F0"/>
                </a:solidFill>
              </a:rPr>
              <a:t>Deklaracja członka wspierającego Polskiej Izby Gospodarczej Elektrotechniki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pl-PL" sz="1400" b="1" i="1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400" b="1" i="1" u="sng" dirty="0">
                <a:solidFill>
                  <a:schemeClr val="accent1">
                    <a:lumMod val="75000"/>
                  </a:schemeClr>
                </a:solidFill>
              </a:rPr>
              <a:t>Dokumenty do pobrania ze strony</a:t>
            </a:r>
            <a:r>
              <a:rPr lang="pl-PL" sz="1400" b="1" i="1" dirty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pl-PL" sz="1400" b="1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www.pige.com.pl</a:t>
            </a:r>
            <a:endParaRPr lang="pl-PL" sz="1400" b="1" dirty="0">
              <a:solidFill>
                <a:srgbClr val="00B0F0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pl-PL" sz="1400" b="1" i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1724E2F-01B9-408B-41BB-AF1B933E5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D34A5-1EA3-43DA-AFF3-144ABFD55E65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6400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>
            <a:extLst>
              <a:ext uri="{FF2B5EF4-FFF2-40B4-BE49-F238E27FC236}">
                <a16:creationId xmlns:a16="http://schemas.microsoft.com/office/drawing/2014/main" id="{DAC5ECB3-CBF8-1F46-730F-A9A33F56E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504" y="4121977"/>
            <a:ext cx="10389705" cy="1050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3398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003398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3398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3398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3398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3398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3398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3398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3398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pl-PL" altLang="pl-PL" sz="4800" b="1" dirty="0">
                <a:solidFill>
                  <a:srgbClr val="D7162F"/>
                </a:solidFill>
              </a:rPr>
              <a:t>Dziękuję za uwagę !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2171BF3-66AF-9DBA-60BC-615F0AAA1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446" y="360528"/>
            <a:ext cx="4829819" cy="3228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73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FC9E07-B1EA-4557-AB29-988BF2F1C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737" y="115751"/>
            <a:ext cx="10515600" cy="84483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4800" b="1" spc="3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Czym jest PIGE 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B6FEB8-9C2C-455C-8299-78BDA7CBB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741" y="960584"/>
            <a:ext cx="10515600" cy="578166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POLSKA IZBA GOSPODARCZA ELEKTROTECHNIKI</a:t>
            </a:r>
            <a:b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jest organizacją samorządu gospodarczego i reprezentuje następujące branże polskiego przemysłu, usług i handlu: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producentów kabli,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producentów osprzętu instalacyjnego i narzędzi dla elektromonterów,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producentów silników elektrycznych i transformatorów, 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producentów korytek i rur osłonowych do kabli,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producentów osprzętu odgromowego,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producentów opraw oświetleniowych i źródeł światła,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producentów aparatury elektrycznej,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zrzeszenia dystrybutorów sprzętu elektrycznego.</a:t>
            </a:r>
          </a:p>
        </p:txBody>
      </p:sp>
    </p:spTree>
    <p:extLst>
      <p:ext uri="{BB962C8B-B14F-4D97-AF65-F5344CB8AC3E}">
        <p14:creationId xmlns:p14="http://schemas.microsoft.com/office/powerpoint/2010/main" val="780864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FC9E07-B1EA-4557-AB29-988BF2F1C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982" y="115750"/>
            <a:ext cx="10825018" cy="56528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3000" b="1" spc="1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Zarząd Polskiej Izby Gospodarczej Elektrotechniki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B6FEB8-9C2C-455C-8299-78BDA7CBBB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75501" y="681037"/>
            <a:ext cx="5345553" cy="606121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</a:pPr>
            <a:r>
              <a:rPr lang="pl-PL" sz="18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Prezes:</a:t>
            </a:r>
            <a:br>
              <a:rPr lang="pl-PL" sz="18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Marek Wajszczyk 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(TECHNOKABEL) Warszawa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</a:pPr>
            <a:r>
              <a:rPr lang="pl-PL" sz="18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V-ce prezes:</a:t>
            </a:r>
            <a:br>
              <a:rPr lang="pl-PL" sz="18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Janusz Nowastowski 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(ELNOWA) Bydgoszcz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</a:pPr>
            <a:r>
              <a:rPr lang="pl-PL" sz="18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V-ce prezes:</a:t>
            </a:r>
            <a:br>
              <a:rPr lang="pl-PL" sz="18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Radosław Kohut 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(ELKO-BIS) Wrocław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</a:pPr>
            <a:r>
              <a:rPr lang="pl-PL" sz="18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V-ce prezes :</a:t>
            </a:r>
            <a:br>
              <a:rPr lang="pl-PL" sz="18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Piotr Pętlak 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(ERKO) Jonkowo k. Olsztyna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</a:pPr>
            <a:r>
              <a:rPr lang="pl-PL" sz="18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Sekretarz:</a:t>
            </a:r>
            <a:br>
              <a:rPr lang="pl-PL" sz="18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Piotr Kozakiewicz 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(ELTRIM KABLE) Ruszkowo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</a:pPr>
            <a:r>
              <a:rPr lang="pl-PL" sz="18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Członek:</a:t>
            </a:r>
            <a:br>
              <a:rPr lang="pl-PL" sz="18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Krawczyński Łukasz 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Eurotrafo) Skierniewice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</a:pPr>
            <a:r>
              <a:rPr lang="pl-PL" sz="18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Członek:</a:t>
            </a:r>
            <a:br>
              <a:rPr lang="pl-PL" sz="18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8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Kuchciński Krystian 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(Consultex) Szczecin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</a:pPr>
            <a:endParaRPr lang="pl-PL" sz="18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2F91D64-A2EA-61FF-3F43-3E17C2D91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42546" y="681038"/>
            <a:ext cx="5449454" cy="6061212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pl-PL" sz="1800" dirty="0">
                <a:solidFill>
                  <a:schemeClr val="accent1">
                    <a:lumMod val="75000"/>
                  </a:schemeClr>
                </a:solidFill>
              </a:rPr>
              <a:t>Członek:</a:t>
            </a:r>
            <a:br>
              <a:rPr lang="en-US" altLang="pl-PL" sz="1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altLang="pl-PL" sz="1800" b="1" dirty="0">
                <a:solidFill>
                  <a:schemeClr val="accent1">
                    <a:lumMod val="75000"/>
                  </a:schemeClr>
                </a:solidFill>
              </a:rPr>
              <a:t>Kuchta Piotr </a:t>
            </a:r>
            <a:r>
              <a:rPr lang="pl-PL" altLang="pl-PL" sz="1800" dirty="0">
                <a:solidFill>
                  <a:schemeClr val="accent1">
                    <a:lumMod val="75000"/>
                  </a:schemeClr>
                </a:solidFill>
              </a:rPr>
              <a:t>(Boplast) Lębork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pl-PL" sz="1800" dirty="0">
                <a:solidFill>
                  <a:schemeClr val="accent1">
                    <a:lumMod val="75000"/>
                  </a:schemeClr>
                </a:solidFill>
              </a:rPr>
              <a:t>Członek:</a:t>
            </a:r>
            <a:br>
              <a:rPr lang="en-US" altLang="pl-PL" sz="1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altLang="pl-PL" sz="1800" b="1" dirty="0">
                <a:solidFill>
                  <a:schemeClr val="accent1">
                    <a:lumMod val="75000"/>
                  </a:schemeClr>
                </a:solidFill>
              </a:rPr>
              <a:t>Lach Grzegorz </a:t>
            </a:r>
            <a:r>
              <a:rPr lang="pl-PL" altLang="pl-PL" sz="1800" dirty="0">
                <a:solidFill>
                  <a:schemeClr val="accent1">
                    <a:lumMod val="75000"/>
                  </a:schemeClr>
                </a:solidFill>
              </a:rPr>
              <a:t>(Tele-Fonika Kable) Kraków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</a:pPr>
            <a:r>
              <a:rPr lang="pl-PL" altLang="pl-PL" sz="1800" dirty="0">
                <a:solidFill>
                  <a:schemeClr val="accent1">
                    <a:lumMod val="75000"/>
                  </a:schemeClr>
                </a:solidFill>
              </a:rPr>
              <a:t>Członek:</a:t>
            </a:r>
            <a:br>
              <a:rPr lang="pl-PL" altLang="pl-PL" sz="1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altLang="pl-PL" sz="1800" b="1" dirty="0">
                <a:solidFill>
                  <a:schemeClr val="accent1">
                    <a:lumMod val="75000"/>
                  </a:schemeClr>
                </a:solidFill>
              </a:rPr>
              <a:t>Majchrowicz Janusz </a:t>
            </a:r>
            <a:r>
              <a:rPr lang="pl-PL" altLang="pl-PL" sz="1800" dirty="0">
                <a:solidFill>
                  <a:schemeClr val="accent1">
                    <a:lumMod val="75000"/>
                  </a:schemeClr>
                </a:solidFill>
              </a:rPr>
              <a:t>(ERGOM)Łódź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</a:pPr>
            <a:r>
              <a:rPr lang="pl-PL" altLang="pl-PL" sz="1800" dirty="0">
                <a:solidFill>
                  <a:schemeClr val="accent1">
                    <a:lumMod val="75000"/>
                  </a:schemeClr>
                </a:solidFill>
              </a:rPr>
              <a:t>Członek:</a:t>
            </a:r>
            <a:br>
              <a:rPr lang="pl-PL" altLang="pl-PL" sz="1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altLang="pl-PL" sz="1800" b="1" dirty="0">
                <a:solidFill>
                  <a:schemeClr val="accent1">
                    <a:lumMod val="75000"/>
                  </a:schemeClr>
                </a:solidFill>
              </a:rPr>
              <a:t>Marek Palka </a:t>
            </a:r>
            <a:r>
              <a:rPr lang="pl-PL" altLang="pl-PL" sz="1800" dirty="0">
                <a:solidFill>
                  <a:schemeClr val="accent1">
                    <a:lumMod val="75000"/>
                  </a:schemeClr>
                </a:solidFill>
              </a:rPr>
              <a:t>(SIMECH) Oświęcim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</a:pPr>
            <a:r>
              <a:rPr lang="pl-PL" altLang="pl-PL" sz="1800" dirty="0">
                <a:solidFill>
                  <a:schemeClr val="accent1">
                    <a:lumMod val="75000"/>
                  </a:schemeClr>
                </a:solidFill>
              </a:rPr>
              <a:t>Członek: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pl-PL" altLang="pl-PL" sz="1800" b="1" dirty="0">
                <a:solidFill>
                  <a:schemeClr val="accent1">
                    <a:lumMod val="75000"/>
                  </a:schemeClr>
                </a:solidFill>
              </a:rPr>
              <a:t>   Nowak Marek </a:t>
            </a:r>
            <a:r>
              <a:rPr lang="pl-PL" altLang="pl-PL" sz="1800" dirty="0">
                <a:solidFill>
                  <a:schemeClr val="accent1">
                    <a:lumMod val="75000"/>
                  </a:schemeClr>
                </a:solidFill>
              </a:rPr>
              <a:t>( MANEX) Kraków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</a:pPr>
            <a:r>
              <a:rPr lang="pl-PL" altLang="pl-PL" sz="1800" dirty="0">
                <a:solidFill>
                  <a:schemeClr val="accent1">
                    <a:lumMod val="75000"/>
                  </a:schemeClr>
                </a:solidFill>
              </a:rPr>
              <a:t>Członek: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pl-PL" altLang="pl-PL" sz="1800" dirty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pl-PL" altLang="pl-PL" sz="1800" b="1" dirty="0">
                <a:solidFill>
                  <a:schemeClr val="accent1">
                    <a:lumMod val="75000"/>
                  </a:schemeClr>
                </a:solidFill>
              </a:rPr>
              <a:t>Słowikowski Maciej </a:t>
            </a:r>
            <a:r>
              <a:rPr lang="pl-PL" altLang="pl-PL" sz="1800" dirty="0">
                <a:solidFill>
                  <a:schemeClr val="accent1">
                    <a:lumMod val="75000"/>
                  </a:schemeClr>
                </a:solidFill>
              </a:rPr>
              <a:t>(ELMARK) Tarnów</a:t>
            </a:r>
            <a:endParaRPr lang="en-US" altLang="pl-PL" sz="18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</a:pPr>
            <a:endParaRPr lang="pl-PL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41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FC9E07-B1EA-4557-AB29-988BF2F1C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737" y="115751"/>
            <a:ext cx="10515600" cy="84483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4000" b="1" spc="3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Komisja Rewizyjna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B6FEB8-9C2C-455C-8299-78BDA7CBB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741" y="960584"/>
            <a:ext cx="10515600" cy="578166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8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Przewodniczący:</a:t>
            </a:r>
            <a:br>
              <a:rPr lang="pl-PL" sz="18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Manikowski Marek 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(MARMAT) Jasin k. Poznania</a:t>
            </a:r>
          </a:p>
          <a:p>
            <a:pPr marL="0" indent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8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Sekretarz:</a:t>
            </a:r>
            <a:br>
              <a:rPr lang="pl-PL" sz="18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Cisek Wojciech 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(SPAMEL) Twardogóra</a:t>
            </a:r>
          </a:p>
          <a:p>
            <a:pPr marL="0" indent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8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Członek:</a:t>
            </a:r>
            <a:br>
              <a:rPr lang="pl-PL" sz="18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Włoch Piotr 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(TECHNODIAMENT) Warszawa</a:t>
            </a:r>
          </a:p>
          <a:p>
            <a:pPr marL="0" indent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pl-PL" sz="18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2000" b="1" u="sng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Biuro Izby</a:t>
            </a:r>
          </a:p>
          <a:p>
            <a:pPr marL="0" indent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8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Ul. M. Piotrowskiego 11 lok.30</a:t>
            </a:r>
          </a:p>
          <a:p>
            <a:pPr marL="0" indent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8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85-098 Bydgoszcz</a:t>
            </a:r>
          </a:p>
          <a:p>
            <a:pPr marL="0" indent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8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Dyrektor Biura</a:t>
            </a:r>
          </a:p>
          <a:p>
            <a:pPr marL="0" indent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Janusz Nowastowski</a:t>
            </a:r>
          </a:p>
        </p:txBody>
      </p:sp>
    </p:spTree>
    <p:extLst>
      <p:ext uri="{BB962C8B-B14F-4D97-AF65-F5344CB8AC3E}">
        <p14:creationId xmlns:p14="http://schemas.microsoft.com/office/powerpoint/2010/main" val="1311520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FC9E07-B1EA-4557-AB29-988BF2F1C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737" y="115751"/>
            <a:ext cx="10515600" cy="84483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4800" b="1" spc="3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Czym jest PIGE 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B6FEB8-9C2C-455C-8299-78BDA7CBB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741" y="960584"/>
            <a:ext cx="10515600" cy="5781666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TWORZYMY SAMORZĄD GOSPODARCZY</a:t>
            </a:r>
          </a:p>
          <a:p>
            <a:pPr marL="0" indent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pl-PL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Izba zrzesza już ponad 80 firm członkowskich i budzi coraz większe uznanie za podejmowane działania w środowisku przemysłu elektrotechnicznego.</a:t>
            </a:r>
          </a:p>
          <a:p>
            <a:pPr marL="0" indent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pl-PL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Jesteśmy członkiem Krajowej Izby Gospodarczej.</a:t>
            </a:r>
          </a:p>
          <a:p>
            <a:pPr marL="0" indent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pl-PL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Nasze wspólne działania dotyczą wielu obszarów przydatnych każdemu podmiotowi gospodarczemu, a trudnych do podejmowania indywidualnie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8A58E1A-E1A5-8CC7-423A-884B3AF9C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408" y="3450919"/>
            <a:ext cx="3048529" cy="83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43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FC9E07-B1EA-4557-AB29-988BF2F1C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737" y="115751"/>
            <a:ext cx="10515600" cy="84483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4800" b="1" spc="3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Członkowie Izby</a:t>
            </a:r>
          </a:p>
        </p:txBody>
      </p:sp>
      <p:pic>
        <p:nvPicPr>
          <p:cNvPr id="15" name="Picture 20">
            <a:extLst>
              <a:ext uri="{FF2B5EF4-FFF2-40B4-BE49-F238E27FC236}">
                <a16:creationId xmlns:a16="http://schemas.microsoft.com/office/drawing/2014/main" id="{882044B8-9B20-5BBE-2A52-E32F2A700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4477" y="4738765"/>
            <a:ext cx="1371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CE003AB-8899-78B8-7947-6F41D2DAA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275" y="1086057"/>
            <a:ext cx="1438025" cy="67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A0A8143-E5EE-E8F6-BBD4-F33917F1E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704" y="1990154"/>
            <a:ext cx="1921165" cy="97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towarzyszenie Elektryków Polskich BBJ - Biuro Badawcze ds. Jakości - PDF  Darmowe pobieranie">
            <a:extLst>
              <a:ext uri="{FF2B5EF4-FFF2-40B4-BE49-F238E27FC236}">
                <a16:creationId xmlns:a16="http://schemas.microsoft.com/office/drawing/2014/main" id="{728B9900-6AE7-CC48-AD38-BA136B244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093" y="1964462"/>
            <a:ext cx="940725" cy="10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tart - AKS ZIELONKA">
            <a:extLst>
              <a:ext uri="{FF2B5EF4-FFF2-40B4-BE49-F238E27FC236}">
                <a16:creationId xmlns:a16="http://schemas.microsoft.com/office/drawing/2014/main" id="{663E7A73-1C58-80DF-F164-A224BFAFE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06" y="1162908"/>
            <a:ext cx="2118231" cy="52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ystem informacji dla mieszkańców regionu włocławskiego">
            <a:extLst>
              <a:ext uri="{FF2B5EF4-FFF2-40B4-BE49-F238E27FC236}">
                <a16:creationId xmlns:a16="http://schemas.microsoft.com/office/drawing/2014/main" id="{E3BE5A91-E898-F409-59E8-C4345D381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681" y="981198"/>
            <a:ext cx="899327" cy="89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Bemko Sp. z o.o.">
            <a:extLst>
              <a:ext uri="{FF2B5EF4-FFF2-40B4-BE49-F238E27FC236}">
                <a16:creationId xmlns:a16="http://schemas.microsoft.com/office/drawing/2014/main" id="{79AF650C-563E-C4D3-A185-6F4E7D54D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175" y="1850541"/>
            <a:ext cx="16764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Wtyczka kątowa, przewody gumowe, zasilające, kable komputerowe">
            <a:extLst>
              <a:ext uri="{FF2B5EF4-FFF2-40B4-BE49-F238E27FC236}">
                <a16:creationId xmlns:a16="http://schemas.microsoft.com/office/drawing/2014/main" id="{DFDCA35B-DB53-C122-5B60-240E64D52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285" y="2228615"/>
            <a:ext cx="1472273" cy="61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Bitner | Kaczmarek Electric SA">
            <a:extLst>
              <a:ext uri="{FF2B5EF4-FFF2-40B4-BE49-F238E27FC236}">
                <a16:creationId xmlns:a16="http://schemas.microsoft.com/office/drawing/2014/main" id="{846574C3-2A15-2443-4BC2-CAB915AD4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703" y="3414397"/>
            <a:ext cx="1921165" cy="48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Producent sprzętu odgromowego - Osprzęt do instalacji odgromowych -  Błyskawica">
            <a:extLst>
              <a:ext uri="{FF2B5EF4-FFF2-40B4-BE49-F238E27FC236}">
                <a16:creationId xmlns:a16="http://schemas.microsoft.com/office/drawing/2014/main" id="{FCF01F6B-7C81-EBD0-1928-99DAF6893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058" y="3140636"/>
            <a:ext cx="940725" cy="98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Polska-Azja">
            <a:extLst>
              <a:ext uri="{FF2B5EF4-FFF2-40B4-BE49-F238E27FC236}">
                <a16:creationId xmlns:a16="http://schemas.microsoft.com/office/drawing/2014/main" id="{6C003E57-2758-D959-881C-EF0565A4C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875" y="2582424"/>
            <a:ext cx="26670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Boplast – Lider w produkcji elementów izolacji – Produkowane wyroby  izolacyjne na bazie żywic epoksydowych stosowane są w aparatach i  urządzeniach elektroenergetycznych w kraju i za granicą.">
            <a:extLst>
              <a:ext uri="{FF2B5EF4-FFF2-40B4-BE49-F238E27FC236}">
                <a16:creationId xmlns:a16="http://schemas.microsoft.com/office/drawing/2014/main" id="{311B29E5-9F0D-251A-DD08-817C67BF3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896" y="3263327"/>
            <a:ext cx="1557052" cy="74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Produkty i zakłady Grupy Cantoni">
            <a:extLst>
              <a:ext uri="{FF2B5EF4-FFF2-40B4-BE49-F238E27FC236}">
                <a16:creationId xmlns:a16="http://schemas.microsoft.com/office/drawing/2014/main" id="{E4F4E25B-DA4F-C107-8D71-9845D7EFE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141" y="4462832"/>
            <a:ext cx="1921166" cy="55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Obraz 31" descr="Nowy obraz.bmp">
            <a:extLst>
              <a:ext uri="{FF2B5EF4-FFF2-40B4-BE49-F238E27FC236}">
                <a16:creationId xmlns:a16="http://schemas.microsoft.com/office/drawing/2014/main" id="{6BBB4F12-DF89-6123-ACDF-0EE1E3F6316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000" y="4454947"/>
            <a:ext cx="1981948" cy="600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8" descr="http://www.elektrotechnika.org.pl/logotypy/93.jpg">
            <a:extLst>
              <a:ext uri="{FF2B5EF4-FFF2-40B4-BE49-F238E27FC236}">
                <a16:creationId xmlns:a16="http://schemas.microsoft.com/office/drawing/2014/main" id="{4283C199-425F-606F-6B4C-7CA6C67A8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175" y="4450959"/>
            <a:ext cx="1752057" cy="60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" name="Picture 30">
            <a:extLst>
              <a:ext uri="{FF2B5EF4-FFF2-40B4-BE49-F238E27FC236}">
                <a16:creationId xmlns:a16="http://schemas.microsoft.com/office/drawing/2014/main" id="{2D14A9A7-9D35-1395-4A0B-DE371A638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495" y="4350132"/>
            <a:ext cx="1809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6" descr="http://www.elektrotechnika.org.pl/logotypy/99.jpg">
            <a:extLst>
              <a:ext uri="{FF2B5EF4-FFF2-40B4-BE49-F238E27FC236}">
                <a16:creationId xmlns:a16="http://schemas.microsoft.com/office/drawing/2014/main" id="{01562679-A414-75B3-88A6-48305D29E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141" y="5739694"/>
            <a:ext cx="1917510" cy="63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6" name="Picture 32" descr="ZPH Doktorvolt Zbigniew Maleska - Opinie, Kontakt">
            <a:extLst>
              <a:ext uri="{FF2B5EF4-FFF2-40B4-BE49-F238E27FC236}">
                <a16:creationId xmlns:a16="http://schemas.microsoft.com/office/drawing/2014/main" id="{C4A1FB59-6084-BF2C-CE02-E8E291892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246" y="5660356"/>
            <a:ext cx="1528944" cy="79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BIEL PRE | Portal Targowy">
            <a:extLst>
              <a:ext uri="{FF2B5EF4-FFF2-40B4-BE49-F238E27FC236}">
                <a16:creationId xmlns:a16="http://schemas.microsoft.com/office/drawing/2014/main" id="{4913C9D1-2495-2099-63B6-A18F4457E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259" y="5660357"/>
            <a:ext cx="1371601" cy="79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EKSA-kable PRYSMIAN">
            <a:extLst>
              <a:ext uri="{FF2B5EF4-FFF2-40B4-BE49-F238E27FC236}">
                <a16:creationId xmlns:a16="http://schemas.microsoft.com/office/drawing/2014/main" id="{F9F3C1FF-FED7-F3AE-4F8C-D972FAD65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767" y="5660357"/>
            <a:ext cx="2495157" cy="66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tart">
            <a:extLst>
              <a:ext uri="{FF2B5EF4-FFF2-40B4-BE49-F238E27FC236}">
                <a16:creationId xmlns:a16="http://schemas.microsoft.com/office/drawing/2014/main" id="{272B4BBD-2BF7-6F54-CD27-CFE8EA51F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696" y="948641"/>
            <a:ext cx="19907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731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FC9E07-B1EA-4557-AB29-988BF2F1C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737" y="115751"/>
            <a:ext cx="10515600" cy="84483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4800" b="1" spc="3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Członkowie Izby</a:t>
            </a:r>
          </a:p>
        </p:txBody>
      </p:sp>
      <p:pic>
        <p:nvPicPr>
          <p:cNvPr id="2050" name="Picture 2" descr="ELEKTROPLAST STRÓŻA - Hurtownie elektryczne Enexon">
            <a:extLst>
              <a:ext uri="{FF2B5EF4-FFF2-40B4-BE49-F238E27FC236}">
                <a16:creationId xmlns:a16="http://schemas.microsoft.com/office/drawing/2014/main" id="{EB6A194B-D019-4E2D-3125-FD6D8B204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068" y="953860"/>
            <a:ext cx="2017369" cy="70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52715156-02B8-AB9F-1E55-6E8601E227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261" y="1040328"/>
            <a:ext cx="2733675" cy="561975"/>
          </a:xfrm>
          <a:prstGeom prst="rect">
            <a:avLst/>
          </a:prstGeom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1C451419-CA3E-F615-CB91-D8CE72516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420" y="1149348"/>
            <a:ext cx="18383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lgotech | producent artykułów elektrycznych">
            <a:extLst>
              <a:ext uri="{FF2B5EF4-FFF2-40B4-BE49-F238E27FC236}">
                <a16:creationId xmlns:a16="http://schemas.microsoft.com/office/drawing/2014/main" id="{B4675257-44D5-C838-CA0F-FB229DE77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611" y="2048426"/>
            <a:ext cx="2026304" cy="63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Elko-Bis - Hurtownia Budinpol">
            <a:extLst>
              <a:ext uri="{FF2B5EF4-FFF2-40B4-BE49-F238E27FC236}">
                <a16:creationId xmlns:a16="http://schemas.microsoft.com/office/drawing/2014/main" id="{1BF9F4E0-2FF0-7C33-5C3B-CA5E541BA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949" y="2018117"/>
            <a:ext cx="2182387" cy="70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Elmark Tarnów">
            <a:extLst>
              <a:ext uri="{FF2B5EF4-FFF2-40B4-BE49-F238E27FC236}">
                <a16:creationId xmlns:a16="http://schemas.microsoft.com/office/drawing/2014/main" id="{F10AD2D6-65AF-567B-9E79-600365C2D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466" y="2073987"/>
            <a:ext cx="2226902" cy="58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Projektowanie, produkcja oraz montaż urządzeń do kompensji mocy">
            <a:extLst>
              <a:ext uri="{FF2B5EF4-FFF2-40B4-BE49-F238E27FC236}">
                <a16:creationId xmlns:a16="http://schemas.microsoft.com/office/drawing/2014/main" id="{231B9C21-28B9-B29C-3F50-AA775019A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861" y="2012754"/>
            <a:ext cx="2182387" cy="70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ELPAR - Hurtownie elektryczne Enexon">
            <a:extLst>
              <a:ext uri="{FF2B5EF4-FFF2-40B4-BE49-F238E27FC236}">
                <a16:creationId xmlns:a16="http://schemas.microsoft.com/office/drawing/2014/main" id="{23FCB428-218B-60AE-A5AC-0061F7BB7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339" y="3074504"/>
            <a:ext cx="2288904" cy="79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ELTRIM - Hurtownie elektryczne Enexon">
            <a:extLst>
              <a:ext uri="{FF2B5EF4-FFF2-40B4-BE49-F238E27FC236}">
                <a16:creationId xmlns:a16="http://schemas.microsoft.com/office/drawing/2014/main" id="{0E0685BB-A244-8026-72ED-4660F189D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299" y="3022013"/>
            <a:ext cx="2288905" cy="79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629B16B0-063D-13FB-7DC2-590474707B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56179" y="3150108"/>
            <a:ext cx="2558671" cy="646129"/>
          </a:xfrm>
          <a:prstGeom prst="rect">
            <a:avLst/>
          </a:prstGeom>
        </p:spPr>
      </p:pic>
      <p:pic>
        <p:nvPicPr>
          <p:cNvPr id="11" name="Picture 34" descr="http://www.elektrotechnika.org.pl/logotypy/121.jpg">
            <a:extLst>
              <a:ext uri="{FF2B5EF4-FFF2-40B4-BE49-F238E27FC236}">
                <a16:creationId xmlns:a16="http://schemas.microsoft.com/office/drawing/2014/main" id="{8DE58AF7-CB7F-6082-8BA7-F522A4A19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7825" y="3150108"/>
            <a:ext cx="1977030" cy="686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F872CAD3-612E-4DF1-ADED-733232812D2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260" y="4090785"/>
            <a:ext cx="2431039" cy="991551"/>
          </a:xfrm>
          <a:prstGeom prst="rect">
            <a:avLst/>
          </a:prstGeom>
        </p:spPr>
      </p:pic>
      <p:pic>
        <p:nvPicPr>
          <p:cNvPr id="2084" name="Picture 36" descr="projekt erp, Ergom, elektrotechnika, doradztwo przy wyborze erp">
            <a:extLst>
              <a:ext uri="{FF2B5EF4-FFF2-40B4-BE49-F238E27FC236}">
                <a16:creationId xmlns:a16="http://schemas.microsoft.com/office/drawing/2014/main" id="{47D5179B-FD12-8B8D-E41E-0F33A6B7F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949" y="4353654"/>
            <a:ext cx="2288905" cy="46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Picture 38" descr="logo-erko – Iveo">
            <a:extLst>
              <a:ext uri="{FF2B5EF4-FFF2-40B4-BE49-F238E27FC236}">
                <a16:creationId xmlns:a16="http://schemas.microsoft.com/office/drawing/2014/main" id="{1E81FE08-54E3-1775-4A08-6849A95C9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581" y="3870645"/>
            <a:ext cx="2558671" cy="142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Picture 40" descr="Eurotrafo">
            <a:extLst>
              <a:ext uri="{FF2B5EF4-FFF2-40B4-BE49-F238E27FC236}">
                <a16:creationId xmlns:a16="http://schemas.microsoft.com/office/drawing/2014/main" id="{44188264-B2B5-44F9-5701-BE5E626A4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013" y="5566329"/>
            <a:ext cx="209550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4" name="Picture 46" descr="Sieć Badawcza Łukasiewicz - Instytut Elektrotechniki">
            <a:extLst>
              <a:ext uri="{FF2B5EF4-FFF2-40B4-BE49-F238E27FC236}">
                <a16:creationId xmlns:a16="http://schemas.microsoft.com/office/drawing/2014/main" id="{66435D1C-DB3E-282D-12C0-D243F0CC3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466" y="5385437"/>
            <a:ext cx="2288905" cy="88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1CF6589-78CF-7324-B23F-1EE3E66C028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074" y="4120800"/>
            <a:ext cx="1825671" cy="942282"/>
          </a:xfrm>
          <a:prstGeom prst="rect">
            <a:avLst/>
          </a:prstGeom>
        </p:spPr>
      </p:pic>
      <p:pic>
        <p:nvPicPr>
          <p:cNvPr id="2052" name="Picture 4" descr="Prezentacja programu PowerPoint">
            <a:extLst>
              <a:ext uri="{FF2B5EF4-FFF2-40B4-BE49-F238E27FC236}">
                <a16:creationId xmlns:a16="http://schemas.microsoft.com/office/drawing/2014/main" id="{EB292633-A9A9-AC64-792E-7F1BD1C02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657" y="5448918"/>
            <a:ext cx="2385487" cy="76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6" descr="Ogrzewanie - ELEKTRA">
            <a:extLst>
              <a:ext uri="{FF2B5EF4-FFF2-40B4-BE49-F238E27FC236}">
                <a16:creationId xmlns:a16="http://schemas.microsoft.com/office/drawing/2014/main" id="{D27EA5CC-3FA4-7CB9-8103-6C055AD68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70" y="1089173"/>
            <a:ext cx="1982708" cy="46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ZD - Zakład Doświadczalny w Białymstoku - Instytut Energetyki">
            <a:extLst>
              <a:ext uri="{FF2B5EF4-FFF2-40B4-BE49-F238E27FC236}">
                <a16:creationId xmlns:a16="http://schemas.microsoft.com/office/drawing/2014/main" id="{3C4BDDBF-BE07-13AE-77FB-64AEF30CF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968" y="5503252"/>
            <a:ext cx="1768777" cy="65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282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FC9E07-B1EA-4557-AB29-988BF2F1C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737" y="115751"/>
            <a:ext cx="10515600" cy="84483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4800" b="1" spc="3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Członkowie Izby</a:t>
            </a:r>
          </a:p>
        </p:txBody>
      </p:sp>
      <p:pic>
        <p:nvPicPr>
          <p:cNvPr id="4100" name="Picture 4" descr="Instytut Energetyki - Instytut Badawczy - Baza firm  oneplace.marketplanet.pl - OnePlace">
            <a:extLst>
              <a:ext uri="{FF2B5EF4-FFF2-40B4-BE49-F238E27FC236}">
                <a16:creationId xmlns:a16="http://schemas.microsoft.com/office/drawing/2014/main" id="{1D3183ED-9030-8350-1D6B-29A6C9458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661" y="939893"/>
            <a:ext cx="1060070" cy="106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6AFBE87-00B4-22B7-D36D-601AC574BB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915" y="1157380"/>
            <a:ext cx="2439073" cy="663693"/>
          </a:xfrm>
          <a:prstGeom prst="rect">
            <a:avLst/>
          </a:prstGeom>
        </p:spPr>
      </p:pic>
      <p:pic>
        <p:nvPicPr>
          <p:cNvPr id="4106" name="Picture 10" descr="59 2030 0045 1110 0000 0032 9910 BANK BGŻ S.A. O/SZCZECINEK PL. WOLNOŚCI 18  78-400 SZCZECINEK">
            <a:extLst>
              <a:ext uri="{FF2B5EF4-FFF2-40B4-BE49-F238E27FC236}">
                <a16:creationId xmlns:a16="http://schemas.microsoft.com/office/drawing/2014/main" id="{BB5CBFCB-A7FD-0363-36AA-C0901E9F8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461" y="1317775"/>
            <a:ext cx="1902186" cy="34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Kared Sp. z o.o.">
            <a:extLst>
              <a:ext uri="{FF2B5EF4-FFF2-40B4-BE49-F238E27FC236}">
                <a16:creationId xmlns:a16="http://schemas.microsoft.com/office/drawing/2014/main" id="{CA6B2D6C-FA8C-B329-D18B-984346D9C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470" y="2321729"/>
            <a:ext cx="1952625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D4C1D72-B76E-5A2B-970A-670CE7BF35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3346" y="2144240"/>
            <a:ext cx="2145055" cy="697877"/>
          </a:xfrm>
          <a:prstGeom prst="rect">
            <a:avLst/>
          </a:prstGeom>
        </p:spPr>
      </p:pic>
      <p:pic>
        <p:nvPicPr>
          <p:cNvPr id="4116" name="Picture 20" descr="LSN – producent przewodów – przewody przyłączeniowe, bezpieczniki  samochodowe">
            <a:extLst>
              <a:ext uri="{FF2B5EF4-FFF2-40B4-BE49-F238E27FC236}">
                <a16:creationId xmlns:a16="http://schemas.microsoft.com/office/drawing/2014/main" id="{CF8DF425-8502-5891-5A6C-1008A2136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430" y="2157856"/>
            <a:ext cx="1902186" cy="66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MANEX | Części elektroniczne. Dystrybutor i sklep online - Transfer  Multisort Elektronik">
            <a:extLst>
              <a:ext uri="{FF2B5EF4-FFF2-40B4-BE49-F238E27FC236}">
                <a16:creationId xmlns:a16="http://schemas.microsoft.com/office/drawing/2014/main" id="{D34F54AA-418B-58AF-73BE-49DBDC5E4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604" y="2254044"/>
            <a:ext cx="2471899" cy="5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D743E4F-8704-2D80-A384-E3DC63389F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24004" y="3099749"/>
            <a:ext cx="1537555" cy="857911"/>
          </a:xfrm>
          <a:prstGeom prst="rect">
            <a:avLst/>
          </a:prstGeom>
        </p:spPr>
      </p:pic>
      <p:pic>
        <p:nvPicPr>
          <p:cNvPr id="4122" name="Picture 26" descr="Partnerstwa – Uczelnia Jana Wyżykowskiego">
            <a:extLst>
              <a:ext uri="{FF2B5EF4-FFF2-40B4-BE49-F238E27FC236}">
                <a16:creationId xmlns:a16="http://schemas.microsoft.com/office/drawing/2014/main" id="{D2E0700A-75BF-B64A-4CAB-2D92F6196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847" y="3031226"/>
            <a:ext cx="2296052" cy="99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4" name="Picture 28" descr="Logo">
            <a:extLst>
              <a:ext uri="{FF2B5EF4-FFF2-40B4-BE49-F238E27FC236}">
                <a16:creationId xmlns:a16="http://schemas.microsoft.com/office/drawing/2014/main" id="{D2601901-4FA5-C93B-45CD-1F7289589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292" y="3271403"/>
            <a:ext cx="1966632" cy="51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6" name="Picture 30" descr="Media Systemy wsparcia zarządzania dla przedsiębiorstw produkcyjnych">
            <a:extLst>
              <a:ext uri="{FF2B5EF4-FFF2-40B4-BE49-F238E27FC236}">
                <a16:creationId xmlns:a16="http://schemas.microsoft.com/office/drawing/2014/main" id="{F0ECF866-EE6C-22D9-0C82-3839BED74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121" y="2935423"/>
            <a:ext cx="2074863" cy="118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8" name="Picture 32">
            <a:extLst>
              <a:ext uri="{FF2B5EF4-FFF2-40B4-BE49-F238E27FC236}">
                <a16:creationId xmlns:a16="http://schemas.microsoft.com/office/drawing/2014/main" id="{4B7B0F05-D279-0057-A509-A5E77259B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16" y="4342131"/>
            <a:ext cx="2048729" cy="58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0" name="Picture 34" descr="NKT – Logos Download">
            <a:extLst>
              <a:ext uri="{FF2B5EF4-FFF2-40B4-BE49-F238E27FC236}">
                <a16:creationId xmlns:a16="http://schemas.microsoft.com/office/drawing/2014/main" id="{4245F2DD-D983-C795-035E-283E66C95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744" y="4421999"/>
            <a:ext cx="1628100" cy="42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A098351E-6127-81BE-48CF-17549C00EDA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42537" y="4342131"/>
            <a:ext cx="2418372" cy="597480"/>
          </a:xfrm>
          <a:prstGeom prst="rect">
            <a:avLst/>
          </a:prstGeom>
        </p:spPr>
      </p:pic>
      <p:pic>
        <p:nvPicPr>
          <p:cNvPr id="4132" name="Picture 36" descr="OBO Bettermann">
            <a:extLst>
              <a:ext uri="{FF2B5EF4-FFF2-40B4-BE49-F238E27FC236}">
                <a16:creationId xmlns:a16="http://schemas.microsoft.com/office/drawing/2014/main" id="{DC06058D-2B64-7EB5-2658-E226362A8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778" y="3996561"/>
            <a:ext cx="1799547" cy="127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4" name="Picture 38">
            <a:extLst>
              <a:ext uri="{FF2B5EF4-FFF2-40B4-BE49-F238E27FC236}">
                <a16:creationId xmlns:a16="http://schemas.microsoft.com/office/drawing/2014/main" id="{A7E394A6-C84E-B431-2C04-F37C1AEC1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252" y="5673113"/>
            <a:ext cx="2145055" cy="48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O firmie">
            <a:extLst>
              <a:ext uri="{FF2B5EF4-FFF2-40B4-BE49-F238E27FC236}">
                <a16:creationId xmlns:a16="http://schemas.microsoft.com/office/drawing/2014/main" id="{AA9ACB5B-A350-F804-83AB-D445C8907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564" y="1132835"/>
            <a:ext cx="1880088" cy="71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Sprzedaż materiałów elektrotechnicznych / elektroinstalacyjnych - Blech">
            <a:extLst>
              <a:ext uri="{FF2B5EF4-FFF2-40B4-BE49-F238E27FC236}">
                <a16:creationId xmlns:a16="http://schemas.microsoft.com/office/drawing/2014/main" id="{94D4AFF4-C2DA-89E7-5BC1-2F7281D64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594" y="5725164"/>
            <a:ext cx="1853713" cy="50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O nas | Hydroexpress">
            <a:extLst>
              <a:ext uri="{FF2B5EF4-FFF2-40B4-BE49-F238E27FC236}">
                <a16:creationId xmlns:a16="http://schemas.microsoft.com/office/drawing/2014/main" id="{005EC38D-B188-DFBE-D450-0FF4FC09F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480" y="5749515"/>
            <a:ext cx="2410255" cy="46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Strona główna | Sklep Promet">
            <a:extLst>
              <a:ext uri="{FF2B5EF4-FFF2-40B4-BE49-F238E27FC236}">
                <a16:creationId xmlns:a16="http://schemas.microsoft.com/office/drawing/2014/main" id="{F4BF16D4-525D-3543-0553-740F837E4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778" y="5767659"/>
            <a:ext cx="1887545" cy="42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36139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995</Words>
  <Application>Microsoft Office PowerPoint</Application>
  <PresentationFormat>Panoramiczny</PresentationFormat>
  <Paragraphs>144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9" baseType="lpstr">
      <vt:lpstr>Arial</vt:lpstr>
      <vt:lpstr>Calibri</vt:lpstr>
      <vt:lpstr>Tahoma</vt:lpstr>
      <vt:lpstr>Verdana</vt:lpstr>
      <vt:lpstr>Motyw pakietu Office</vt:lpstr>
      <vt:lpstr>POLSKA IZBA GOSPODARCZA ELEKTROTECHNIKI</vt:lpstr>
      <vt:lpstr>Spis treści</vt:lpstr>
      <vt:lpstr>Czym jest PIGE ?</vt:lpstr>
      <vt:lpstr>Zarząd Polskiej Izby Gospodarczej Elektrotechniki</vt:lpstr>
      <vt:lpstr>Komisja Rewizyjna</vt:lpstr>
      <vt:lpstr>Czym jest PIGE ?</vt:lpstr>
      <vt:lpstr>Członkowie Izby</vt:lpstr>
      <vt:lpstr>Członkowie Izby</vt:lpstr>
      <vt:lpstr>Członkowie Izby</vt:lpstr>
      <vt:lpstr>Członkowie Izby</vt:lpstr>
      <vt:lpstr>Członkowie Izby</vt:lpstr>
      <vt:lpstr>Sekcje branżowe Izby</vt:lpstr>
      <vt:lpstr>Obszar aktywności i współpracy PIGE</vt:lpstr>
      <vt:lpstr>Obszar aktywności i współpracy PIGE</vt:lpstr>
      <vt:lpstr>Obszar aktywności i współpracy PIGE</vt:lpstr>
      <vt:lpstr>Obszar aktywności i współpracy PIGE</vt:lpstr>
      <vt:lpstr>Obszar aktywności i współpracy PIGE</vt:lpstr>
      <vt:lpstr>Obszar aktywności i współpracy PIGE</vt:lpstr>
      <vt:lpstr>Polska Elektrotechnika</vt:lpstr>
      <vt:lpstr>Polska Elektrotechnika</vt:lpstr>
      <vt:lpstr>Laur Jakości Polskiego Przemysłu Elektrotechnicznego</vt:lpstr>
      <vt:lpstr>Prezentacja programu PowerPoint</vt:lpstr>
      <vt:lpstr>Jeśli Państwa firma pragnie dołączyć do grona członków PIGE należy: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Pige Pige</dc:creator>
  <cp:lastModifiedBy>Piotr Kozakiewicz</cp:lastModifiedBy>
  <cp:revision>26</cp:revision>
  <dcterms:created xsi:type="dcterms:W3CDTF">2022-05-05T09:51:23Z</dcterms:created>
  <dcterms:modified xsi:type="dcterms:W3CDTF">2022-12-20T22:55:18Z</dcterms:modified>
</cp:coreProperties>
</file>