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5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7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  <p:sldMasterId id="2147483656" r:id="rId5"/>
    <p:sldMasterId id="2147483662" r:id="rId6"/>
    <p:sldMasterId id="2147483676" r:id="rId7"/>
    <p:sldMasterId id="2147483684" r:id="rId8"/>
    <p:sldMasterId id="2147483692" r:id="rId9"/>
    <p:sldMasterId id="2147483704" r:id="rId10"/>
    <p:sldMasterId id="2147483709" r:id="rId11"/>
  </p:sldMasterIdLst>
  <p:notesMasterIdLst>
    <p:notesMasterId r:id="rId37"/>
  </p:notesMasterIdLst>
  <p:sldIdLst>
    <p:sldId id="1647" r:id="rId12"/>
    <p:sldId id="1625" r:id="rId13"/>
    <p:sldId id="1624" r:id="rId14"/>
    <p:sldId id="1627" r:id="rId15"/>
    <p:sldId id="1646" r:id="rId16"/>
    <p:sldId id="1653" r:id="rId17"/>
    <p:sldId id="1506" r:id="rId18"/>
    <p:sldId id="4360" r:id="rId19"/>
    <p:sldId id="1645" r:id="rId20"/>
    <p:sldId id="1514" r:id="rId21"/>
    <p:sldId id="1826" r:id="rId22"/>
    <p:sldId id="1648" r:id="rId23"/>
    <p:sldId id="4365" r:id="rId24"/>
    <p:sldId id="1643" r:id="rId25"/>
    <p:sldId id="4362" r:id="rId26"/>
    <p:sldId id="1638" r:id="rId27"/>
    <p:sldId id="1639" r:id="rId28"/>
    <p:sldId id="1640" r:id="rId29"/>
    <p:sldId id="1641" r:id="rId30"/>
    <p:sldId id="1644" r:id="rId31"/>
    <p:sldId id="1628" r:id="rId32"/>
    <p:sldId id="1633" r:id="rId33"/>
    <p:sldId id="1632" r:id="rId34"/>
    <p:sldId id="4363" r:id="rId35"/>
    <p:sldId id="273" r:id="rId3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Verdana"/>
      </a:defRPr>
    </a:lvl1pPr>
    <a:lvl2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Verdana"/>
      </a:defRPr>
    </a:lvl2pPr>
    <a:lvl3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Verdana"/>
      </a:defRPr>
    </a:lvl3pPr>
    <a:lvl4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Verdana"/>
      </a:defRPr>
    </a:lvl4pPr>
    <a:lvl5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Verdana"/>
      </a:defRPr>
    </a:lvl5pPr>
    <a:lvl6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Verdana"/>
      </a:defRPr>
    </a:lvl6pPr>
    <a:lvl7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Verdana"/>
      </a:defRPr>
    </a:lvl7pPr>
    <a:lvl8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Verdana"/>
      </a:defRPr>
    </a:lvl8pPr>
    <a:lvl9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Verdan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nika Jędrzejczak | Centrum Łukasiewicz" initials="MJ|CŁ" lastIdx="1" clrIdx="0">
    <p:extLst>
      <p:ext uri="{19B8F6BF-5375-455C-9EA6-DF929625EA0E}">
        <p15:presenceInfo xmlns:p15="http://schemas.microsoft.com/office/powerpoint/2012/main" userId="S::monika.jedrzejczak@lukasiewicz.gov.pl::44adeeac-1ff2-4339-89b6-08e817406ed1" providerId="AD"/>
      </p:ext>
    </p:extLst>
  </p:cmAuthor>
  <p:cmAuthor id="2" name="Janusz Lewicki" initials="JL" lastIdx="8" clrIdx="1">
    <p:extLst>
      <p:ext uri="{19B8F6BF-5375-455C-9EA6-DF929625EA0E}">
        <p15:presenceInfo xmlns:p15="http://schemas.microsoft.com/office/powerpoint/2012/main" userId="S::janusz.lewicki@lukasiewicz.gov.pl::bd9caffe-6855-4ba3-a2bb-faf1893c94d2" providerId="AD"/>
      </p:ext>
    </p:extLst>
  </p:cmAuthor>
  <p:cmAuthor id="3" name="Agata Przychodzeń-Czajka | Centrum Łukasiewicz" initials="APC|CŁ" lastIdx="1" clrIdx="2">
    <p:extLst>
      <p:ext uri="{19B8F6BF-5375-455C-9EA6-DF929625EA0E}">
        <p15:presenceInfo xmlns:p15="http://schemas.microsoft.com/office/powerpoint/2012/main" userId="S::agata.przychodzen-czajka@lukasiewicz.gov.pl::a5f4781e-d3e4-4199-8259-4599eb063d8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DD826"/>
    <a:srgbClr val="2C87C6"/>
    <a:srgbClr val="8B55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A89673-3B95-7ED5-62B7-10DC5723CB7D}" v="4" dt="2022-06-03T12:40:57.803"/>
    <p1510:client id="{7A905923-5F0C-484C-B14B-D0F88C80644B}" v="18" dt="2022-05-23T11:16:08.017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CDF0CB"/>
          </a:solidFill>
        </a:fill>
      </a:tcStyle>
    </a:wholeTbl>
    <a:band2H>
      <a:tcTxStyle/>
      <a:tcStyle>
        <a:tcBdr/>
        <a:fill>
          <a:solidFill>
            <a:srgbClr val="E8F7E7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381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381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F9CCCD"/>
          </a:solidFill>
        </a:fill>
      </a:tcStyle>
    </a:wholeTbl>
    <a:band2H>
      <a:tcTxStyle/>
      <a:tcStyle>
        <a:tcBdr/>
        <a:fill>
          <a:solidFill>
            <a:srgbClr val="FCE7E8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381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381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CAD8D5"/>
          </a:solidFill>
        </a:fill>
      </a:tcStyle>
    </a:wholeTbl>
    <a:band2H>
      <a:tcTxStyle/>
      <a:tcStyle>
        <a:tcBdr/>
        <a:fill>
          <a:solidFill>
            <a:srgbClr val="E6EDEB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381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381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000000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381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381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29" autoAdjust="0"/>
    <p:restoredTop sz="94830"/>
  </p:normalViewPr>
  <p:slideViewPr>
    <p:cSldViewPr snapToGrid="0" snapToObjects="1">
      <p:cViewPr varScale="1">
        <p:scale>
          <a:sx n="55" d="100"/>
          <a:sy n="55" d="100"/>
        </p:scale>
        <p:origin x="420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presProps" Target="presProps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microsoft.com/office/2015/10/relationships/revisionInfo" Target="revisionInfo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275854797871854"/>
          <c:y val="0.12595178040664559"/>
          <c:w val="0.60391941506959912"/>
          <c:h val="0.7800543536182456"/>
        </c:manualLayout>
      </c:layout>
      <c:doughnut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Sprzedaż</c:v>
                </c:pt>
              </c:strCache>
            </c:strRef>
          </c:tx>
          <c:spPr>
            <a:ln w="0">
              <a:solidFill>
                <a:schemeClr val="tx2">
                  <a:lumMod val="20000"/>
                  <a:lumOff val="80000"/>
                </a:schemeClr>
              </a:solidFill>
            </a:ln>
          </c:spPr>
          <c:dPt>
            <c:idx val="0"/>
            <c:bubble3D val="0"/>
            <c:spPr>
              <a:solidFill>
                <a:srgbClr val="E63F4B"/>
              </a:solidFill>
              <a:ln w="0">
                <a:solidFill>
                  <a:schemeClr val="tx2">
                    <a:lumMod val="20000"/>
                    <a:lumOff val="8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3A2B-3E49-9C03-7D5F655C9D8F}"/>
              </c:ext>
            </c:extLst>
          </c:dPt>
          <c:dPt>
            <c:idx val="1"/>
            <c:bubble3D val="0"/>
            <c:spPr>
              <a:solidFill>
                <a:srgbClr val="8B559E"/>
              </a:solidFill>
              <a:ln w="0">
                <a:solidFill>
                  <a:schemeClr val="tx2">
                    <a:lumMod val="20000"/>
                    <a:lumOff val="8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A2B-3E49-9C03-7D5F655C9D8F}"/>
              </c:ext>
            </c:extLst>
          </c:dPt>
          <c:dPt>
            <c:idx val="2"/>
            <c:bubble3D val="0"/>
            <c:spPr>
              <a:solidFill>
                <a:srgbClr val="2C87C6"/>
              </a:solidFill>
              <a:ln w="0">
                <a:solidFill>
                  <a:schemeClr val="tx2">
                    <a:lumMod val="20000"/>
                    <a:lumOff val="8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3A2B-3E49-9C03-7D5F655C9D8F}"/>
              </c:ext>
            </c:extLst>
          </c:dPt>
          <c:dPt>
            <c:idx val="3"/>
            <c:bubble3D val="0"/>
            <c:spPr>
              <a:solidFill>
                <a:srgbClr val="FDD826"/>
              </a:solidFill>
              <a:ln w="0">
                <a:solidFill>
                  <a:schemeClr val="tx2">
                    <a:lumMod val="20000"/>
                    <a:lumOff val="8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A2B-3E49-9C03-7D5F655C9D8F}"/>
              </c:ext>
            </c:extLst>
          </c:dPt>
          <c:cat>
            <c:strRef>
              <c:f>Arkusz1!$A$2:$A$5</c:f>
              <c:strCache>
                <c:ptCount val="4"/>
                <c:pt idx="0">
                  <c:v>Zrównowarzona Gospodarka i Energia</c:v>
                </c:pt>
                <c:pt idx="1">
                  <c:v>Inteligenta i Czysta Mobilność</c:v>
                </c:pt>
                <c:pt idx="2">
                  <c:v>Transformacja Cyfrowa</c:v>
                </c:pt>
                <c:pt idx="3">
                  <c:v>Zdrowie</c:v>
                </c:pt>
              </c:strCache>
            </c:strRef>
          </c:cat>
          <c:val>
            <c:numRef>
              <c:f>Arkusz1!$B$2:$B$5</c:f>
              <c:numCache>
                <c:formatCode>General</c:formatCode>
                <c:ptCount val="4"/>
                <c:pt idx="0">
                  <c:v>1095</c:v>
                </c:pt>
                <c:pt idx="1">
                  <c:v>299</c:v>
                </c:pt>
                <c:pt idx="2">
                  <c:v>229</c:v>
                </c:pt>
                <c:pt idx="3">
                  <c:v>216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A2B-3E49-9C03-7D5F655C9D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+mj-lt"/>
        </a:defRPr>
      </a:pPr>
      <a:endParaRPr lang="pl-PL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7297326738391793E-3"/>
          <c:y val="9.334950103382815E-2"/>
          <c:w val="0.92883236958661419"/>
          <c:h val="0.8979487850008853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Seria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Arkusz1!$A$2:$A$6</c:f>
              <c:strCache>
                <c:ptCount val="4"/>
                <c:pt idx="0">
                  <c:v>Kategoria 1</c:v>
                </c:pt>
                <c:pt idx="1">
                  <c:v>Kategoria 2</c:v>
                </c:pt>
                <c:pt idx="2">
                  <c:v>Kategoria 3</c:v>
                </c:pt>
                <c:pt idx="3">
                  <c:v>Kategoria 4</c:v>
                </c:pt>
              </c:strCache>
            </c:strRef>
          </c:cat>
          <c:val>
            <c:numRef>
              <c:f>Arkusz1!$B$2:$B$6</c:f>
              <c:numCache>
                <c:formatCode>General</c:formatCode>
                <c:ptCount val="5"/>
                <c:pt idx="0">
                  <c:v>201</c:v>
                </c:pt>
                <c:pt idx="1">
                  <c:v>163</c:v>
                </c:pt>
                <c:pt idx="2">
                  <c:v>264</c:v>
                </c:pt>
                <c:pt idx="3">
                  <c:v>473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BEF-3746-84B7-669678FD4E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58438976"/>
        <c:axId val="158485504"/>
      </c:barChart>
      <c:catAx>
        <c:axId val="15843897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58485504"/>
        <c:crosses val="autoZero"/>
        <c:auto val="1"/>
        <c:lblAlgn val="ctr"/>
        <c:lblOffset val="100"/>
        <c:noMultiLvlLbl val="0"/>
      </c:catAx>
      <c:valAx>
        <c:axId val="15848550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584389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0.74732</cdr:x>
      <cdr:y>0.31635</cdr:y>
    </cdr:from>
    <cdr:to>
      <cdr:x>0.82041</cdr:x>
      <cdr:y>0.36765</cdr:y>
    </cdr:to>
    <cdr:cxnSp macro="">
      <cdr:nvCxnSpPr>
        <cdr:cNvPr id="4" name="Łącznik prosty 3">
          <a:extLst xmlns:a="http://schemas.openxmlformats.org/drawingml/2006/main">
            <a:ext uri="{FF2B5EF4-FFF2-40B4-BE49-F238E27FC236}">
              <a16:creationId xmlns:a16="http://schemas.microsoft.com/office/drawing/2014/main" id="{F354E4C4-DABB-FC4D-ABE6-3BBC9D21AB03}"/>
            </a:ext>
          </a:extLst>
        </cdr:cNvPr>
        <cdr:cNvCxnSpPr/>
      </cdr:nvCxnSpPr>
      <cdr:spPr>
        <a:xfrm xmlns:a="http://schemas.openxmlformats.org/drawingml/2006/main" flipV="1">
          <a:off x="6860450" y="2122609"/>
          <a:ext cx="671020" cy="344189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25400" cap="flat">
          <a:solidFill>
            <a:schemeClr val="bg1"/>
          </a:solidFill>
          <a:prstDash val="solid"/>
          <a:round/>
        </a:ln>
        <a:effectLst xmlns:a="http://schemas.openxmlformats.org/drawingml/2006/main"/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none"/>
      </cdr:style>
    </cdr:cxnSp>
  </cdr:relSizeAnchor>
  <cdr:relSizeAnchor xmlns:cdr="http://schemas.openxmlformats.org/drawingml/2006/chartDrawing">
    <cdr:from>
      <cdr:x>0.16051</cdr:x>
      <cdr:y>0.72161</cdr:y>
    </cdr:from>
    <cdr:to>
      <cdr:x>0.24392</cdr:x>
      <cdr:y>0.79256</cdr:y>
    </cdr:to>
    <cdr:cxnSp macro="">
      <cdr:nvCxnSpPr>
        <cdr:cNvPr id="5" name="Łącznik prosty 4">
          <a:extLst xmlns:a="http://schemas.openxmlformats.org/drawingml/2006/main">
            <a:ext uri="{FF2B5EF4-FFF2-40B4-BE49-F238E27FC236}">
              <a16:creationId xmlns:a16="http://schemas.microsoft.com/office/drawing/2014/main" id="{2BA973FA-9ADE-7448-A745-69E4B7AF783F}"/>
            </a:ext>
          </a:extLst>
        </cdr:cNvPr>
        <cdr:cNvCxnSpPr/>
      </cdr:nvCxnSpPr>
      <cdr:spPr>
        <a:xfrm xmlns:a="http://schemas.openxmlformats.org/drawingml/2006/main" flipV="1">
          <a:off x="1473503" y="4841789"/>
          <a:ext cx="765741" cy="476041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25400" cap="flat">
          <a:solidFill>
            <a:schemeClr val="bg1"/>
          </a:solidFill>
          <a:prstDash val="solid"/>
          <a:round/>
        </a:ln>
        <a:effectLst xmlns:a="http://schemas.openxmlformats.org/drawingml/2006/main"/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none"/>
      </cdr:style>
    </cdr:cxnSp>
  </cdr:relSizeAnchor>
  <cdr:relSizeAnchor xmlns:cdr="http://schemas.openxmlformats.org/drawingml/2006/chartDrawing">
    <cdr:from>
      <cdr:x>0.13578</cdr:x>
      <cdr:y>0.26865</cdr:y>
    </cdr:from>
    <cdr:to>
      <cdr:x>0.23065</cdr:x>
      <cdr:y>0.33857</cdr:y>
    </cdr:to>
    <cdr:cxnSp macro="">
      <cdr:nvCxnSpPr>
        <cdr:cNvPr id="6" name="Łącznik prosty 5">
          <a:extLst xmlns:a="http://schemas.openxmlformats.org/drawingml/2006/main">
            <a:ext uri="{FF2B5EF4-FFF2-40B4-BE49-F238E27FC236}">
              <a16:creationId xmlns:a16="http://schemas.microsoft.com/office/drawing/2014/main" id="{35AC30F7-C866-9346-B568-7E0B96802AE1}"/>
            </a:ext>
          </a:extLst>
        </cdr:cNvPr>
        <cdr:cNvCxnSpPr/>
      </cdr:nvCxnSpPr>
      <cdr:spPr>
        <a:xfrm xmlns:a="http://schemas.openxmlformats.org/drawingml/2006/main" flipH="1" flipV="1">
          <a:off x="1184866" y="1814941"/>
          <a:ext cx="827803" cy="472323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25400" cap="flat">
          <a:solidFill>
            <a:schemeClr val="bg1"/>
          </a:solidFill>
          <a:prstDash val="solid"/>
          <a:round/>
        </a:ln>
        <a:effectLst xmlns:a="http://schemas.openxmlformats.org/drawingml/2006/main"/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none"/>
      </cdr:style>
    </cdr:cxnSp>
  </cdr:relSizeAnchor>
  <cdr:relSizeAnchor xmlns:cdr="http://schemas.openxmlformats.org/drawingml/2006/chartDrawing">
    <cdr:from>
      <cdr:x>0.33536</cdr:x>
      <cdr:y>0.03659</cdr:y>
    </cdr:from>
    <cdr:to>
      <cdr:x>0.37479</cdr:x>
      <cdr:y>0.15468</cdr:y>
    </cdr:to>
    <cdr:cxnSp macro="">
      <cdr:nvCxnSpPr>
        <cdr:cNvPr id="8" name="Łącznik prosty 7">
          <a:extLst xmlns:a="http://schemas.openxmlformats.org/drawingml/2006/main">
            <a:ext uri="{FF2B5EF4-FFF2-40B4-BE49-F238E27FC236}">
              <a16:creationId xmlns:a16="http://schemas.microsoft.com/office/drawing/2014/main" id="{9C6374E2-FC30-F64D-A752-B0C5BAECBD5A}"/>
            </a:ext>
          </a:extLst>
        </cdr:cNvPr>
        <cdr:cNvCxnSpPr/>
      </cdr:nvCxnSpPr>
      <cdr:spPr>
        <a:xfrm xmlns:a="http://schemas.openxmlformats.org/drawingml/2006/main" flipH="1" flipV="1">
          <a:off x="3078638" y="245487"/>
          <a:ext cx="361956" cy="792398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25400" cap="flat">
          <a:solidFill>
            <a:schemeClr val="bg1"/>
          </a:solidFill>
          <a:prstDash val="solid"/>
          <a:round/>
        </a:ln>
        <a:effectLst xmlns:a="http://schemas.openxmlformats.org/drawingml/2006/main"/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none"/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9" name="Shape 8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notesStyle>
    <a:lvl1pPr defTabSz="457200" latinLnBrk="0">
      <a:defRPr sz="1200">
        <a:solidFill>
          <a:schemeClr val="accent1"/>
        </a:solidFill>
        <a:latin typeface="+mj-lt"/>
        <a:ea typeface="+mj-ea"/>
        <a:cs typeface="+mj-cs"/>
        <a:sym typeface="Verdana"/>
      </a:defRPr>
    </a:lvl1pPr>
    <a:lvl2pPr indent="228600" defTabSz="457200" latinLnBrk="0">
      <a:defRPr sz="1200">
        <a:solidFill>
          <a:schemeClr val="accent1"/>
        </a:solidFill>
        <a:latin typeface="+mj-lt"/>
        <a:ea typeface="+mj-ea"/>
        <a:cs typeface="+mj-cs"/>
        <a:sym typeface="Verdana"/>
      </a:defRPr>
    </a:lvl2pPr>
    <a:lvl3pPr indent="457200" defTabSz="457200" latinLnBrk="0">
      <a:defRPr sz="1200">
        <a:solidFill>
          <a:schemeClr val="accent1"/>
        </a:solidFill>
        <a:latin typeface="+mj-lt"/>
        <a:ea typeface="+mj-ea"/>
        <a:cs typeface="+mj-cs"/>
        <a:sym typeface="Verdana"/>
      </a:defRPr>
    </a:lvl3pPr>
    <a:lvl4pPr indent="685800" defTabSz="457200" latinLnBrk="0">
      <a:defRPr sz="1200">
        <a:solidFill>
          <a:schemeClr val="accent1"/>
        </a:solidFill>
        <a:latin typeface="+mj-lt"/>
        <a:ea typeface="+mj-ea"/>
        <a:cs typeface="+mj-cs"/>
        <a:sym typeface="Verdana"/>
      </a:defRPr>
    </a:lvl4pPr>
    <a:lvl5pPr indent="914400" defTabSz="457200" latinLnBrk="0">
      <a:defRPr sz="1200">
        <a:solidFill>
          <a:schemeClr val="accent1"/>
        </a:solidFill>
        <a:latin typeface="+mj-lt"/>
        <a:ea typeface="+mj-ea"/>
        <a:cs typeface="+mj-cs"/>
        <a:sym typeface="Verdana"/>
      </a:defRPr>
    </a:lvl5pPr>
    <a:lvl6pPr indent="1143000" defTabSz="457200" latinLnBrk="0">
      <a:defRPr sz="1200">
        <a:solidFill>
          <a:schemeClr val="accent1"/>
        </a:solidFill>
        <a:latin typeface="+mj-lt"/>
        <a:ea typeface="+mj-ea"/>
        <a:cs typeface="+mj-cs"/>
        <a:sym typeface="Verdana"/>
      </a:defRPr>
    </a:lvl6pPr>
    <a:lvl7pPr indent="1371600" defTabSz="457200" latinLnBrk="0">
      <a:defRPr sz="1200">
        <a:solidFill>
          <a:schemeClr val="accent1"/>
        </a:solidFill>
        <a:latin typeface="+mj-lt"/>
        <a:ea typeface="+mj-ea"/>
        <a:cs typeface="+mj-cs"/>
        <a:sym typeface="Verdana"/>
      </a:defRPr>
    </a:lvl7pPr>
    <a:lvl8pPr indent="1600200" defTabSz="457200" latinLnBrk="0">
      <a:defRPr sz="1200">
        <a:solidFill>
          <a:schemeClr val="accent1"/>
        </a:solidFill>
        <a:latin typeface="+mj-lt"/>
        <a:ea typeface="+mj-ea"/>
        <a:cs typeface="+mj-cs"/>
        <a:sym typeface="Verdana"/>
      </a:defRPr>
    </a:lvl8pPr>
    <a:lvl9pPr indent="1828800" defTabSz="457200" latinLnBrk="0">
      <a:defRPr sz="1200">
        <a:solidFill>
          <a:schemeClr val="accent1"/>
        </a:solidFill>
        <a:latin typeface="+mj-lt"/>
        <a:ea typeface="+mj-ea"/>
        <a:cs typeface="+mj-cs"/>
        <a:sym typeface="Verdana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382648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284312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376750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Wyzwania 15 dni zespół ludzi + infrastruktura + wstępny harmonogram + budżet do realizacji rozwiązania technologicznego (procesy 1000 </a:t>
            </a:r>
            <a:r>
              <a:rPr lang="pl-PL" dirty="0" err="1"/>
              <a:t>b+r</a:t>
            </a:r>
            <a:r>
              <a:rPr lang="pl-PL" dirty="0"/>
              <a:t> </a:t>
            </a:r>
            <a:r>
              <a:rPr lang="pl-PL" dirty="0" err="1"/>
              <a:t>P+u</a:t>
            </a:r>
            <a:r>
              <a:rPr lang="pl-PL" dirty="0"/>
              <a:t>) 400 firm, skuteczność 25% (b, wysoka – KUBA), wykres czasowy rosnąca liczba klientów </a:t>
            </a:r>
          </a:p>
        </p:txBody>
      </p:sp>
    </p:spTree>
    <p:extLst>
      <p:ext uri="{BB962C8B-B14F-4D97-AF65-F5344CB8AC3E}">
        <p14:creationId xmlns:p14="http://schemas.microsoft.com/office/powerpoint/2010/main" val="17432491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pl-PL" dirty="0"/>
              <a:t>Celem Łukasiewicza jest być pomostem między krajowymi przedsiębiorstwami i organizacjami badawczymi a instytucjami europejskimi, zwłaszcza dofinansowującymi projekty badawcze i innowacyjne</a:t>
            </a:r>
          </a:p>
          <a:p>
            <a:pPr marL="171450" indent="-171450">
              <a:buFont typeface="Arial"/>
              <a:buChar char="•"/>
            </a:pPr>
            <a:r>
              <a:rPr lang="pl-PL" dirty="0"/>
              <a:t>Do realizacji tego wykorzystujemy m.in.. naszą aktywność w różnych organizacjach międzynarodowych jak EARTO, a także AIOTI, Semiconductor Alliance czy partnerstwa europejskich jak 2ZERO, BEPA, CLEAN SKY, CLEAN STEEL</a:t>
            </a:r>
          </a:p>
        </p:txBody>
      </p:sp>
    </p:spTree>
    <p:extLst>
      <p:ext uri="{BB962C8B-B14F-4D97-AF65-F5344CB8AC3E}">
        <p14:creationId xmlns:p14="http://schemas.microsoft.com/office/powerpoint/2010/main" val="37241460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269221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+ koło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184042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Do zmiany graficznej strategia </a:t>
            </a:r>
            <a:r>
              <a:rPr lang="pl-PL" dirty="0" err="1"/>
              <a:t>push</a:t>
            </a:r>
            <a:r>
              <a:rPr lang="pl-PL" dirty="0"/>
              <a:t> and </a:t>
            </a:r>
            <a:r>
              <a:rPr lang="pl-PL" dirty="0" err="1"/>
              <a:t>pull</a:t>
            </a:r>
            <a:r>
              <a:rPr lang="pl-PL" dirty="0"/>
              <a:t> do wyrzucenia </a:t>
            </a:r>
            <a:r>
              <a:rPr lang="pl-PL" dirty="0" err="1"/>
              <a:t>offsorowa</a:t>
            </a:r>
            <a:r>
              <a:rPr lang="pl-PL" dirty="0"/>
              <a:t> – dana  </a:t>
            </a:r>
            <a:r>
              <a:rPr lang="pl-PL" dirty="0" err="1"/>
              <a:t>jakieśdo</a:t>
            </a:r>
            <a:r>
              <a:rPr lang="pl-PL" dirty="0"/>
              <a:t> GBŁ Azoty zakończony projekt, KGHM/</a:t>
            </a:r>
            <a:r>
              <a:rPr lang="pl-PL" dirty="0" err="1"/>
              <a:t>Eneris</a:t>
            </a:r>
            <a:r>
              <a:rPr lang="pl-PL" dirty="0"/>
              <a:t> (bateria), międzynarodowe LG/ABB/Hitachi, 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82999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 - Slajd tytułowy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reść - poziom 1…"/>
          <p:cNvSpPr txBox="1">
            <a:spLocks noGrp="1"/>
          </p:cNvSpPr>
          <p:nvPr>
            <p:ph type="body" sz="quarter" idx="1"/>
          </p:nvPr>
        </p:nvSpPr>
        <p:spPr>
          <a:xfrm>
            <a:off x="3168000" y="8167361"/>
            <a:ext cx="14989371" cy="3312003"/>
          </a:xfrm>
          <a:prstGeom prst="rect">
            <a:avLst/>
          </a:prstGeom>
        </p:spPr>
        <p:txBody>
          <a:bodyPr lIns="45718" tIns="45718" rIns="45718" bIns="45718"/>
          <a:lstStyle>
            <a:lvl1pPr defTabSz="1828800">
              <a:lnSpc>
                <a:spcPts val="9200"/>
              </a:lnSpc>
              <a:spcBef>
                <a:spcPts val="0"/>
              </a:spcBef>
              <a:defRPr sz="7000"/>
            </a:lvl1pPr>
            <a:lvl2pPr defTabSz="1828800">
              <a:lnSpc>
                <a:spcPts val="9200"/>
              </a:lnSpc>
              <a:spcBef>
                <a:spcPts val="0"/>
              </a:spcBef>
              <a:defRPr sz="7000"/>
            </a:lvl2pPr>
            <a:lvl3pPr marL="0" indent="0" defTabSz="1828800">
              <a:lnSpc>
                <a:spcPts val="9200"/>
              </a:lnSpc>
              <a:spcBef>
                <a:spcPts val="0"/>
              </a:spcBef>
              <a:buSzTx/>
              <a:buNone/>
              <a:defRPr sz="7000"/>
            </a:lvl3pPr>
            <a:lvl4pPr marL="0" indent="0" defTabSz="1828800">
              <a:lnSpc>
                <a:spcPts val="9200"/>
              </a:lnSpc>
              <a:spcBef>
                <a:spcPts val="0"/>
              </a:spcBef>
              <a:buSzTx/>
              <a:buNone/>
              <a:defRPr sz="7000"/>
            </a:lvl4pPr>
            <a:lvl5pPr marL="0" indent="0" defTabSz="1828800">
              <a:lnSpc>
                <a:spcPts val="9200"/>
              </a:lnSpc>
              <a:spcBef>
                <a:spcPts val="0"/>
              </a:spcBef>
              <a:buSzTx/>
              <a:buNone/>
              <a:defRPr sz="7000"/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14" name="Symbol zastępczy tekstu 8"/>
          <p:cNvSpPr>
            <a:spLocks noGrp="1"/>
          </p:cNvSpPr>
          <p:nvPr>
            <p:ph type="body" sz="quarter" idx="13"/>
          </p:nvPr>
        </p:nvSpPr>
        <p:spPr>
          <a:xfrm>
            <a:off x="3167999" y="11577638"/>
            <a:ext cx="9701215" cy="730253"/>
          </a:xfrm>
          <a:prstGeom prst="rect">
            <a:avLst/>
          </a:prstGeom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15" name="Grafika 16" descr="Grafika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481" y="1955525"/>
            <a:ext cx="2725231" cy="4192664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Prostokąt 17"/>
          <p:cNvSpPr/>
          <p:nvPr/>
        </p:nvSpPr>
        <p:spPr>
          <a:xfrm>
            <a:off x="0" y="11777471"/>
            <a:ext cx="1700784" cy="124358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chemeClr val="accent1"/>
                </a:solidFill>
              </a:defRPr>
            </a:pPr>
            <a:endParaRPr/>
          </a:p>
        </p:txBody>
      </p:sp>
      <p:pic>
        <p:nvPicPr>
          <p:cNvPr id="17" name="Grafika 7" descr="Grafika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8755" y="0"/>
            <a:ext cx="11635245" cy="10311321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Numer slajdu"/>
          <p:cNvSpPr txBox="1">
            <a:spLocks noGrp="1"/>
          </p:cNvSpPr>
          <p:nvPr>
            <p:ph type="sldNum" sz="quarter" idx="2"/>
          </p:nvPr>
        </p:nvSpPr>
        <p:spPr>
          <a:xfrm>
            <a:off x="17177289" y="12571732"/>
            <a:ext cx="297912" cy="281937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chemeClr val="accent1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 - Slajd przekładkow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168000" y="2538011"/>
            <a:ext cx="11700144" cy="3312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ts val="7600"/>
              </a:lnSpc>
              <a:spcAft>
                <a:spcPts val="0"/>
              </a:spcAft>
              <a:buNone/>
              <a:defRPr sz="5600">
                <a:solidFill>
                  <a:schemeClr val="bg1"/>
                </a:solidFill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pl-PL" dirty="0"/>
              <a:t>Tytuł slajdu przekładkowego</a:t>
            </a:r>
          </a:p>
        </p:txBody>
      </p:sp>
      <p:sp>
        <p:nvSpPr>
          <p:cNvPr id="16" name="Symbol zastępczy tekstu 8">
            <a:extLst>
              <a:ext uri="{FF2B5EF4-FFF2-40B4-BE49-F238E27FC236}">
                <a16:creationId xmlns:a16="http://schemas.microsoft.com/office/drawing/2014/main" id="{F0A640AE-19EC-4BAF-9DF9-4C2F3F8E7F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68000" y="6162731"/>
            <a:ext cx="11700144" cy="2783944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4800"/>
              </a:lnSpc>
              <a:spcAft>
                <a:spcPts val="0"/>
              </a:spcAft>
              <a:defRPr sz="32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pl-PL" dirty="0"/>
              <a:t>Wpisz tekst</a:t>
            </a:r>
          </a:p>
        </p:txBody>
      </p:sp>
      <p:pic>
        <p:nvPicPr>
          <p:cNvPr id="2" name="Grafika 1">
            <a:extLst>
              <a:ext uri="{FF2B5EF4-FFF2-40B4-BE49-F238E27FC236}">
                <a16:creationId xmlns:a16="http://schemas.microsoft.com/office/drawing/2014/main" id="{7739FFC9-A611-40A8-BFBE-2615BB6DCA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776400" y="6532"/>
            <a:ext cx="8607600" cy="13736612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54AD017A-BF63-4C4D-96BD-76E4A0157098}"/>
              </a:ext>
            </a:extLst>
          </p:cNvPr>
          <p:cNvSpPr/>
          <p:nvPr userDrawn="1"/>
        </p:nvSpPr>
        <p:spPr>
          <a:xfrm>
            <a:off x="0" y="11777472"/>
            <a:ext cx="1700784" cy="124358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9" name="Grafika 8">
            <a:extLst>
              <a:ext uri="{FF2B5EF4-FFF2-40B4-BE49-F238E27FC236}">
                <a16:creationId xmlns:a16="http://schemas.microsoft.com/office/drawing/2014/main" id="{D994E66A-57F7-4EB5-B792-B66CCB4A0F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8422"/>
          <a:stretch/>
        </p:blipFill>
        <p:spPr>
          <a:xfrm>
            <a:off x="3168000" y="10510799"/>
            <a:ext cx="1098000" cy="154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4059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- Strona jednokolumnow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30D6134-1A8B-4690-8F3C-BE7AF03509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8000" y="864000"/>
            <a:ext cx="18036000" cy="1872000"/>
          </a:xfrm>
        </p:spPr>
        <p:txBody>
          <a:bodyPr>
            <a:noAutofit/>
          </a:bodyPr>
          <a:lstStyle/>
          <a:p>
            <a:r>
              <a:rPr lang="pl-PL" dirty="0"/>
              <a:t>Wpisz tytuł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ECA9EE33-02F1-40AA-8224-714C6C0D66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68650" y="3309870"/>
            <a:ext cx="18036000" cy="9144000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pl-PL" dirty="0"/>
              <a:t>Wpisz śródtytuł – pierwszy poziom</a:t>
            </a:r>
          </a:p>
          <a:p>
            <a:pPr lvl="2"/>
            <a:r>
              <a:rPr lang="pl-PL" dirty="0"/>
              <a:t>Wpisz tekst - trzeci poziom</a:t>
            </a:r>
          </a:p>
        </p:txBody>
      </p:sp>
    </p:spTree>
    <p:extLst>
      <p:ext uri="{BB962C8B-B14F-4D97-AF65-F5344CB8AC3E}">
        <p14:creationId xmlns:p14="http://schemas.microsoft.com/office/powerpoint/2010/main" val="36278258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- Wykres + Tekst  na pół kolumn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DE75FA4-B254-4A32-A76E-60AD40F97E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19902" y="864000"/>
            <a:ext cx="11124000" cy="1872000"/>
          </a:xfrm>
        </p:spPr>
        <p:txBody>
          <a:bodyPr/>
          <a:lstStyle/>
          <a:p>
            <a:r>
              <a:rPr lang="pl-PL" dirty="0"/>
              <a:t>Wpisz tytuł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CCF51D94-E1E7-46AF-B238-FC3E4871F0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119902" y="3309584"/>
            <a:ext cx="11124000" cy="9144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pl-PL" dirty="0"/>
              <a:t>Wpisz śródtytuł – pierwszy poziom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6" name="Symbol zastępczy wykresu 4">
            <a:extLst>
              <a:ext uri="{FF2B5EF4-FFF2-40B4-BE49-F238E27FC236}">
                <a16:creationId xmlns:a16="http://schemas.microsoft.com/office/drawing/2014/main" id="{2AF16F20-607B-457E-9339-847864DAAAEB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3271901" y="1763714"/>
            <a:ext cx="7452000" cy="5518829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sp>
        <p:nvSpPr>
          <p:cNvPr id="7" name="Symbol zastępczy wykresu 9">
            <a:extLst>
              <a:ext uri="{FF2B5EF4-FFF2-40B4-BE49-F238E27FC236}">
                <a16:creationId xmlns:a16="http://schemas.microsoft.com/office/drawing/2014/main" id="{58F41E6B-916A-4EA0-AF2B-DDAE7BAB0DDE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3271902" y="7282544"/>
            <a:ext cx="7451725" cy="4653870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985631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- Zdjęcie + Tekst  na pół kolumn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DE75FA4-B254-4A32-A76E-60AD40F97E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66832" y="864000"/>
            <a:ext cx="11124000" cy="1872000"/>
          </a:xfrm>
        </p:spPr>
        <p:txBody>
          <a:bodyPr/>
          <a:lstStyle/>
          <a:p>
            <a:r>
              <a:rPr lang="pl-PL" dirty="0"/>
              <a:t>Wpisz tytuł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CCF51D94-E1E7-46AF-B238-FC3E4871F0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66832" y="3309870"/>
            <a:ext cx="11124000" cy="9144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pl-PL" dirty="0"/>
              <a:t>Wpisz śródtytuł – pierwszy poziom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8" name="Symbol zastępczy obrazu 8">
            <a:extLst>
              <a:ext uri="{FF2B5EF4-FFF2-40B4-BE49-F238E27FC236}">
                <a16:creationId xmlns:a16="http://schemas.microsoft.com/office/drawing/2014/main" id="{E3A4E13E-B858-476D-9EB5-D1BD2E307D0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5226748" y="0"/>
            <a:ext cx="9135943" cy="11125200"/>
          </a:xfrm>
          <a:prstGeom prst="rect">
            <a:avLst/>
          </a:prstGeo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pl-PL" dirty="0"/>
              <a:t>Wstaw zdjęcie osoby do kontaktu</a:t>
            </a:r>
          </a:p>
        </p:txBody>
      </p:sp>
    </p:spTree>
    <p:extLst>
      <p:ext uri="{BB962C8B-B14F-4D97-AF65-F5344CB8AC3E}">
        <p14:creationId xmlns:p14="http://schemas.microsoft.com/office/powerpoint/2010/main" val="36154045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2133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 - Slajd tytułowy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reść - poziom 1…"/>
          <p:cNvSpPr txBox="1">
            <a:spLocks noGrp="1"/>
          </p:cNvSpPr>
          <p:nvPr>
            <p:ph type="body" sz="quarter" idx="1"/>
          </p:nvPr>
        </p:nvSpPr>
        <p:spPr>
          <a:xfrm>
            <a:off x="3168000" y="8167361"/>
            <a:ext cx="14989371" cy="3312003"/>
          </a:xfrm>
          <a:prstGeom prst="rect">
            <a:avLst/>
          </a:prstGeom>
        </p:spPr>
        <p:txBody>
          <a:bodyPr lIns="45718" tIns="45718" rIns="45718" bIns="45718"/>
          <a:lstStyle>
            <a:lvl1pPr defTabSz="1828800">
              <a:lnSpc>
                <a:spcPts val="9200"/>
              </a:lnSpc>
              <a:spcBef>
                <a:spcPts val="0"/>
              </a:spcBef>
              <a:defRPr sz="7000"/>
            </a:lvl1pPr>
            <a:lvl2pPr defTabSz="1828800">
              <a:lnSpc>
                <a:spcPts val="9200"/>
              </a:lnSpc>
              <a:spcBef>
                <a:spcPts val="0"/>
              </a:spcBef>
              <a:defRPr sz="7000"/>
            </a:lvl2pPr>
            <a:lvl3pPr marL="0" indent="0" defTabSz="1828800">
              <a:lnSpc>
                <a:spcPts val="9200"/>
              </a:lnSpc>
              <a:spcBef>
                <a:spcPts val="0"/>
              </a:spcBef>
              <a:buSzTx/>
              <a:buNone/>
              <a:defRPr sz="7000"/>
            </a:lvl3pPr>
            <a:lvl4pPr marL="0" indent="0" defTabSz="1828800">
              <a:lnSpc>
                <a:spcPts val="9200"/>
              </a:lnSpc>
              <a:spcBef>
                <a:spcPts val="0"/>
              </a:spcBef>
              <a:buSzTx/>
              <a:buNone/>
              <a:defRPr sz="7000"/>
            </a:lvl4pPr>
            <a:lvl5pPr marL="0" indent="0" defTabSz="1828800">
              <a:lnSpc>
                <a:spcPts val="9200"/>
              </a:lnSpc>
              <a:spcBef>
                <a:spcPts val="0"/>
              </a:spcBef>
              <a:buSzTx/>
              <a:buNone/>
              <a:defRPr sz="7000"/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14" name="Symbol zastępczy tekstu 8"/>
          <p:cNvSpPr>
            <a:spLocks noGrp="1"/>
          </p:cNvSpPr>
          <p:nvPr>
            <p:ph type="body" sz="quarter" idx="13"/>
          </p:nvPr>
        </p:nvSpPr>
        <p:spPr>
          <a:xfrm>
            <a:off x="3167999" y="11577638"/>
            <a:ext cx="9701215" cy="730253"/>
          </a:xfrm>
          <a:prstGeom prst="rect">
            <a:avLst/>
          </a:prstGeom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15" name="Grafika 16" descr="Grafika 1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6481" y="1955525"/>
            <a:ext cx="2725231" cy="4192664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Prostokąt 17"/>
          <p:cNvSpPr/>
          <p:nvPr/>
        </p:nvSpPr>
        <p:spPr>
          <a:xfrm>
            <a:off x="0" y="11777471"/>
            <a:ext cx="1700784" cy="124358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chemeClr val="accent1"/>
                </a:solidFill>
              </a:defRPr>
            </a:pPr>
            <a:endParaRPr/>
          </a:p>
        </p:txBody>
      </p:sp>
      <p:pic>
        <p:nvPicPr>
          <p:cNvPr id="17" name="Grafika 7" descr="Grafika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48755" y="0"/>
            <a:ext cx="11635245" cy="10311321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Numer slajdu"/>
          <p:cNvSpPr txBox="1">
            <a:spLocks noGrp="1"/>
          </p:cNvSpPr>
          <p:nvPr>
            <p:ph type="sldNum" sz="quarter" idx="2"/>
          </p:nvPr>
        </p:nvSpPr>
        <p:spPr>
          <a:xfrm>
            <a:off x="17177289" y="12571732"/>
            <a:ext cx="297912" cy="281937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chemeClr val="accent1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5340694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3 - Strona jednokolumnow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kst tytułow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38" name="Treść - poziom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39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83168750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 - Slajd przekładkow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168000" y="2538011"/>
            <a:ext cx="11700144" cy="3312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ts val="7600"/>
              </a:lnSpc>
              <a:spcAft>
                <a:spcPts val="0"/>
              </a:spcAft>
              <a:buNone/>
              <a:defRPr sz="5600">
                <a:solidFill>
                  <a:schemeClr val="bg1"/>
                </a:solidFill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pl-PL" dirty="0"/>
              <a:t>Tytuł slajdu przekładkowego</a:t>
            </a:r>
          </a:p>
        </p:txBody>
      </p:sp>
      <p:sp>
        <p:nvSpPr>
          <p:cNvPr id="16" name="Symbol zastępczy tekstu 8">
            <a:extLst>
              <a:ext uri="{FF2B5EF4-FFF2-40B4-BE49-F238E27FC236}">
                <a16:creationId xmlns:a16="http://schemas.microsoft.com/office/drawing/2014/main" id="{F0A640AE-19EC-4BAF-9DF9-4C2F3F8E7F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68000" y="6162731"/>
            <a:ext cx="11700144" cy="2783944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4800"/>
              </a:lnSpc>
              <a:spcAft>
                <a:spcPts val="0"/>
              </a:spcAft>
              <a:defRPr sz="32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pl-PL" dirty="0"/>
              <a:t>Wpisz tekst</a:t>
            </a:r>
          </a:p>
        </p:txBody>
      </p:sp>
      <p:pic>
        <p:nvPicPr>
          <p:cNvPr id="2" name="Grafika 1">
            <a:extLst>
              <a:ext uri="{FF2B5EF4-FFF2-40B4-BE49-F238E27FC236}">
                <a16:creationId xmlns:a16="http://schemas.microsoft.com/office/drawing/2014/main" id="{7739FFC9-A611-40A8-BFBE-2615BB6DCA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776400" y="6532"/>
            <a:ext cx="8607600" cy="13736612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54AD017A-BF63-4C4D-96BD-76E4A0157098}"/>
              </a:ext>
            </a:extLst>
          </p:cNvPr>
          <p:cNvSpPr/>
          <p:nvPr userDrawn="1"/>
        </p:nvSpPr>
        <p:spPr>
          <a:xfrm>
            <a:off x="0" y="11777472"/>
            <a:ext cx="1700784" cy="124358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9" name="Grafika 8">
            <a:extLst>
              <a:ext uri="{FF2B5EF4-FFF2-40B4-BE49-F238E27FC236}">
                <a16:creationId xmlns:a16="http://schemas.microsoft.com/office/drawing/2014/main" id="{D994E66A-57F7-4EB5-B792-B66CCB4A0F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8422"/>
          <a:stretch/>
        </p:blipFill>
        <p:spPr>
          <a:xfrm>
            <a:off x="3168000" y="10510799"/>
            <a:ext cx="1098000" cy="154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6576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- Strona jednokolumnow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30D6134-1A8B-4690-8F3C-BE7AF03509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8000" y="864000"/>
            <a:ext cx="18036000" cy="1872000"/>
          </a:xfrm>
        </p:spPr>
        <p:txBody>
          <a:bodyPr>
            <a:noAutofit/>
          </a:bodyPr>
          <a:lstStyle/>
          <a:p>
            <a:r>
              <a:rPr lang="pl-PL"/>
              <a:t>Wpisz tytuł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ECA9EE33-02F1-40AA-8224-714C6C0D66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68650" y="3309870"/>
            <a:ext cx="18036000" cy="9144000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pl-PL"/>
              <a:t>Wpisz śródtytuł – pierwszy poziom</a:t>
            </a:r>
          </a:p>
          <a:p>
            <a:pPr lvl="2"/>
            <a:r>
              <a:rPr lang="pl-PL"/>
              <a:t>Wpisz tekst - trzeci poziom</a:t>
            </a:r>
          </a:p>
        </p:txBody>
      </p:sp>
    </p:spTree>
    <p:extLst>
      <p:ext uri="{BB962C8B-B14F-4D97-AF65-F5344CB8AC3E}">
        <p14:creationId xmlns:p14="http://schemas.microsoft.com/office/powerpoint/2010/main" val="42271941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- Wykres + Tekst  na pół kolumn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DE75FA4-B254-4A32-A76E-60AD40F97E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19902" y="864000"/>
            <a:ext cx="11124000" cy="1872000"/>
          </a:xfrm>
        </p:spPr>
        <p:txBody>
          <a:bodyPr/>
          <a:lstStyle/>
          <a:p>
            <a:r>
              <a:rPr lang="pl-PL"/>
              <a:t>Wpisz tytuł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CCF51D94-E1E7-46AF-B238-FC3E4871F0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119902" y="3309584"/>
            <a:ext cx="11124000" cy="9144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Wpisz śródtytuł – pierwszy poziom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wykresu 4">
            <a:extLst>
              <a:ext uri="{FF2B5EF4-FFF2-40B4-BE49-F238E27FC236}">
                <a16:creationId xmlns:a16="http://schemas.microsoft.com/office/drawing/2014/main" id="{2AF16F20-607B-457E-9339-847864DAAAEB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3271901" y="1763714"/>
            <a:ext cx="7452000" cy="5518829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7" name="Symbol zastępczy wykresu 9">
            <a:extLst>
              <a:ext uri="{FF2B5EF4-FFF2-40B4-BE49-F238E27FC236}">
                <a16:creationId xmlns:a16="http://schemas.microsoft.com/office/drawing/2014/main" id="{58F41E6B-916A-4EA0-AF2B-DDAE7BAB0DDE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3271902" y="7282544"/>
            <a:ext cx="7451725" cy="4653870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01149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 - Strona jednokolumnow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kst tytułow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38" name="Treść - poziom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39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- Zdjęcie + Tekst  na pół kolumn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DE75FA4-B254-4A32-A76E-60AD40F97E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66832" y="864000"/>
            <a:ext cx="11124000" cy="1872000"/>
          </a:xfrm>
        </p:spPr>
        <p:txBody>
          <a:bodyPr/>
          <a:lstStyle/>
          <a:p>
            <a:r>
              <a:rPr lang="pl-PL"/>
              <a:t>Wpisz tytuł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CCF51D94-E1E7-46AF-B238-FC3E4871F0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66832" y="3449018"/>
            <a:ext cx="11124000" cy="9144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pl-PL" dirty="0"/>
              <a:t>Wpisz śródtytuł – pierwszy poziom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8" name="Symbol zastępczy obrazu 8">
            <a:extLst>
              <a:ext uri="{FF2B5EF4-FFF2-40B4-BE49-F238E27FC236}">
                <a16:creationId xmlns:a16="http://schemas.microsoft.com/office/drawing/2014/main" id="{E3A4E13E-B858-476D-9EB5-D1BD2E307D0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5275841" y="0"/>
            <a:ext cx="9086850" cy="11125200"/>
          </a:xfrm>
          <a:prstGeom prst="rect">
            <a:avLst/>
          </a:prstGeo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pl-PL" dirty="0"/>
              <a:t>W tym miejscu dodaj zdjęcie swojego projektu / usługi lub zdjęcie tematyczne dotyczące branży </a:t>
            </a:r>
          </a:p>
        </p:txBody>
      </p:sp>
      <p:sp>
        <p:nvSpPr>
          <p:cNvPr id="4" name="Symbol zastępczy obrazu 3">
            <a:extLst>
              <a:ext uri="{FF2B5EF4-FFF2-40B4-BE49-F238E27FC236}">
                <a16:creationId xmlns:a16="http://schemas.microsoft.com/office/drawing/2014/main" id="{52C2B406-BB09-48B8-BA9B-56D4BFDEF7A6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15275841" y="11747500"/>
            <a:ext cx="9086849" cy="1490663"/>
          </a:xfrm>
        </p:spPr>
        <p:txBody>
          <a:bodyPr/>
          <a:lstStyle>
            <a:lvl1pPr algn="ctr">
              <a:defRPr/>
            </a:lvl1pPr>
          </a:lstStyle>
          <a:p>
            <a:r>
              <a:rPr lang="pl-PL" dirty="0"/>
              <a:t>Wstaw logo firmy, dla której był wykonany projekt</a:t>
            </a:r>
          </a:p>
        </p:txBody>
      </p:sp>
    </p:spTree>
    <p:extLst>
      <p:ext uri="{BB962C8B-B14F-4D97-AF65-F5344CB8AC3E}">
        <p14:creationId xmlns:p14="http://schemas.microsoft.com/office/powerpoint/2010/main" val="5070699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4139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- Strona jednokolumnow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30D6134-1A8B-4690-8F3C-BE7AF03509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08716" y="864000"/>
            <a:ext cx="19829928" cy="1872000"/>
          </a:xfrm>
        </p:spPr>
        <p:txBody>
          <a:bodyPr>
            <a:noAutofit/>
          </a:bodyPr>
          <a:lstStyle/>
          <a:p>
            <a:r>
              <a:rPr lang="pl-PL" dirty="0"/>
              <a:t>Wpisz tytuł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ECA9EE33-02F1-40AA-8224-714C6C0D66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08716" y="3238165"/>
            <a:ext cx="19829928" cy="9144000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pl-PL" dirty="0"/>
              <a:t>Wpisz śródtytuł – pierwszy poziom</a:t>
            </a:r>
          </a:p>
          <a:p>
            <a:pPr lvl="2"/>
            <a:r>
              <a:rPr lang="pl-PL" dirty="0"/>
              <a:t>Wpisz tekst - trzeci poziom</a:t>
            </a:r>
          </a:p>
        </p:txBody>
      </p:sp>
    </p:spTree>
    <p:extLst>
      <p:ext uri="{BB962C8B-B14F-4D97-AF65-F5344CB8AC3E}">
        <p14:creationId xmlns:p14="http://schemas.microsoft.com/office/powerpoint/2010/main" val="5466041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- Wykres + Tekst  na pół kolumn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DE75FA4-B254-4A32-A76E-60AD40F97E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08801" y="864000"/>
            <a:ext cx="11124000" cy="1872000"/>
          </a:xfrm>
        </p:spPr>
        <p:txBody>
          <a:bodyPr/>
          <a:lstStyle/>
          <a:p>
            <a:r>
              <a:rPr lang="pl-PL" dirty="0"/>
              <a:t>Wpisz tytuł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CCF51D94-E1E7-46AF-B238-FC3E4871F0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908801" y="3219950"/>
            <a:ext cx="11124000" cy="9144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pl-PL" dirty="0"/>
              <a:t>Wpisz śródtytuł – pierwszy poziom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6" name="Symbol zastępczy wykresu 4">
            <a:extLst>
              <a:ext uri="{FF2B5EF4-FFF2-40B4-BE49-F238E27FC236}">
                <a16:creationId xmlns:a16="http://schemas.microsoft.com/office/drawing/2014/main" id="{2AF16F20-607B-457E-9339-847864DAAAEB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3271908" y="1763714"/>
            <a:ext cx="7452000" cy="5518829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sp>
        <p:nvSpPr>
          <p:cNvPr id="7" name="Symbol zastępczy wykresu 9">
            <a:extLst>
              <a:ext uri="{FF2B5EF4-FFF2-40B4-BE49-F238E27FC236}">
                <a16:creationId xmlns:a16="http://schemas.microsoft.com/office/drawing/2014/main" id="{58F41E6B-916A-4EA0-AF2B-DDAE7BAB0DDE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3271909" y="7282544"/>
            <a:ext cx="7451725" cy="4653870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258791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- Zdjęcie + Tekst  na pół kolumn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DE75FA4-B254-4A32-A76E-60AD40F97E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05465" y="864000"/>
            <a:ext cx="11124000" cy="1872000"/>
          </a:xfrm>
        </p:spPr>
        <p:txBody>
          <a:bodyPr/>
          <a:lstStyle/>
          <a:p>
            <a:r>
              <a:rPr lang="pl-PL" dirty="0"/>
              <a:t>Wpisz tytuł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CCF51D94-E1E7-46AF-B238-FC3E4871F0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05465" y="3238165"/>
            <a:ext cx="11124000" cy="9144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pl-PL" dirty="0"/>
              <a:t>Wpisz śródtytuł – pierwszy poziom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8" name="Symbol zastępczy obrazu 8">
            <a:extLst>
              <a:ext uri="{FF2B5EF4-FFF2-40B4-BE49-F238E27FC236}">
                <a16:creationId xmlns:a16="http://schemas.microsoft.com/office/drawing/2014/main" id="{E3A4E13E-B858-476D-9EB5-D1BD2E307D0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5275841" y="0"/>
            <a:ext cx="9086850" cy="11125200"/>
          </a:xfrm>
          <a:prstGeom prst="rect">
            <a:avLst/>
          </a:prstGeo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pl-PL" dirty="0"/>
              <a:t>Wstaw obraz</a:t>
            </a:r>
          </a:p>
        </p:txBody>
      </p:sp>
    </p:spTree>
    <p:extLst>
      <p:ext uri="{BB962C8B-B14F-4D97-AF65-F5344CB8AC3E}">
        <p14:creationId xmlns:p14="http://schemas.microsoft.com/office/powerpoint/2010/main" val="21600064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0031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 - Slajd przekładkow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168000" y="2538011"/>
            <a:ext cx="11700144" cy="3312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ts val="7600"/>
              </a:lnSpc>
              <a:spcAft>
                <a:spcPts val="0"/>
              </a:spcAft>
              <a:buNone/>
              <a:defRPr sz="5600">
                <a:solidFill>
                  <a:schemeClr val="bg1"/>
                </a:solidFill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pl-PL" dirty="0"/>
              <a:t>Tytuł slajdu przekładkowego</a:t>
            </a:r>
          </a:p>
        </p:txBody>
      </p:sp>
      <p:sp>
        <p:nvSpPr>
          <p:cNvPr id="16" name="Symbol zastępczy tekstu 8">
            <a:extLst>
              <a:ext uri="{FF2B5EF4-FFF2-40B4-BE49-F238E27FC236}">
                <a16:creationId xmlns:a16="http://schemas.microsoft.com/office/drawing/2014/main" id="{F0A640AE-19EC-4BAF-9DF9-4C2F3F8E7F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68000" y="6162731"/>
            <a:ext cx="11700144" cy="2783944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4800"/>
              </a:lnSpc>
              <a:spcAft>
                <a:spcPts val="0"/>
              </a:spcAft>
              <a:defRPr sz="32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pl-PL" dirty="0"/>
              <a:t>Wpisz tekst</a:t>
            </a:r>
          </a:p>
        </p:txBody>
      </p:sp>
      <p:pic>
        <p:nvPicPr>
          <p:cNvPr id="2" name="Grafika 1">
            <a:extLst>
              <a:ext uri="{FF2B5EF4-FFF2-40B4-BE49-F238E27FC236}">
                <a16:creationId xmlns:a16="http://schemas.microsoft.com/office/drawing/2014/main" id="{7739FFC9-A611-40A8-BFBE-2615BB6DCA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776400" y="6532"/>
            <a:ext cx="8607600" cy="13736612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54AD017A-BF63-4C4D-96BD-76E4A0157098}"/>
              </a:ext>
            </a:extLst>
          </p:cNvPr>
          <p:cNvSpPr/>
          <p:nvPr userDrawn="1"/>
        </p:nvSpPr>
        <p:spPr>
          <a:xfrm>
            <a:off x="0" y="11777472"/>
            <a:ext cx="1700784" cy="124358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9" name="Grafika 8">
            <a:extLst>
              <a:ext uri="{FF2B5EF4-FFF2-40B4-BE49-F238E27FC236}">
                <a16:creationId xmlns:a16="http://schemas.microsoft.com/office/drawing/2014/main" id="{D994E66A-57F7-4EB5-B792-B66CCB4A0F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8422"/>
          <a:stretch/>
        </p:blipFill>
        <p:spPr>
          <a:xfrm>
            <a:off x="3168000" y="10510799"/>
            <a:ext cx="1098000" cy="154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2897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- Strona jednokolumnow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30D6134-1A8B-4690-8F3C-BE7AF03509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8000" y="864000"/>
            <a:ext cx="18036000" cy="1872000"/>
          </a:xfrm>
        </p:spPr>
        <p:txBody>
          <a:bodyPr>
            <a:noAutofit/>
          </a:bodyPr>
          <a:lstStyle/>
          <a:p>
            <a:r>
              <a:rPr lang="pl-PL"/>
              <a:t>Wpisz tytuł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ECA9EE33-02F1-40AA-8224-714C6C0D66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68650" y="3309870"/>
            <a:ext cx="18036000" cy="9144000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pl-PL"/>
              <a:t>Wpisz śródtytuł – pierwszy poziom</a:t>
            </a:r>
          </a:p>
          <a:p>
            <a:pPr lvl="2"/>
            <a:r>
              <a:rPr lang="pl-PL"/>
              <a:t>Wpisz tekst - trzeci poziom</a:t>
            </a:r>
          </a:p>
        </p:txBody>
      </p:sp>
    </p:spTree>
    <p:extLst>
      <p:ext uri="{BB962C8B-B14F-4D97-AF65-F5344CB8AC3E}">
        <p14:creationId xmlns:p14="http://schemas.microsoft.com/office/powerpoint/2010/main" val="10268321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- Wykres + Tekst  na pół kolumn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DE75FA4-B254-4A32-A76E-60AD40F97E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19902" y="864000"/>
            <a:ext cx="11124000" cy="1872000"/>
          </a:xfrm>
        </p:spPr>
        <p:txBody>
          <a:bodyPr/>
          <a:lstStyle/>
          <a:p>
            <a:r>
              <a:rPr lang="pl-PL"/>
              <a:t>Wpisz tytuł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CCF51D94-E1E7-46AF-B238-FC3E4871F0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119902" y="3309584"/>
            <a:ext cx="11124000" cy="9144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Wpisz śródtytuł – pierwszy poziom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wykresu 4">
            <a:extLst>
              <a:ext uri="{FF2B5EF4-FFF2-40B4-BE49-F238E27FC236}">
                <a16:creationId xmlns:a16="http://schemas.microsoft.com/office/drawing/2014/main" id="{2AF16F20-607B-457E-9339-847864DAAAEB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3271901" y="1763714"/>
            <a:ext cx="7452000" cy="5518829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7" name="Symbol zastępczy wykresu 9">
            <a:extLst>
              <a:ext uri="{FF2B5EF4-FFF2-40B4-BE49-F238E27FC236}">
                <a16:creationId xmlns:a16="http://schemas.microsoft.com/office/drawing/2014/main" id="{58F41E6B-916A-4EA0-AF2B-DDAE7BAB0DDE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3271902" y="7282544"/>
            <a:ext cx="7451725" cy="4653870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971100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- Zdjęcie + Tekst  na pół kolumn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DE75FA4-B254-4A32-A76E-60AD40F97E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66832" y="864000"/>
            <a:ext cx="11124000" cy="1872000"/>
          </a:xfrm>
        </p:spPr>
        <p:txBody>
          <a:bodyPr/>
          <a:lstStyle/>
          <a:p>
            <a:r>
              <a:rPr lang="pl-PL"/>
              <a:t>Wpisz tytuł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CCF51D94-E1E7-46AF-B238-FC3E4871F0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66832" y="3309870"/>
            <a:ext cx="11124000" cy="9144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Wpisz śródtytuł – pierwszy poziom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8" name="Symbol zastępczy obrazu 8">
            <a:extLst>
              <a:ext uri="{FF2B5EF4-FFF2-40B4-BE49-F238E27FC236}">
                <a16:creationId xmlns:a16="http://schemas.microsoft.com/office/drawing/2014/main" id="{E3A4E13E-B858-476D-9EB5-D1BD2E307D0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5275841" y="0"/>
            <a:ext cx="9086850" cy="11125200"/>
          </a:xfrm>
          <a:prstGeom prst="rect">
            <a:avLst/>
          </a:prstGeo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pl-PL"/>
              <a:t>Wstaw obraz</a:t>
            </a:r>
          </a:p>
        </p:txBody>
      </p:sp>
    </p:spTree>
    <p:extLst>
      <p:ext uri="{BB962C8B-B14F-4D97-AF65-F5344CB8AC3E}">
        <p14:creationId xmlns:p14="http://schemas.microsoft.com/office/powerpoint/2010/main" val="3760612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 - Zdjęcie + Tekst  na pół kolum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a 8">
            <a:extLst>
              <a:ext uri="{FF2B5EF4-FFF2-40B4-BE49-F238E27FC236}">
                <a16:creationId xmlns:a16="http://schemas.microsoft.com/office/drawing/2014/main" id="{D63B6544-6A5A-4866-A7EF-ECC74CFF4D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34838"/>
            <a:ext cx="1462088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54B6989-3BD8-4A82-8D86-F16E1A0974F1}"/>
              </a:ext>
            </a:extLst>
          </p:cNvPr>
          <p:cNvSpPr txBox="1">
            <a:spLocks/>
          </p:cNvSpPr>
          <p:nvPr userDrawn="1"/>
        </p:nvSpPr>
        <p:spPr>
          <a:xfrm>
            <a:off x="0" y="12036425"/>
            <a:ext cx="1154113" cy="762000"/>
          </a:xfrm>
          <a:prstGeom prst="rect">
            <a:avLst/>
          </a:prstGeom>
        </p:spPr>
        <p:txBody>
          <a:bodyPr>
            <a:spAutoFit/>
          </a:bodyPr>
          <a:lstStyle>
            <a:lvl1pPr hangingPunct="0"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Verdana" panose="020B0604030504040204" pitchFamily="34" charset="0"/>
              </a:defRPr>
            </a:lvl1pPr>
            <a:lvl2pPr marL="742950" indent="-285750" hangingPunct="0"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Verdana" panose="020B0604030504040204" pitchFamily="34" charset="0"/>
              </a:defRPr>
            </a:lvl2pPr>
            <a:lvl3pPr marL="1143000" indent="-228600" hangingPunct="0"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Verdana" panose="020B0604030504040204" pitchFamily="34" charset="0"/>
              </a:defRPr>
            </a:lvl3pPr>
            <a:lvl4pPr marL="1600200" indent="-228600" hangingPunct="0"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Verdana" panose="020B0604030504040204" pitchFamily="34" charset="0"/>
              </a:defRPr>
            </a:lvl4pPr>
            <a:lvl5pPr marL="2057400" indent="-228600" hangingPunct="0"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Verdana" panose="020B0604030504040204" pitchFamily="34" charset="0"/>
              </a:defRPr>
            </a:lvl5pPr>
            <a:lvl6pPr marL="2514600" indent="-2286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Verdana" panose="020B0604030504040204" pitchFamily="34" charset="0"/>
              </a:defRPr>
            </a:lvl6pPr>
            <a:lvl7pPr marL="2971800" indent="-2286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Verdana" panose="020B0604030504040204" pitchFamily="34" charset="0"/>
              </a:defRPr>
            </a:lvl7pPr>
            <a:lvl8pPr marL="3429000" indent="-2286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Verdana" panose="020B0604030504040204" pitchFamily="34" charset="0"/>
              </a:defRPr>
            </a:lvl8pPr>
            <a:lvl9pPr marL="3886200" indent="-2286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Verdana" panose="020B0604030504040204" pitchFamily="34" charset="0"/>
              </a:defRPr>
            </a:lvl9pPr>
          </a:lstStyle>
          <a:p>
            <a:pPr algn="r" eaLnBrk="1" hangingPunct="1">
              <a:defRPr/>
            </a:pPr>
            <a:fld id="{927653DF-E6C0-49E8-9968-324CFC26EFBC}" type="slidenum">
              <a:rPr lang="pl-PL" altLang="pl-PL" sz="4400" smtClean="0">
                <a:solidFill>
                  <a:schemeClr val="tx2"/>
                </a:solidFill>
                <a:latin typeface="Verdana" panose="020B0604030504040204" pitchFamily="34" charset="0"/>
                <a:ea typeface="+mn-ea"/>
              </a:rPr>
              <a:pPr algn="r" eaLnBrk="1" hangingPunct="1">
                <a:defRPr/>
              </a:pPr>
              <a:t>‹#›</a:t>
            </a:fld>
            <a:endParaRPr lang="pl-PL" altLang="pl-PL" sz="4400">
              <a:solidFill>
                <a:schemeClr val="tx2"/>
              </a:solidFill>
              <a:latin typeface="Verdana" panose="020B0604030504040204" pitchFamily="34" charset="0"/>
              <a:ea typeface="+mn-ea"/>
            </a:endParaRPr>
          </a:p>
        </p:txBody>
      </p:sp>
      <p:pic>
        <p:nvPicPr>
          <p:cNvPr id="9" name="Grafika 10">
            <a:extLst>
              <a:ext uri="{FF2B5EF4-FFF2-40B4-BE49-F238E27FC236}">
                <a16:creationId xmlns:a16="http://schemas.microsoft.com/office/drawing/2014/main" id="{0CF65F54-AFE8-4231-9678-BB2CB7E317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38" y="863600"/>
            <a:ext cx="1104900" cy="152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66832" y="864000"/>
            <a:ext cx="11124000" cy="187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11"/>
          </p:nvPr>
        </p:nvSpPr>
        <p:spPr>
          <a:xfrm>
            <a:off x="3266832" y="3449018"/>
            <a:ext cx="11124000" cy="9144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8" name="Symbol zastępczy obrazu 8"/>
          <p:cNvSpPr>
            <a:spLocks noGrp="1"/>
          </p:cNvSpPr>
          <p:nvPr>
            <p:ph type="pic" sz="quarter" idx="13"/>
          </p:nvPr>
        </p:nvSpPr>
        <p:spPr>
          <a:xfrm>
            <a:off x="15275841" y="0"/>
            <a:ext cx="9086850" cy="11125200"/>
          </a:xfrm>
          <a:prstGeom prst="rect">
            <a:avLst/>
          </a:prstGeom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pl-PL" noProof="0"/>
          </a:p>
        </p:txBody>
      </p:sp>
      <p:sp>
        <p:nvSpPr>
          <p:cNvPr id="4" name="Symbol zastępczy obrazu 3"/>
          <p:cNvSpPr>
            <a:spLocks noGrp="1" noChangeAspect="1"/>
          </p:cNvSpPr>
          <p:nvPr>
            <p:ph type="pic" sz="quarter" idx="14"/>
          </p:nvPr>
        </p:nvSpPr>
        <p:spPr>
          <a:xfrm>
            <a:off x="15275841" y="11747500"/>
            <a:ext cx="9086849" cy="1490663"/>
          </a:xfrm>
        </p:spPr>
        <p:txBody>
          <a:bodyPr rtlCol="0">
            <a:noAutofit/>
          </a:bodyPr>
          <a:lstStyle>
            <a:lvl1pPr algn="ctr"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28661704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36681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- Strona jednokolumnow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30D6134-1A8B-4690-8F3C-BE7AF03509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8000" y="864000"/>
            <a:ext cx="18036000" cy="1872000"/>
          </a:xfrm>
        </p:spPr>
        <p:txBody>
          <a:bodyPr>
            <a:noAutofit/>
          </a:bodyPr>
          <a:lstStyle/>
          <a:p>
            <a:r>
              <a:rPr lang="pl-PL"/>
              <a:t>Wpisz tytuł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ECA9EE33-02F1-40AA-8224-714C6C0D66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68650" y="3309870"/>
            <a:ext cx="18036000" cy="9144000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pl-PL"/>
              <a:t>Wpisz śródtytuł – pierwszy poziom</a:t>
            </a:r>
          </a:p>
          <a:p>
            <a:pPr lvl="2"/>
            <a:r>
              <a:rPr lang="pl-PL"/>
              <a:t>Wpisz tekst - trzeci poziom</a:t>
            </a:r>
          </a:p>
        </p:txBody>
      </p:sp>
    </p:spTree>
    <p:extLst>
      <p:ext uri="{BB962C8B-B14F-4D97-AF65-F5344CB8AC3E}">
        <p14:creationId xmlns:p14="http://schemas.microsoft.com/office/powerpoint/2010/main" val="18307430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- Wykres + Tekst  na pół kolumn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DE75FA4-B254-4A32-A76E-60AD40F97E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19902" y="864000"/>
            <a:ext cx="11124000" cy="1872000"/>
          </a:xfrm>
        </p:spPr>
        <p:txBody>
          <a:bodyPr/>
          <a:lstStyle/>
          <a:p>
            <a:r>
              <a:rPr lang="pl-PL"/>
              <a:t>Wpisz tytuł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CCF51D94-E1E7-46AF-B238-FC3E4871F0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119902" y="3309584"/>
            <a:ext cx="11124000" cy="9144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Wpisz śródtytuł – pierwszy poziom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wykresu 4">
            <a:extLst>
              <a:ext uri="{FF2B5EF4-FFF2-40B4-BE49-F238E27FC236}">
                <a16:creationId xmlns:a16="http://schemas.microsoft.com/office/drawing/2014/main" id="{2AF16F20-607B-457E-9339-847864DAAAEB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3271901" y="1763714"/>
            <a:ext cx="7452000" cy="5518829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7" name="Symbol zastępczy wykresu 9">
            <a:extLst>
              <a:ext uri="{FF2B5EF4-FFF2-40B4-BE49-F238E27FC236}">
                <a16:creationId xmlns:a16="http://schemas.microsoft.com/office/drawing/2014/main" id="{58F41E6B-916A-4EA0-AF2B-DDAE7BAB0DDE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3271902" y="7282544"/>
            <a:ext cx="7451725" cy="4653870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055670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- Zdjęcie + Tekst  na pół kolumn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DE75FA4-B254-4A32-A76E-60AD40F97E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66832" y="864000"/>
            <a:ext cx="11124000" cy="1872000"/>
          </a:xfrm>
        </p:spPr>
        <p:txBody>
          <a:bodyPr/>
          <a:lstStyle/>
          <a:p>
            <a:r>
              <a:rPr lang="pl-PL"/>
              <a:t>Wpisz tytuł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CCF51D94-E1E7-46AF-B238-FC3E4871F0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66832" y="3309870"/>
            <a:ext cx="11124000" cy="9144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Wpisz śródtytuł – pierwszy poziom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8" name="Symbol zastępczy obrazu 8">
            <a:extLst>
              <a:ext uri="{FF2B5EF4-FFF2-40B4-BE49-F238E27FC236}">
                <a16:creationId xmlns:a16="http://schemas.microsoft.com/office/drawing/2014/main" id="{E3A4E13E-B858-476D-9EB5-D1BD2E307D0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5275841" y="0"/>
            <a:ext cx="9086850" cy="11125200"/>
          </a:xfrm>
          <a:prstGeom prst="rect">
            <a:avLst/>
          </a:prstGeo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pl-PL"/>
              <a:t>Wstaw obraz</a:t>
            </a:r>
          </a:p>
        </p:txBody>
      </p:sp>
    </p:spTree>
    <p:extLst>
      <p:ext uri="{BB962C8B-B14F-4D97-AF65-F5344CB8AC3E}">
        <p14:creationId xmlns:p14="http://schemas.microsoft.com/office/powerpoint/2010/main" val="6438293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41282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3 - Strona jednokolumnow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kst tytułow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38" name="Treść - poziom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39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0823495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 - Slajd tytułow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168000" y="8167363"/>
            <a:ext cx="14989371" cy="3312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ts val="9200"/>
              </a:lnSpc>
              <a:spcAft>
                <a:spcPts val="0"/>
              </a:spcAft>
              <a:buNone/>
              <a:defRPr sz="7000">
                <a:solidFill>
                  <a:schemeClr val="bg1"/>
                </a:solidFill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pl-PL"/>
              <a:t>Tytuł prezentacji</a:t>
            </a:r>
            <a:endParaRPr lang="en-US"/>
          </a:p>
        </p:txBody>
      </p:sp>
      <p:sp>
        <p:nvSpPr>
          <p:cNvPr id="16" name="Symbol zastępczy tekstu 8">
            <a:extLst>
              <a:ext uri="{FF2B5EF4-FFF2-40B4-BE49-F238E27FC236}">
                <a16:creationId xmlns:a16="http://schemas.microsoft.com/office/drawing/2014/main" id="{F0A640AE-19EC-4BAF-9DF9-4C2F3F8E7F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68000" y="11577638"/>
            <a:ext cx="9701213" cy="73025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4500"/>
              </a:lnSpc>
              <a:spcAft>
                <a:spcPts val="0"/>
              </a:spcAft>
              <a:defRPr sz="32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pl-PL"/>
              <a:t>Warszawa, 4 lutego 2020</a:t>
            </a:r>
          </a:p>
        </p:txBody>
      </p:sp>
      <p:pic>
        <p:nvPicPr>
          <p:cNvPr id="17" name="Grafika 16">
            <a:extLst>
              <a:ext uri="{FF2B5EF4-FFF2-40B4-BE49-F238E27FC236}">
                <a16:creationId xmlns:a16="http://schemas.microsoft.com/office/drawing/2014/main" id="{699D9DEA-293F-47AB-82EC-06962FDB48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483" y="1955527"/>
            <a:ext cx="2725229" cy="4192660"/>
          </a:xfrm>
          <a:prstGeom prst="rect">
            <a:avLst/>
          </a:prstGeom>
        </p:spPr>
      </p:pic>
      <p:sp>
        <p:nvSpPr>
          <p:cNvPr id="18" name="Prostokąt 17">
            <a:extLst>
              <a:ext uri="{FF2B5EF4-FFF2-40B4-BE49-F238E27FC236}">
                <a16:creationId xmlns:a16="http://schemas.microsoft.com/office/drawing/2014/main" id="{67785EE2-F5D4-48D1-BDFA-D6903C27EED2}"/>
              </a:ext>
            </a:extLst>
          </p:cNvPr>
          <p:cNvSpPr/>
          <p:nvPr/>
        </p:nvSpPr>
        <p:spPr>
          <a:xfrm>
            <a:off x="0" y="11777472"/>
            <a:ext cx="1700784" cy="124358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8" name="Grafika 7">
            <a:extLst>
              <a:ext uri="{FF2B5EF4-FFF2-40B4-BE49-F238E27FC236}">
                <a16:creationId xmlns:a16="http://schemas.microsoft.com/office/drawing/2014/main" id="{0762B584-EA68-43A2-AB95-B64E0102C3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748756" y="0"/>
            <a:ext cx="11635243" cy="1031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15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Slajd tytułowy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rafika 6" descr="Grafika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34864"/>
            <a:ext cx="1461601" cy="806400"/>
          </a:xfrm>
          <a:prstGeom prst="rect">
            <a:avLst/>
          </a:prstGeom>
          <a:ln w="12700">
            <a:miter lim="400000"/>
          </a:ln>
        </p:spPr>
      </p:pic>
      <p:sp>
        <p:nvSpPr>
          <p:cNvPr id="91" name="Numer slajdu"/>
          <p:cNvSpPr txBox="1">
            <a:spLocks noGrp="1"/>
          </p:cNvSpPr>
          <p:nvPr>
            <p:ph type="sldNum" sz="quarter" idx="2"/>
          </p:nvPr>
        </p:nvSpPr>
        <p:spPr>
          <a:xfrm>
            <a:off x="508518" y="12036362"/>
            <a:ext cx="814646" cy="764541"/>
          </a:xfrm>
          <a:prstGeom prst="rect">
            <a:avLst/>
          </a:prstGeom>
        </p:spPr>
        <p:txBody>
          <a:bodyPr lIns="45719" tIns="45719" rIns="45719" bIns="45719"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92" name="Treść - poziom 1…"/>
          <p:cNvSpPr txBox="1">
            <a:spLocks noGrp="1"/>
          </p:cNvSpPr>
          <p:nvPr>
            <p:ph type="body" sz="quarter" idx="1"/>
          </p:nvPr>
        </p:nvSpPr>
        <p:spPr>
          <a:xfrm>
            <a:off x="3168000" y="2538010"/>
            <a:ext cx="11700145" cy="3312002"/>
          </a:xfrm>
          <a:prstGeom prst="rect">
            <a:avLst/>
          </a:prstGeom>
        </p:spPr>
        <p:txBody>
          <a:bodyPr/>
          <a:lstStyle>
            <a:lvl1pPr defTabSz="1828800">
              <a:lnSpc>
                <a:spcPts val="7600"/>
              </a:lnSpc>
              <a:spcBef>
                <a:spcPts val="0"/>
              </a:spcBef>
              <a:defRPr sz="5600"/>
            </a:lvl1pPr>
            <a:lvl2pPr indent="914400" defTabSz="1828800">
              <a:lnSpc>
                <a:spcPts val="7600"/>
              </a:lnSpc>
              <a:spcBef>
                <a:spcPts val="0"/>
              </a:spcBef>
              <a:defRPr sz="5600"/>
            </a:lvl2pPr>
            <a:lvl3pPr marL="0" indent="1828800" defTabSz="1828800">
              <a:lnSpc>
                <a:spcPts val="7600"/>
              </a:lnSpc>
              <a:spcBef>
                <a:spcPts val="0"/>
              </a:spcBef>
              <a:buSzTx/>
              <a:buNone/>
              <a:defRPr sz="5600"/>
            </a:lvl3pPr>
            <a:lvl4pPr marL="0" indent="2743200" defTabSz="1828800">
              <a:lnSpc>
                <a:spcPts val="7600"/>
              </a:lnSpc>
              <a:spcBef>
                <a:spcPts val="0"/>
              </a:spcBef>
              <a:buSzTx/>
              <a:buNone/>
              <a:defRPr sz="5600"/>
            </a:lvl4pPr>
            <a:lvl5pPr marL="0" indent="3657600" defTabSz="1828800">
              <a:lnSpc>
                <a:spcPts val="7600"/>
              </a:lnSpc>
              <a:spcBef>
                <a:spcPts val="0"/>
              </a:spcBef>
              <a:buSzTx/>
              <a:buNone/>
              <a:defRPr sz="5600"/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93" name="Symbol zastępczy tekstu 8"/>
          <p:cNvSpPr>
            <a:spLocks noGrp="1"/>
          </p:cNvSpPr>
          <p:nvPr>
            <p:ph type="body" sz="quarter" idx="13"/>
          </p:nvPr>
        </p:nvSpPr>
        <p:spPr>
          <a:xfrm>
            <a:off x="3168000" y="6162730"/>
            <a:ext cx="11700145" cy="2783945"/>
          </a:xfrm>
          <a:prstGeom prst="rect">
            <a:avLst/>
          </a:prstGeom>
        </p:spPr>
        <p:txBody>
          <a:bodyPr/>
          <a:lstStyle/>
          <a:p>
            <a:pPr defTabSz="1828800">
              <a:lnSpc>
                <a:spcPts val="4800"/>
              </a:lnSpc>
              <a:spcBef>
                <a:spcPts val="0"/>
              </a:spcBef>
              <a:defRPr sz="3200" b="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94" name="Grafika 16" descr="Grafika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8000" y="10482371"/>
            <a:ext cx="1098001" cy="1689230"/>
          </a:xfrm>
          <a:prstGeom prst="rect">
            <a:avLst/>
          </a:prstGeom>
          <a:ln w="12700">
            <a:miter lim="400000"/>
          </a:ln>
        </p:spPr>
      </p:pic>
      <p:pic>
        <p:nvPicPr>
          <p:cNvPr id="95" name="Grafika 1" descr="Grafika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76399" y="6531"/>
            <a:ext cx="8607601" cy="13736614"/>
          </a:xfrm>
          <a:prstGeom prst="rect">
            <a:avLst/>
          </a:prstGeom>
          <a:ln w="12700">
            <a:miter lim="400000"/>
          </a:ln>
        </p:spPr>
      </p:pic>
      <p:sp>
        <p:nvSpPr>
          <p:cNvPr id="96" name="Prostokąt 6"/>
          <p:cNvSpPr/>
          <p:nvPr/>
        </p:nvSpPr>
        <p:spPr>
          <a:xfrm>
            <a:off x="0" y="11777471"/>
            <a:ext cx="1700784" cy="1243585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6736523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 - Slajd tytułowy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reść - poziom 1…"/>
          <p:cNvSpPr txBox="1">
            <a:spLocks noGrp="1"/>
          </p:cNvSpPr>
          <p:nvPr>
            <p:ph type="body" sz="quarter" idx="1"/>
          </p:nvPr>
        </p:nvSpPr>
        <p:spPr>
          <a:xfrm>
            <a:off x="3168000" y="8167361"/>
            <a:ext cx="14989371" cy="3312002"/>
          </a:xfrm>
          <a:prstGeom prst="rect">
            <a:avLst/>
          </a:prstGeom>
        </p:spPr>
        <p:txBody>
          <a:bodyPr lIns="45718" tIns="45718" rIns="45718" bIns="45718"/>
          <a:lstStyle>
            <a:lvl1pPr defTabSz="1828800">
              <a:lnSpc>
                <a:spcPts val="9200"/>
              </a:lnSpc>
              <a:spcBef>
                <a:spcPts val="0"/>
              </a:spcBef>
              <a:defRPr sz="7000"/>
            </a:lvl1pPr>
            <a:lvl2pPr defTabSz="1828800">
              <a:lnSpc>
                <a:spcPts val="9200"/>
              </a:lnSpc>
              <a:spcBef>
                <a:spcPts val="0"/>
              </a:spcBef>
              <a:defRPr sz="7000"/>
            </a:lvl2pPr>
            <a:lvl3pPr marL="0" indent="0" defTabSz="1828800">
              <a:lnSpc>
                <a:spcPts val="9200"/>
              </a:lnSpc>
              <a:spcBef>
                <a:spcPts val="0"/>
              </a:spcBef>
              <a:buSzTx/>
              <a:buNone/>
              <a:defRPr sz="7000"/>
            </a:lvl3pPr>
            <a:lvl4pPr marL="0" indent="0" defTabSz="1828800">
              <a:lnSpc>
                <a:spcPts val="9200"/>
              </a:lnSpc>
              <a:spcBef>
                <a:spcPts val="0"/>
              </a:spcBef>
              <a:buSzTx/>
              <a:buNone/>
              <a:defRPr sz="7000"/>
            </a:lvl4pPr>
            <a:lvl5pPr marL="0" indent="0" defTabSz="1828800">
              <a:lnSpc>
                <a:spcPts val="9200"/>
              </a:lnSpc>
              <a:spcBef>
                <a:spcPts val="0"/>
              </a:spcBef>
              <a:buSzTx/>
              <a:buNone/>
              <a:defRPr sz="7000"/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14" name="Symbol zastępczy tekstu 8"/>
          <p:cNvSpPr>
            <a:spLocks noGrp="1"/>
          </p:cNvSpPr>
          <p:nvPr>
            <p:ph type="body" sz="quarter" idx="13"/>
          </p:nvPr>
        </p:nvSpPr>
        <p:spPr>
          <a:xfrm>
            <a:off x="3167999" y="11577638"/>
            <a:ext cx="9701215" cy="730252"/>
          </a:xfrm>
          <a:prstGeom prst="rect">
            <a:avLst/>
          </a:prstGeom>
        </p:spPr>
        <p:txBody>
          <a:bodyPr lIns="45718" tIns="45718" rIns="45718" bIns="45718"/>
          <a:lstStyle/>
          <a:p>
            <a:pPr defTabSz="1828800"/>
            <a:endParaRPr/>
          </a:p>
        </p:txBody>
      </p:sp>
      <p:pic>
        <p:nvPicPr>
          <p:cNvPr id="15" name="Grafika 16" descr="Grafika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481" y="1955525"/>
            <a:ext cx="2725231" cy="4192663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Prostokąt 17"/>
          <p:cNvSpPr/>
          <p:nvPr/>
        </p:nvSpPr>
        <p:spPr>
          <a:xfrm>
            <a:off x="0" y="11777471"/>
            <a:ext cx="1700784" cy="1243586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chemeClr val="accent1"/>
                </a:solidFill>
                <a:latin typeface="+mn-lt"/>
                <a:ea typeface="+mn-ea"/>
                <a:cs typeface="+mn-cs"/>
                <a:sym typeface="Verdana"/>
              </a:defRPr>
            </a:pPr>
            <a:endParaRPr/>
          </a:p>
        </p:txBody>
      </p:sp>
      <p:pic>
        <p:nvPicPr>
          <p:cNvPr id="17" name="Grafika 7" descr="Grafika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8755" y="0"/>
            <a:ext cx="11635245" cy="10311321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Numer slajdu"/>
          <p:cNvSpPr txBox="1">
            <a:spLocks noGrp="1"/>
          </p:cNvSpPr>
          <p:nvPr>
            <p:ph type="sldNum" sz="quarter" idx="2"/>
          </p:nvPr>
        </p:nvSpPr>
        <p:spPr>
          <a:xfrm>
            <a:off x="17177287" y="12571731"/>
            <a:ext cx="297913" cy="281939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chemeClr val="accent1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958176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 - Strona jednokolumnow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kst tytułow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38" name="Treść - poziom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39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9287179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- Strona jednokolumnow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30D6134-1A8B-4690-8F3C-BE7AF03509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8000" y="864000"/>
            <a:ext cx="18036000" cy="1872000"/>
          </a:xfrm>
        </p:spPr>
        <p:txBody>
          <a:bodyPr>
            <a:noAutofit/>
          </a:bodyPr>
          <a:lstStyle/>
          <a:p>
            <a:r>
              <a:rPr lang="pl-PL" dirty="0"/>
              <a:t>Wpisz tytuł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ECA9EE33-02F1-40AA-8224-714C6C0D66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68650" y="3309870"/>
            <a:ext cx="18036000" cy="9144000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pl-PL" dirty="0"/>
              <a:t>Wpisz śródtytuł – pierwszy poziom</a:t>
            </a:r>
          </a:p>
          <a:p>
            <a:pPr lvl="2"/>
            <a:r>
              <a:rPr lang="pl-PL" dirty="0"/>
              <a:t>Wpisz tekst - trzeci poziom</a:t>
            </a:r>
          </a:p>
        </p:txBody>
      </p:sp>
      <p:sp>
        <p:nvSpPr>
          <p:cNvPr id="4" name="Symbol zastępczy obrazu 8">
            <a:extLst>
              <a:ext uri="{FF2B5EF4-FFF2-40B4-BE49-F238E27FC236}">
                <a16:creationId xmlns:a16="http://schemas.microsoft.com/office/drawing/2014/main" id="{E73E1FB9-5068-4026-95B4-FCAD78035B3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5275841" y="0"/>
            <a:ext cx="9086850" cy="11125200"/>
          </a:xfrm>
          <a:prstGeom prst="rect">
            <a:avLst/>
          </a:prstGeo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pl-PL" dirty="0"/>
              <a:t>Wstaw obraz</a:t>
            </a:r>
          </a:p>
        </p:txBody>
      </p:sp>
    </p:spTree>
    <p:extLst>
      <p:ext uri="{BB962C8B-B14F-4D97-AF65-F5344CB8AC3E}">
        <p14:creationId xmlns:p14="http://schemas.microsoft.com/office/powerpoint/2010/main" val="138325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- Wykres + Tekst  na pół kolumn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DE75FA4-B254-4A32-A76E-60AD40F97E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19902" y="864000"/>
            <a:ext cx="11124000" cy="1872000"/>
          </a:xfrm>
        </p:spPr>
        <p:txBody>
          <a:bodyPr/>
          <a:lstStyle/>
          <a:p>
            <a:r>
              <a:rPr lang="pl-PL" dirty="0"/>
              <a:t>Wpisz tytuł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CCF51D94-E1E7-46AF-B238-FC3E4871F0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119902" y="3309584"/>
            <a:ext cx="11124000" cy="9144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pl-PL" dirty="0"/>
              <a:t>Wpisz śródtytuł – pierwszy poziom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6" name="Symbol zastępczy wykresu 4">
            <a:extLst>
              <a:ext uri="{FF2B5EF4-FFF2-40B4-BE49-F238E27FC236}">
                <a16:creationId xmlns:a16="http://schemas.microsoft.com/office/drawing/2014/main" id="{2AF16F20-607B-457E-9339-847864DAAAEB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3271901" y="1763714"/>
            <a:ext cx="7452000" cy="5518829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sp>
        <p:nvSpPr>
          <p:cNvPr id="7" name="Symbol zastępczy wykresu 9">
            <a:extLst>
              <a:ext uri="{FF2B5EF4-FFF2-40B4-BE49-F238E27FC236}">
                <a16:creationId xmlns:a16="http://schemas.microsoft.com/office/drawing/2014/main" id="{58F41E6B-916A-4EA0-AF2B-DDAE7BAB0DDE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3271902" y="7282544"/>
            <a:ext cx="7451725" cy="4653870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32381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- Zdjęcie + Tekst  na pół kolumn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DE75FA4-B254-4A32-A76E-60AD40F97E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66832" y="864000"/>
            <a:ext cx="11124000" cy="1872000"/>
          </a:xfrm>
        </p:spPr>
        <p:txBody>
          <a:bodyPr/>
          <a:lstStyle/>
          <a:p>
            <a:r>
              <a:rPr lang="pl-PL" dirty="0"/>
              <a:t>Wpisz tytuł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CCF51D94-E1E7-46AF-B238-FC3E4871F0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66832" y="3309870"/>
            <a:ext cx="11124000" cy="9144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pl-PL" dirty="0"/>
              <a:t>Wpisz śródtytuł – pierwszy poziom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8" name="Symbol zastępczy obrazu 8">
            <a:extLst>
              <a:ext uri="{FF2B5EF4-FFF2-40B4-BE49-F238E27FC236}">
                <a16:creationId xmlns:a16="http://schemas.microsoft.com/office/drawing/2014/main" id="{E3A4E13E-B858-476D-9EB5-D1BD2E307D0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5275841" y="0"/>
            <a:ext cx="9086850" cy="11125200"/>
          </a:xfrm>
          <a:prstGeom prst="rect">
            <a:avLst/>
          </a:prstGeo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pl-PL" dirty="0"/>
              <a:t>Wstaw obraz</a:t>
            </a:r>
          </a:p>
        </p:txBody>
      </p:sp>
    </p:spTree>
    <p:extLst>
      <p:ext uri="{BB962C8B-B14F-4D97-AF65-F5344CB8AC3E}">
        <p14:creationId xmlns:p14="http://schemas.microsoft.com/office/powerpoint/2010/main" val="2716686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6190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6.svg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6.sv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15.xml"/><Relationship Id="rId10" Type="http://schemas.openxmlformats.org/officeDocument/2006/relationships/image" Target="../media/image5.svg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5.sv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21.xml"/><Relationship Id="rId9" Type="http://schemas.openxmlformats.org/officeDocument/2006/relationships/image" Target="../media/image6.sv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26.xml"/><Relationship Id="rId10" Type="http://schemas.openxmlformats.org/officeDocument/2006/relationships/image" Target="../media/image6.svg"/><Relationship Id="rId4" Type="http://schemas.openxmlformats.org/officeDocument/2006/relationships/slideLayout" Target="../slideLayouts/slideLayout25.xml"/><Relationship Id="rId9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5.svg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.png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6.sv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heme" Target="../theme/theme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image" Target="../media/image6.svg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35.xml"/><Relationship Id="rId10" Type="http://schemas.openxmlformats.org/officeDocument/2006/relationships/image" Target="../media/image5.svg"/><Relationship Id="rId4" Type="http://schemas.openxmlformats.org/officeDocument/2006/relationships/slideLayout" Target="../slideLayouts/slideLayout3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a 8" descr="Grafika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34863"/>
            <a:ext cx="1461601" cy="8064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Grafika 10" descr="Grafika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721" y="706328"/>
            <a:ext cx="1105203" cy="1524416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kst tytułowy"/>
          <p:cNvSpPr txBox="1">
            <a:spLocks noGrp="1"/>
          </p:cNvSpPr>
          <p:nvPr>
            <p:ph type="title"/>
          </p:nvPr>
        </p:nvSpPr>
        <p:spPr>
          <a:xfrm>
            <a:off x="3168000" y="863999"/>
            <a:ext cx="18036000" cy="18720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r>
              <a:t>Tekst tytułowy</a:t>
            </a:r>
          </a:p>
        </p:txBody>
      </p:sp>
      <p:sp>
        <p:nvSpPr>
          <p:cNvPr id="5" name="Treść - poziom 1…"/>
          <p:cNvSpPr txBox="1">
            <a:spLocks noGrp="1"/>
          </p:cNvSpPr>
          <p:nvPr>
            <p:ph type="body" idx="1"/>
          </p:nvPr>
        </p:nvSpPr>
        <p:spPr>
          <a:xfrm>
            <a:off x="3168650" y="2771999"/>
            <a:ext cx="18036000" cy="914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6" name="Numer slajdu"/>
          <p:cNvSpPr txBox="1">
            <a:spLocks noGrp="1"/>
          </p:cNvSpPr>
          <p:nvPr>
            <p:ph type="sldNum" sz="quarter" idx="2"/>
          </p:nvPr>
        </p:nvSpPr>
        <p:spPr>
          <a:xfrm>
            <a:off x="339244" y="12036362"/>
            <a:ext cx="814642" cy="76453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algn="r">
              <a:defRPr sz="44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718" r:id="rId3"/>
  </p:sldLayoutIdLst>
  <p:transition spd="med"/>
  <p:txStyles>
    <p:titleStyle>
      <a:lvl1pPr marL="0" marR="0" indent="0" algn="l" defTabSz="914400" rtl="0" latinLnBrk="0">
        <a:lnSpc>
          <a:spcPts val="57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Verdana"/>
        </a:defRPr>
      </a:lvl1pPr>
      <a:lvl2pPr marL="0" marR="0" indent="0" algn="l" defTabSz="914400" rtl="0" latinLnBrk="0">
        <a:lnSpc>
          <a:spcPts val="57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Verdana"/>
        </a:defRPr>
      </a:lvl2pPr>
      <a:lvl3pPr marL="0" marR="0" indent="0" algn="l" defTabSz="914400" rtl="0" latinLnBrk="0">
        <a:lnSpc>
          <a:spcPts val="57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Verdana"/>
        </a:defRPr>
      </a:lvl3pPr>
      <a:lvl4pPr marL="0" marR="0" indent="0" algn="l" defTabSz="914400" rtl="0" latinLnBrk="0">
        <a:lnSpc>
          <a:spcPts val="57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Verdana"/>
        </a:defRPr>
      </a:lvl4pPr>
      <a:lvl5pPr marL="0" marR="0" indent="0" algn="l" defTabSz="914400" rtl="0" latinLnBrk="0">
        <a:lnSpc>
          <a:spcPts val="57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Verdana"/>
        </a:defRPr>
      </a:lvl5pPr>
      <a:lvl6pPr marL="0" marR="0" indent="0" algn="l" defTabSz="914400" rtl="0" latinLnBrk="0">
        <a:lnSpc>
          <a:spcPts val="57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Verdana"/>
        </a:defRPr>
      </a:lvl6pPr>
      <a:lvl7pPr marL="0" marR="0" indent="0" algn="l" defTabSz="914400" rtl="0" latinLnBrk="0">
        <a:lnSpc>
          <a:spcPts val="57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Verdana"/>
        </a:defRPr>
      </a:lvl7pPr>
      <a:lvl8pPr marL="0" marR="0" indent="0" algn="l" defTabSz="914400" rtl="0" latinLnBrk="0">
        <a:lnSpc>
          <a:spcPts val="57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Verdana"/>
        </a:defRPr>
      </a:lvl8pPr>
      <a:lvl9pPr marL="0" marR="0" indent="0" algn="l" defTabSz="914400" rtl="0" latinLnBrk="0">
        <a:lnSpc>
          <a:spcPts val="57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Verdana"/>
        </a:defRPr>
      </a:lvl9pPr>
    </p:titleStyle>
    <p:bodyStyle>
      <a:lvl1pPr marL="0" marR="0" indent="0" algn="l" defTabSz="914400" rtl="0" latinLnBrk="0">
        <a:lnSpc>
          <a:spcPts val="4300"/>
        </a:lnSpc>
        <a:spcBef>
          <a:spcPts val="300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Verdana"/>
        </a:defRPr>
      </a:lvl1pPr>
      <a:lvl2pPr marL="0" marR="0" indent="0" algn="l" defTabSz="914400" rtl="0" latinLnBrk="0">
        <a:lnSpc>
          <a:spcPts val="4300"/>
        </a:lnSpc>
        <a:spcBef>
          <a:spcPts val="300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Verdana"/>
        </a:defRPr>
      </a:lvl2pPr>
      <a:lvl3pPr marL="1133998" marR="0" indent="-1133998" algn="l" defTabSz="914400" rtl="0" latinLnBrk="0">
        <a:lnSpc>
          <a:spcPts val="4300"/>
        </a:lnSpc>
        <a:spcBef>
          <a:spcPts val="3000"/>
        </a:spcBef>
        <a:spcAft>
          <a:spcPts val="0"/>
        </a:spcAft>
        <a:buClrTx/>
        <a:buSzPct val="130000"/>
        <a:buFontTx/>
        <a:buChar char="●"/>
        <a:tabLst/>
        <a:defRPr sz="3600" b="1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Verdana"/>
        </a:defRPr>
      </a:lvl3pPr>
      <a:lvl4pPr marL="2141997" marR="0" indent="-1133998" algn="l" defTabSz="914400" rtl="0" latinLnBrk="0">
        <a:lnSpc>
          <a:spcPts val="4300"/>
        </a:lnSpc>
        <a:spcBef>
          <a:spcPts val="3000"/>
        </a:spcBef>
        <a:spcAft>
          <a:spcPts val="0"/>
        </a:spcAft>
        <a:buClrTx/>
        <a:buSzPct val="130000"/>
        <a:buFontTx/>
        <a:buChar char="●"/>
        <a:tabLst/>
        <a:defRPr sz="3600" b="1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Verdana"/>
        </a:defRPr>
      </a:lvl4pPr>
      <a:lvl5pPr marL="3149999" marR="0" indent="-1133998" algn="l" defTabSz="914400" rtl="0" latinLnBrk="0">
        <a:lnSpc>
          <a:spcPts val="4300"/>
        </a:lnSpc>
        <a:spcBef>
          <a:spcPts val="3000"/>
        </a:spcBef>
        <a:spcAft>
          <a:spcPts val="0"/>
        </a:spcAft>
        <a:buClrTx/>
        <a:buSzPct val="130000"/>
        <a:buFontTx/>
        <a:buChar char="●"/>
        <a:tabLst/>
        <a:defRPr sz="3600" b="1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Verdana"/>
        </a:defRPr>
      </a:lvl5pPr>
      <a:lvl6pPr marL="5029200" marR="0" indent="-457200" algn="l" defTabSz="914400" rtl="0" latinLnBrk="0">
        <a:lnSpc>
          <a:spcPts val="4300"/>
        </a:lnSpc>
        <a:spcBef>
          <a:spcPts val="3000"/>
        </a:spcBef>
        <a:spcAft>
          <a:spcPts val="0"/>
        </a:spcAft>
        <a:buClrTx/>
        <a:buSzPct val="100000"/>
        <a:buFontTx/>
        <a:buChar char="•"/>
        <a:tabLst/>
        <a:defRPr sz="3600" b="1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Verdana"/>
        </a:defRPr>
      </a:lvl6pPr>
      <a:lvl7pPr marL="5943600" marR="0" indent="-457200" algn="l" defTabSz="914400" rtl="0" latinLnBrk="0">
        <a:lnSpc>
          <a:spcPts val="4300"/>
        </a:lnSpc>
        <a:spcBef>
          <a:spcPts val="3000"/>
        </a:spcBef>
        <a:spcAft>
          <a:spcPts val="0"/>
        </a:spcAft>
        <a:buClrTx/>
        <a:buSzPct val="100000"/>
        <a:buFontTx/>
        <a:buChar char="•"/>
        <a:tabLst/>
        <a:defRPr sz="3600" b="1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Verdana"/>
        </a:defRPr>
      </a:lvl7pPr>
      <a:lvl8pPr marL="6858000" marR="0" indent="-457200" algn="l" defTabSz="914400" rtl="0" latinLnBrk="0">
        <a:lnSpc>
          <a:spcPts val="4300"/>
        </a:lnSpc>
        <a:spcBef>
          <a:spcPts val="3000"/>
        </a:spcBef>
        <a:spcAft>
          <a:spcPts val="0"/>
        </a:spcAft>
        <a:buClrTx/>
        <a:buSzPct val="100000"/>
        <a:buFontTx/>
        <a:buChar char="•"/>
        <a:tabLst/>
        <a:defRPr sz="3600" b="1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Verdana"/>
        </a:defRPr>
      </a:lvl8pPr>
      <a:lvl9pPr marL="7772400" marR="0" indent="-457200" algn="l" defTabSz="914400" rtl="0" latinLnBrk="0">
        <a:lnSpc>
          <a:spcPts val="4300"/>
        </a:lnSpc>
        <a:spcBef>
          <a:spcPts val="3000"/>
        </a:spcBef>
        <a:spcAft>
          <a:spcPts val="0"/>
        </a:spcAft>
        <a:buClrTx/>
        <a:buSzPct val="100000"/>
        <a:buFontTx/>
        <a:buChar char="•"/>
        <a:tabLst/>
        <a:defRPr sz="3600" b="1" i="0" u="none" strike="noStrike" cap="none" spc="0" baseline="0">
          <a:ln>
            <a:noFill/>
          </a:ln>
          <a:solidFill>
            <a:schemeClr val="accent1"/>
          </a:solidFill>
          <a:uFillTx/>
          <a:latin typeface="+mj-lt"/>
          <a:ea typeface="+mj-ea"/>
          <a:cs typeface="+mj-cs"/>
          <a:sym typeface="Verdana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1pPr>
      <a:lvl2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2pPr>
      <a:lvl3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3pPr>
      <a:lvl4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4pPr>
      <a:lvl5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5pPr>
      <a:lvl6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6pPr>
      <a:lvl7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7pPr>
      <a:lvl8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8pPr>
      <a:lvl9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a 8" descr="Grafika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34863"/>
            <a:ext cx="1461601" cy="806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Grafika 10" descr="Grafika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721" y="706328"/>
            <a:ext cx="1105202" cy="1524416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kst tytułowy"/>
          <p:cNvSpPr txBox="1">
            <a:spLocks noGrp="1"/>
          </p:cNvSpPr>
          <p:nvPr>
            <p:ph type="title"/>
          </p:nvPr>
        </p:nvSpPr>
        <p:spPr>
          <a:xfrm>
            <a:off x="3168000" y="863999"/>
            <a:ext cx="18036000" cy="18720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r>
              <a:t>Tekst tytułowy</a:t>
            </a:r>
          </a:p>
        </p:txBody>
      </p:sp>
      <p:sp>
        <p:nvSpPr>
          <p:cNvPr id="5" name="Treść - poziom 1…"/>
          <p:cNvSpPr txBox="1">
            <a:spLocks noGrp="1"/>
          </p:cNvSpPr>
          <p:nvPr>
            <p:ph type="body" idx="1"/>
          </p:nvPr>
        </p:nvSpPr>
        <p:spPr>
          <a:xfrm>
            <a:off x="3168650" y="2771999"/>
            <a:ext cx="18036000" cy="914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6" name="Numer slajdu"/>
          <p:cNvSpPr txBox="1">
            <a:spLocks noGrp="1"/>
          </p:cNvSpPr>
          <p:nvPr>
            <p:ph type="sldNum" sz="quarter" idx="2"/>
          </p:nvPr>
        </p:nvSpPr>
        <p:spPr>
          <a:xfrm>
            <a:off x="339242" y="12036362"/>
            <a:ext cx="814644" cy="7645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algn="r"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Verdan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545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</p:sldLayoutIdLst>
  <p:transition spd="med"/>
  <p:txStyles>
    <p:titleStyle>
      <a:lvl1pPr marL="0" marR="0" indent="0" algn="l" defTabSz="914400" latinLnBrk="0">
        <a:lnSpc>
          <a:spcPts val="57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Verdana"/>
        </a:defRPr>
      </a:lvl1pPr>
      <a:lvl2pPr marL="0" marR="0" indent="0" algn="l" defTabSz="914400" latinLnBrk="0">
        <a:lnSpc>
          <a:spcPts val="57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Verdana"/>
        </a:defRPr>
      </a:lvl2pPr>
      <a:lvl3pPr marL="0" marR="0" indent="0" algn="l" defTabSz="914400" latinLnBrk="0">
        <a:lnSpc>
          <a:spcPts val="57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Verdana"/>
        </a:defRPr>
      </a:lvl3pPr>
      <a:lvl4pPr marL="0" marR="0" indent="0" algn="l" defTabSz="914400" latinLnBrk="0">
        <a:lnSpc>
          <a:spcPts val="57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Verdana"/>
        </a:defRPr>
      </a:lvl4pPr>
      <a:lvl5pPr marL="0" marR="0" indent="0" algn="l" defTabSz="914400" latinLnBrk="0">
        <a:lnSpc>
          <a:spcPts val="57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Verdana"/>
        </a:defRPr>
      </a:lvl5pPr>
      <a:lvl6pPr marL="0" marR="0" indent="0" algn="l" defTabSz="914400" latinLnBrk="0">
        <a:lnSpc>
          <a:spcPts val="57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Verdana"/>
        </a:defRPr>
      </a:lvl6pPr>
      <a:lvl7pPr marL="0" marR="0" indent="0" algn="l" defTabSz="914400" latinLnBrk="0">
        <a:lnSpc>
          <a:spcPts val="57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Verdana"/>
        </a:defRPr>
      </a:lvl7pPr>
      <a:lvl8pPr marL="0" marR="0" indent="0" algn="l" defTabSz="914400" latinLnBrk="0">
        <a:lnSpc>
          <a:spcPts val="57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Verdana"/>
        </a:defRPr>
      </a:lvl8pPr>
      <a:lvl9pPr marL="0" marR="0" indent="0" algn="l" defTabSz="914400" latinLnBrk="0">
        <a:lnSpc>
          <a:spcPts val="57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Verdana"/>
        </a:defRPr>
      </a:lvl9pPr>
    </p:titleStyle>
    <p:bodyStyle>
      <a:lvl1pPr marL="0" marR="0" indent="0" algn="l" defTabSz="914400" latinLnBrk="0">
        <a:lnSpc>
          <a:spcPts val="4300"/>
        </a:lnSpc>
        <a:spcBef>
          <a:spcPts val="300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Verdana"/>
        </a:defRPr>
      </a:lvl1pPr>
      <a:lvl2pPr marL="0" marR="0" indent="0" algn="l" defTabSz="914400" latinLnBrk="0">
        <a:lnSpc>
          <a:spcPts val="4300"/>
        </a:lnSpc>
        <a:spcBef>
          <a:spcPts val="300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Verdana"/>
        </a:defRPr>
      </a:lvl2pPr>
      <a:lvl3pPr marL="1133998" marR="0" indent="-1133998" algn="l" defTabSz="914400" latinLnBrk="0">
        <a:lnSpc>
          <a:spcPts val="4300"/>
        </a:lnSpc>
        <a:spcBef>
          <a:spcPts val="3000"/>
        </a:spcBef>
        <a:spcAft>
          <a:spcPts val="0"/>
        </a:spcAft>
        <a:buClrTx/>
        <a:buSzPct val="130000"/>
        <a:buFontTx/>
        <a:buChar char="●"/>
        <a:tabLst/>
        <a:defRPr sz="3600" b="1" i="0" u="none" strike="noStrike" cap="none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Verdana"/>
        </a:defRPr>
      </a:lvl3pPr>
      <a:lvl4pPr marL="2141998" marR="0" indent="-1133998" algn="l" defTabSz="914400" latinLnBrk="0">
        <a:lnSpc>
          <a:spcPts val="4300"/>
        </a:lnSpc>
        <a:spcBef>
          <a:spcPts val="3000"/>
        </a:spcBef>
        <a:spcAft>
          <a:spcPts val="0"/>
        </a:spcAft>
        <a:buClrTx/>
        <a:buSzPct val="130000"/>
        <a:buFontTx/>
        <a:buChar char="●"/>
        <a:tabLst/>
        <a:defRPr sz="3600" b="1" i="0" u="none" strike="noStrike" cap="none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Verdana"/>
        </a:defRPr>
      </a:lvl4pPr>
      <a:lvl5pPr marL="3149999" marR="0" indent="-1133999" algn="l" defTabSz="914400" latinLnBrk="0">
        <a:lnSpc>
          <a:spcPts val="4300"/>
        </a:lnSpc>
        <a:spcBef>
          <a:spcPts val="3000"/>
        </a:spcBef>
        <a:spcAft>
          <a:spcPts val="0"/>
        </a:spcAft>
        <a:buClrTx/>
        <a:buSzPct val="130000"/>
        <a:buFontTx/>
        <a:buChar char="●"/>
        <a:tabLst/>
        <a:defRPr sz="3600" b="1" i="0" u="none" strike="noStrike" cap="none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Verdana"/>
        </a:defRPr>
      </a:lvl5pPr>
      <a:lvl6pPr marL="5029200" marR="0" indent="-457200" algn="l" defTabSz="914400" latinLnBrk="0">
        <a:lnSpc>
          <a:spcPts val="4300"/>
        </a:lnSpc>
        <a:spcBef>
          <a:spcPts val="3000"/>
        </a:spcBef>
        <a:spcAft>
          <a:spcPts val="0"/>
        </a:spcAft>
        <a:buClrTx/>
        <a:buSzPct val="100000"/>
        <a:buFontTx/>
        <a:buChar char="•"/>
        <a:tabLst/>
        <a:defRPr sz="3600" b="1" i="0" u="none" strike="noStrike" cap="none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Verdana"/>
        </a:defRPr>
      </a:lvl6pPr>
      <a:lvl7pPr marL="5943600" marR="0" indent="-457200" algn="l" defTabSz="914400" latinLnBrk="0">
        <a:lnSpc>
          <a:spcPts val="4300"/>
        </a:lnSpc>
        <a:spcBef>
          <a:spcPts val="3000"/>
        </a:spcBef>
        <a:spcAft>
          <a:spcPts val="0"/>
        </a:spcAft>
        <a:buClrTx/>
        <a:buSzPct val="100000"/>
        <a:buFontTx/>
        <a:buChar char="•"/>
        <a:tabLst/>
        <a:defRPr sz="3600" b="1" i="0" u="none" strike="noStrike" cap="none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Verdana"/>
        </a:defRPr>
      </a:lvl7pPr>
      <a:lvl8pPr marL="6858000" marR="0" indent="-457200" algn="l" defTabSz="914400" latinLnBrk="0">
        <a:lnSpc>
          <a:spcPts val="4300"/>
        </a:lnSpc>
        <a:spcBef>
          <a:spcPts val="3000"/>
        </a:spcBef>
        <a:spcAft>
          <a:spcPts val="0"/>
        </a:spcAft>
        <a:buClrTx/>
        <a:buSzPct val="100000"/>
        <a:buFontTx/>
        <a:buChar char="•"/>
        <a:tabLst/>
        <a:defRPr sz="3600" b="1" i="0" u="none" strike="noStrike" cap="none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Verdana"/>
        </a:defRPr>
      </a:lvl8pPr>
      <a:lvl9pPr marL="7772400" marR="0" indent="-457200" algn="l" defTabSz="914400" latinLnBrk="0">
        <a:lnSpc>
          <a:spcPts val="4300"/>
        </a:lnSpc>
        <a:spcBef>
          <a:spcPts val="3000"/>
        </a:spcBef>
        <a:spcAft>
          <a:spcPts val="0"/>
        </a:spcAft>
        <a:buClrTx/>
        <a:buSzPct val="100000"/>
        <a:buFontTx/>
        <a:buChar char="•"/>
        <a:tabLst/>
        <a:defRPr sz="3600" b="1" i="0" u="none" strike="noStrike" cap="none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Verdana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1pPr>
      <a:lvl2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2pPr>
      <a:lvl3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3pPr>
      <a:lvl4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4pPr>
      <a:lvl5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5pPr>
      <a:lvl6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6pPr>
      <a:lvl7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7pPr>
      <a:lvl8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8pPr>
      <a:lvl9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FF9154E4-445C-454A-96DE-22350D4CB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8000" y="864000"/>
            <a:ext cx="18036000" cy="1872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pl-PL" dirty="0"/>
              <a:t>Wpisz tytuł 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2018B71-1CC3-4C10-BB3C-C7AD964EC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68000" y="3237870"/>
            <a:ext cx="18036000" cy="9237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pl-PL" dirty="0"/>
              <a:t>Wpisz śródtytuł – pierwszy poziom tekstu</a:t>
            </a:r>
          </a:p>
          <a:p>
            <a:pPr lvl="1"/>
            <a:r>
              <a:rPr lang="pl-PL" dirty="0"/>
              <a:t>Wpisz tekst - drugi poziom</a:t>
            </a:r>
          </a:p>
          <a:p>
            <a:pPr lvl="2"/>
            <a:r>
              <a:rPr lang="pl-PL" dirty="0"/>
              <a:t>Wpisz tekst - trzeci poziom</a:t>
            </a:r>
          </a:p>
          <a:p>
            <a:pPr lvl="3"/>
            <a:r>
              <a:rPr lang="pl-PL" dirty="0"/>
              <a:t>Wpisz tekst - czwarty poziom</a:t>
            </a:r>
          </a:p>
          <a:p>
            <a:pPr lvl="4"/>
            <a:r>
              <a:rPr lang="pl-PL" dirty="0"/>
              <a:t>Wpisz tekst - piąty poziom</a:t>
            </a:r>
          </a:p>
        </p:txBody>
      </p:sp>
      <p:pic>
        <p:nvPicPr>
          <p:cNvPr id="9" name="Grafika 8">
            <a:extLst>
              <a:ext uri="{FF2B5EF4-FFF2-40B4-BE49-F238E27FC236}">
                <a16:creationId xmlns:a16="http://schemas.microsoft.com/office/drawing/2014/main" id="{5223A486-8310-4058-9873-ED1FD73180E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12034865"/>
            <a:ext cx="1461600" cy="806399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8440731-7C54-42CF-9EF6-60FBA1DFE211}"/>
              </a:ext>
            </a:extLst>
          </p:cNvPr>
          <p:cNvSpPr txBox="1">
            <a:spLocks/>
          </p:cNvSpPr>
          <p:nvPr userDrawn="1"/>
        </p:nvSpPr>
        <p:spPr>
          <a:xfrm>
            <a:off x="0" y="12036363"/>
            <a:ext cx="1153886" cy="76944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4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D191471-A67A-43CF-92D3-27AEB9FAF2B5}" type="slidenum">
              <a:rPr lang="pl-PL" smtClean="0">
                <a:solidFill>
                  <a:schemeClr val="tx2"/>
                </a:solidFill>
              </a:rPr>
              <a:pPr algn="r"/>
              <a:t>‹#›</a:t>
            </a:fld>
            <a:endParaRPr lang="pl-PL" dirty="0">
              <a:solidFill>
                <a:schemeClr val="tx2"/>
              </a:solidFill>
            </a:endParaRPr>
          </a:p>
        </p:txBody>
      </p:sp>
      <p:pic>
        <p:nvPicPr>
          <p:cNvPr id="11" name="Grafika 10">
            <a:extLst>
              <a:ext uri="{FF2B5EF4-FFF2-40B4-BE49-F238E27FC236}">
                <a16:creationId xmlns:a16="http://schemas.microsoft.com/office/drawing/2014/main" id="{CCFF5C2A-EE97-4275-B213-B8EBB17ECDB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49225" y="864000"/>
            <a:ext cx="1105200" cy="1524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224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717" r:id="rId5"/>
  </p:sldLayoutIdLst>
  <p:hf hdr="0" ftr="0" dt="0"/>
  <p:txStyles>
    <p:titleStyle>
      <a:lvl1pPr algn="l" defTabSz="914400" rtl="0" eaLnBrk="1" latinLnBrk="0" hangingPunct="1">
        <a:lnSpc>
          <a:spcPts val="5700"/>
        </a:lnSpc>
        <a:spcBef>
          <a:spcPct val="0"/>
        </a:spcBef>
        <a:buNone/>
        <a:defRPr sz="4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4300"/>
        </a:lnSpc>
        <a:spcBef>
          <a:spcPts val="0"/>
        </a:spcBef>
        <a:spcAft>
          <a:spcPts val="3000"/>
        </a:spcAft>
        <a:buFontTx/>
        <a:buNone/>
        <a:defRPr sz="3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ts val="3800"/>
        </a:lnSpc>
        <a:spcBef>
          <a:spcPts val="0"/>
        </a:spcBef>
        <a:spcAft>
          <a:spcPts val="3600"/>
        </a:spcAft>
        <a:buClr>
          <a:schemeClr val="tx1"/>
        </a:buClr>
        <a:buSzPct val="130000"/>
        <a:buFontTx/>
        <a:buNone/>
        <a:defRPr sz="2400" kern="1200">
          <a:solidFill>
            <a:schemeClr val="bg2"/>
          </a:solidFill>
          <a:latin typeface="+mn-lt"/>
          <a:ea typeface="+mn-ea"/>
          <a:cs typeface="+mn-cs"/>
        </a:defRPr>
      </a:lvl2pPr>
      <a:lvl3pPr marL="1008000" indent="-1008000" algn="l" defTabSz="914400" rtl="0" eaLnBrk="1" latinLnBrk="0" hangingPunct="1">
        <a:lnSpc>
          <a:spcPts val="4200"/>
        </a:lnSpc>
        <a:spcBef>
          <a:spcPts val="0"/>
        </a:spcBef>
        <a:spcAft>
          <a:spcPts val="1800"/>
        </a:spcAft>
        <a:buClr>
          <a:schemeClr val="tx1"/>
        </a:buClr>
        <a:buSzPct val="130000"/>
        <a:buFont typeface="Wingdings" panose="05000000000000000000" pitchFamily="2" charset="2"/>
        <a:buChar char="l"/>
        <a:defRPr sz="3200" kern="1200">
          <a:solidFill>
            <a:schemeClr val="bg2"/>
          </a:solidFill>
          <a:latin typeface="+mn-lt"/>
          <a:ea typeface="+mn-ea"/>
          <a:cs typeface="+mn-cs"/>
        </a:defRPr>
      </a:lvl3pPr>
      <a:lvl4pPr marL="2016000" indent="-1008000" algn="l" defTabSz="914400" rtl="0" eaLnBrk="1" latinLnBrk="0" hangingPunct="1">
        <a:lnSpc>
          <a:spcPts val="4200"/>
        </a:lnSpc>
        <a:spcBef>
          <a:spcPts val="0"/>
        </a:spcBef>
        <a:spcAft>
          <a:spcPts val="1800"/>
        </a:spcAft>
        <a:buClr>
          <a:schemeClr val="tx1"/>
        </a:buClr>
        <a:buSzPct val="130000"/>
        <a:buFont typeface="Wingdings" panose="05000000000000000000" pitchFamily="2" charset="2"/>
        <a:buChar char="l"/>
        <a:defRPr sz="3200" kern="1200">
          <a:solidFill>
            <a:schemeClr val="bg2"/>
          </a:solidFill>
          <a:latin typeface="+mn-lt"/>
          <a:ea typeface="+mn-ea"/>
          <a:cs typeface="+mn-cs"/>
        </a:defRPr>
      </a:lvl4pPr>
      <a:lvl5pPr marL="3024000" indent="-1008000" algn="l" defTabSz="914400" rtl="0" eaLnBrk="1" latinLnBrk="0" hangingPunct="1">
        <a:lnSpc>
          <a:spcPts val="4200"/>
        </a:lnSpc>
        <a:spcBef>
          <a:spcPts val="0"/>
        </a:spcBef>
        <a:spcAft>
          <a:spcPts val="1800"/>
        </a:spcAft>
        <a:buClr>
          <a:schemeClr val="tx1"/>
        </a:buClr>
        <a:buSzPct val="130000"/>
        <a:buFont typeface="Wingdings" panose="05000000000000000000" pitchFamily="2" charset="2"/>
        <a:buChar char="l"/>
        <a:defRPr sz="32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72">
          <p15:clr>
            <a:srgbClr val="F26B43"/>
          </p15:clr>
        </p15:guide>
        <p15:guide id="2" pos="201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FF9154E4-445C-454A-96DE-22350D4CB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8000" y="864000"/>
            <a:ext cx="18036000" cy="1872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pl-PL" dirty="0"/>
              <a:t>Wpisz tytuł 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2018B71-1CC3-4C10-BB3C-C7AD964EC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68000" y="3237870"/>
            <a:ext cx="18036000" cy="9237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pl-PL" dirty="0"/>
              <a:t>Wpisz śródtytuł – pierwszy poziom tekstu</a:t>
            </a:r>
          </a:p>
          <a:p>
            <a:pPr lvl="1"/>
            <a:r>
              <a:rPr lang="pl-PL" dirty="0"/>
              <a:t>Wpisz tekst - drugi poziom</a:t>
            </a:r>
          </a:p>
          <a:p>
            <a:pPr lvl="2"/>
            <a:r>
              <a:rPr lang="pl-PL" dirty="0"/>
              <a:t>Wpisz tekst - trzeci poziom</a:t>
            </a:r>
          </a:p>
          <a:p>
            <a:pPr lvl="3"/>
            <a:r>
              <a:rPr lang="pl-PL" dirty="0"/>
              <a:t>Wpisz tekst - czwarty poziom</a:t>
            </a:r>
          </a:p>
          <a:p>
            <a:pPr lvl="4"/>
            <a:r>
              <a:rPr lang="pl-PL" dirty="0"/>
              <a:t>Wpisz tekst - piąty poziom</a:t>
            </a:r>
          </a:p>
        </p:txBody>
      </p:sp>
      <p:pic>
        <p:nvPicPr>
          <p:cNvPr id="9" name="Grafika 8">
            <a:extLst>
              <a:ext uri="{FF2B5EF4-FFF2-40B4-BE49-F238E27FC236}">
                <a16:creationId xmlns:a16="http://schemas.microsoft.com/office/drawing/2014/main" id="{5223A486-8310-4058-9873-ED1FD73180E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12034865"/>
            <a:ext cx="1461600" cy="806399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8440731-7C54-42CF-9EF6-60FBA1DFE211}"/>
              </a:ext>
            </a:extLst>
          </p:cNvPr>
          <p:cNvSpPr txBox="1">
            <a:spLocks/>
          </p:cNvSpPr>
          <p:nvPr userDrawn="1"/>
        </p:nvSpPr>
        <p:spPr>
          <a:xfrm>
            <a:off x="0" y="12036363"/>
            <a:ext cx="1153886" cy="76944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4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D191471-A67A-43CF-92D3-27AEB9FAF2B5}" type="slidenum">
              <a:rPr lang="pl-PL" smtClean="0">
                <a:solidFill>
                  <a:schemeClr val="tx2"/>
                </a:solidFill>
              </a:rPr>
              <a:pPr algn="r"/>
              <a:t>‹#›</a:t>
            </a:fld>
            <a:endParaRPr lang="pl-PL" dirty="0">
              <a:solidFill>
                <a:schemeClr val="tx2"/>
              </a:solidFill>
            </a:endParaRPr>
          </a:p>
        </p:txBody>
      </p:sp>
      <p:pic>
        <p:nvPicPr>
          <p:cNvPr id="11" name="Grafika 10">
            <a:extLst>
              <a:ext uri="{FF2B5EF4-FFF2-40B4-BE49-F238E27FC236}">
                <a16:creationId xmlns:a16="http://schemas.microsoft.com/office/drawing/2014/main" id="{CCFF5C2A-EE97-4275-B213-B8EBB17ECDB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49225" y="864000"/>
            <a:ext cx="1105200" cy="1524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561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</p:sldLayoutIdLst>
  <p:txStyles>
    <p:titleStyle>
      <a:lvl1pPr algn="l" defTabSz="914400" rtl="0" eaLnBrk="1" latinLnBrk="0" hangingPunct="1">
        <a:lnSpc>
          <a:spcPts val="5700"/>
        </a:lnSpc>
        <a:spcBef>
          <a:spcPct val="0"/>
        </a:spcBef>
        <a:buNone/>
        <a:defRPr sz="4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4300"/>
        </a:lnSpc>
        <a:spcBef>
          <a:spcPts val="0"/>
        </a:spcBef>
        <a:spcAft>
          <a:spcPts val="3000"/>
        </a:spcAft>
        <a:buFontTx/>
        <a:buNone/>
        <a:defRPr sz="3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ts val="3800"/>
        </a:lnSpc>
        <a:spcBef>
          <a:spcPts val="0"/>
        </a:spcBef>
        <a:spcAft>
          <a:spcPts val="3600"/>
        </a:spcAft>
        <a:buClr>
          <a:schemeClr val="tx1"/>
        </a:buClr>
        <a:buSzPct val="130000"/>
        <a:buFontTx/>
        <a:buNone/>
        <a:defRPr sz="2400" kern="1200">
          <a:solidFill>
            <a:schemeClr val="bg2"/>
          </a:solidFill>
          <a:latin typeface="+mn-lt"/>
          <a:ea typeface="+mn-ea"/>
          <a:cs typeface="+mn-cs"/>
        </a:defRPr>
      </a:lvl2pPr>
      <a:lvl3pPr marL="1008000" indent="-1008000" algn="l" defTabSz="914400" rtl="0" eaLnBrk="1" latinLnBrk="0" hangingPunct="1">
        <a:lnSpc>
          <a:spcPts val="4200"/>
        </a:lnSpc>
        <a:spcBef>
          <a:spcPts val="0"/>
        </a:spcBef>
        <a:spcAft>
          <a:spcPts val="1800"/>
        </a:spcAft>
        <a:buClr>
          <a:schemeClr val="tx1"/>
        </a:buClr>
        <a:buSzPct val="130000"/>
        <a:buFont typeface="Wingdings" panose="05000000000000000000" pitchFamily="2" charset="2"/>
        <a:buChar char="l"/>
        <a:defRPr sz="3200" kern="1200">
          <a:solidFill>
            <a:schemeClr val="bg2"/>
          </a:solidFill>
          <a:latin typeface="+mn-lt"/>
          <a:ea typeface="+mn-ea"/>
          <a:cs typeface="+mn-cs"/>
        </a:defRPr>
      </a:lvl3pPr>
      <a:lvl4pPr marL="2016000" indent="-1008000" algn="l" defTabSz="914400" rtl="0" eaLnBrk="1" latinLnBrk="0" hangingPunct="1">
        <a:lnSpc>
          <a:spcPts val="4200"/>
        </a:lnSpc>
        <a:spcBef>
          <a:spcPts val="0"/>
        </a:spcBef>
        <a:spcAft>
          <a:spcPts val="1800"/>
        </a:spcAft>
        <a:buClr>
          <a:schemeClr val="tx1"/>
        </a:buClr>
        <a:buSzPct val="130000"/>
        <a:buFont typeface="Wingdings" panose="05000000000000000000" pitchFamily="2" charset="2"/>
        <a:buChar char="l"/>
        <a:defRPr sz="3200" kern="1200">
          <a:solidFill>
            <a:schemeClr val="bg2"/>
          </a:solidFill>
          <a:latin typeface="+mn-lt"/>
          <a:ea typeface="+mn-ea"/>
          <a:cs typeface="+mn-cs"/>
        </a:defRPr>
      </a:lvl4pPr>
      <a:lvl5pPr marL="3024000" indent="-1008000" algn="l" defTabSz="914400" rtl="0" eaLnBrk="1" latinLnBrk="0" hangingPunct="1">
        <a:lnSpc>
          <a:spcPts val="4200"/>
        </a:lnSpc>
        <a:spcBef>
          <a:spcPts val="0"/>
        </a:spcBef>
        <a:spcAft>
          <a:spcPts val="1800"/>
        </a:spcAft>
        <a:buClr>
          <a:schemeClr val="tx1"/>
        </a:buClr>
        <a:buSzPct val="130000"/>
        <a:buFont typeface="Wingdings" panose="05000000000000000000" pitchFamily="2" charset="2"/>
        <a:buChar char="l"/>
        <a:defRPr sz="32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72">
          <p15:clr>
            <a:srgbClr val="F26B43"/>
          </p15:clr>
        </p15:guide>
        <p15:guide id="2" pos="201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FF9154E4-445C-454A-96DE-22350D4CB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8000" y="864000"/>
            <a:ext cx="18036000" cy="1872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pl-PL"/>
              <a:t>Wpisz tytuł 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2018B71-1CC3-4C10-BB3C-C7AD964EC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68000" y="3237870"/>
            <a:ext cx="18036000" cy="9237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pl-PL"/>
              <a:t>Wpisz śródtytuł – pierwszy poziom tekstu</a:t>
            </a:r>
          </a:p>
          <a:p>
            <a:pPr lvl="1"/>
            <a:r>
              <a:rPr lang="pl-PL"/>
              <a:t>Wpisz tekst - drugi poziom</a:t>
            </a:r>
          </a:p>
          <a:p>
            <a:pPr lvl="2"/>
            <a:r>
              <a:rPr lang="pl-PL"/>
              <a:t>Wpisz tekst - trzeci poziom</a:t>
            </a:r>
          </a:p>
          <a:p>
            <a:pPr lvl="3"/>
            <a:r>
              <a:rPr lang="pl-PL"/>
              <a:t>Wpisz tekst - czwarty poziom</a:t>
            </a:r>
          </a:p>
          <a:p>
            <a:pPr lvl="4"/>
            <a:r>
              <a:rPr lang="pl-PL"/>
              <a:t>Wpisz tekst - piąty poziom</a:t>
            </a:r>
          </a:p>
        </p:txBody>
      </p:sp>
      <p:pic>
        <p:nvPicPr>
          <p:cNvPr id="9" name="Grafika 8">
            <a:extLst>
              <a:ext uri="{FF2B5EF4-FFF2-40B4-BE49-F238E27FC236}">
                <a16:creationId xmlns:a16="http://schemas.microsoft.com/office/drawing/2014/main" id="{5223A486-8310-4058-9873-ED1FD73180E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12034865"/>
            <a:ext cx="1461600" cy="806399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8440731-7C54-42CF-9EF6-60FBA1DFE211}"/>
              </a:ext>
            </a:extLst>
          </p:cNvPr>
          <p:cNvSpPr txBox="1">
            <a:spLocks/>
          </p:cNvSpPr>
          <p:nvPr userDrawn="1"/>
        </p:nvSpPr>
        <p:spPr>
          <a:xfrm>
            <a:off x="0" y="12036363"/>
            <a:ext cx="1153886" cy="76944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4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D191471-A67A-43CF-92D3-27AEB9FAF2B5}" type="slidenum">
              <a:rPr lang="pl-PL" smtClean="0">
                <a:solidFill>
                  <a:schemeClr val="tx2"/>
                </a:solidFill>
              </a:rPr>
              <a:pPr algn="r"/>
              <a:t>‹#›</a:t>
            </a:fld>
            <a:endParaRPr lang="pl-PL">
              <a:solidFill>
                <a:schemeClr val="tx2"/>
              </a:solidFill>
            </a:endParaRPr>
          </a:p>
        </p:txBody>
      </p:sp>
      <p:pic>
        <p:nvPicPr>
          <p:cNvPr id="11" name="Grafika 10">
            <a:extLst>
              <a:ext uri="{FF2B5EF4-FFF2-40B4-BE49-F238E27FC236}">
                <a16:creationId xmlns:a16="http://schemas.microsoft.com/office/drawing/2014/main" id="{CCFF5C2A-EE97-4275-B213-B8EBB17ECDB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49225" y="864000"/>
            <a:ext cx="1105200" cy="1524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972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</p:sldLayoutIdLst>
  <p:txStyles>
    <p:titleStyle>
      <a:lvl1pPr algn="l" defTabSz="914400" rtl="0" eaLnBrk="1" latinLnBrk="0" hangingPunct="1">
        <a:lnSpc>
          <a:spcPts val="5700"/>
        </a:lnSpc>
        <a:spcBef>
          <a:spcPct val="0"/>
        </a:spcBef>
        <a:buNone/>
        <a:defRPr sz="4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4300"/>
        </a:lnSpc>
        <a:spcBef>
          <a:spcPts val="0"/>
        </a:spcBef>
        <a:spcAft>
          <a:spcPts val="3000"/>
        </a:spcAft>
        <a:buFontTx/>
        <a:buNone/>
        <a:defRPr sz="3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ts val="3800"/>
        </a:lnSpc>
        <a:spcBef>
          <a:spcPts val="0"/>
        </a:spcBef>
        <a:spcAft>
          <a:spcPts val="3600"/>
        </a:spcAft>
        <a:buClr>
          <a:schemeClr val="tx1"/>
        </a:buClr>
        <a:buSzPct val="130000"/>
        <a:buFontTx/>
        <a:buNone/>
        <a:defRPr sz="2400" kern="1200">
          <a:solidFill>
            <a:schemeClr val="bg2"/>
          </a:solidFill>
          <a:latin typeface="+mn-lt"/>
          <a:ea typeface="+mn-ea"/>
          <a:cs typeface="+mn-cs"/>
        </a:defRPr>
      </a:lvl2pPr>
      <a:lvl3pPr marL="1008000" indent="-1008000" algn="l" defTabSz="914400" rtl="0" eaLnBrk="1" latinLnBrk="0" hangingPunct="1">
        <a:lnSpc>
          <a:spcPts val="4200"/>
        </a:lnSpc>
        <a:spcBef>
          <a:spcPts val="0"/>
        </a:spcBef>
        <a:spcAft>
          <a:spcPts val="1800"/>
        </a:spcAft>
        <a:buClr>
          <a:schemeClr val="tx1"/>
        </a:buClr>
        <a:buSzPct val="130000"/>
        <a:buFont typeface="Wingdings" panose="05000000000000000000" pitchFamily="2" charset="2"/>
        <a:buChar char="l"/>
        <a:defRPr sz="3200" kern="1200">
          <a:solidFill>
            <a:schemeClr val="bg2"/>
          </a:solidFill>
          <a:latin typeface="+mn-lt"/>
          <a:ea typeface="+mn-ea"/>
          <a:cs typeface="+mn-cs"/>
        </a:defRPr>
      </a:lvl3pPr>
      <a:lvl4pPr marL="2016000" indent="-1008000" algn="l" defTabSz="914400" rtl="0" eaLnBrk="1" latinLnBrk="0" hangingPunct="1">
        <a:lnSpc>
          <a:spcPts val="4200"/>
        </a:lnSpc>
        <a:spcBef>
          <a:spcPts val="0"/>
        </a:spcBef>
        <a:spcAft>
          <a:spcPts val="1800"/>
        </a:spcAft>
        <a:buClr>
          <a:schemeClr val="tx1"/>
        </a:buClr>
        <a:buSzPct val="130000"/>
        <a:buFont typeface="Wingdings" panose="05000000000000000000" pitchFamily="2" charset="2"/>
        <a:buChar char="l"/>
        <a:defRPr sz="3200" kern="1200">
          <a:solidFill>
            <a:schemeClr val="bg2"/>
          </a:solidFill>
          <a:latin typeface="+mn-lt"/>
          <a:ea typeface="+mn-ea"/>
          <a:cs typeface="+mn-cs"/>
        </a:defRPr>
      </a:lvl4pPr>
      <a:lvl5pPr marL="3024000" indent="-1008000" algn="l" defTabSz="914400" rtl="0" eaLnBrk="1" latinLnBrk="0" hangingPunct="1">
        <a:lnSpc>
          <a:spcPts val="4200"/>
        </a:lnSpc>
        <a:spcBef>
          <a:spcPts val="0"/>
        </a:spcBef>
        <a:spcAft>
          <a:spcPts val="1800"/>
        </a:spcAft>
        <a:buClr>
          <a:schemeClr val="tx1"/>
        </a:buClr>
        <a:buSzPct val="130000"/>
        <a:buFont typeface="Wingdings" panose="05000000000000000000" pitchFamily="2" charset="2"/>
        <a:buChar char="l"/>
        <a:defRPr sz="32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72">
          <p15:clr>
            <a:srgbClr val="F26B43"/>
          </p15:clr>
        </p15:guide>
        <p15:guide id="2" pos="201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FF9154E4-445C-454A-96DE-22350D4CB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1435" y="864000"/>
            <a:ext cx="18837317" cy="1872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pl-PL" dirty="0"/>
              <a:t>Wpisz tytuł 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2018B71-1CC3-4C10-BB3C-C7AD964EC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91435" y="3183483"/>
            <a:ext cx="18837317" cy="9237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pl-PL" dirty="0"/>
              <a:t>Wpisz śródtytuł – pierwszy poziom tekstu</a:t>
            </a:r>
          </a:p>
          <a:p>
            <a:pPr lvl="1"/>
            <a:r>
              <a:rPr lang="pl-PL" dirty="0"/>
              <a:t>Wpisz tekst - drugi poziom</a:t>
            </a:r>
          </a:p>
          <a:p>
            <a:pPr lvl="2"/>
            <a:r>
              <a:rPr lang="pl-PL" dirty="0"/>
              <a:t>Wpisz tekst - trzeci poziom</a:t>
            </a:r>
          </a:p>
          <a:p>
            <a:pPr lvl="3"/>
            <a:r>
              <a:rPr lang="pl-PL" dirty="0"/>
              <a:t>Wpisz tekst - czwarty poziom</a:t>
            </a:r>
          </a:p>
          <a:p>
            <a:pPr lvl="4"/>
            <a:r>
              <a:rPr lang="pl-PL" dirty="0"/>
              <a:t>Wpisz tekst - piąty poziom</a:t>
            </a:r>
          </a:p>
        </p:txBody>
      </p:sp>
      <p:pic>
        <p:nvPicPr>
          <p:cNvPr id="9" name="Grafika 8">
            <a:extLst>
              <a:ext uri="{FF2B5EF4-FFF2-40B4-BE49-F238E27FC236}">
                <a16:creationId xmlns:a16="http://schemas.microsoft.com/office/drawing/2014/main" id="{5223A486-8310-4058-9873-ED1FD73180E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12034865"/>
            <a:ext cx="1461600" cy="806399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8440731-7C54-42CF-9EF6-60FBA1DFE211}"/>
              </a:ext>
            </a:extLst>
          </p:cNvPr>
          <p:cNvSpPr txBox="1">
            <a:spLocks/>
          </p:cNvSpPr>
          <p:nvPr userDrawn="1"/>
        </p:nvSpPr>
        <p:spPr>
          <a:xfrm>
            <a:off x="0" y="12036363"/>
            <a:ext cx="1153886" cy="76944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4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D191471-A67A-43CF-92D3-27AEB9FAF2B5}" type="slidenum">
              <a:rPr lang="pl-PL" smtClean="0">
                <a:solidFill>
                  <a:schemeClr val="tx2"/>
                </a:solidFill>
              </a:rPr>
              <a:pPr algn="r"/>
              <a:t>‹#›</a:t>
            </a:fld>
            <a:endParaRPr lang="pl-PL" dirty="0">
              <a:solidFill>
                <a:schemeClr val="tx2"/>
              </a:solidFill>
            </a:endParaRPr>
          </a:p>
        </p:txBody>
      </p:sp>
      <p:pic>
        <p:nvPicPr>
          <p:cNvPr id="11" name="Grafika 10">
            <a:extLst>
              <a:ext uri="{FF2B5EF4-FFF2-40B4-BE49-F238E27FC236}">
                <a16:creationId xmlns:a16="http://schemas.microsoft.com/office/drawing/2014/main" id="{CCFF5C2A-EE97-4275-B213-B8EBB17ECDB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28533" y="864000"/>
            <a:ext cx="1105200" cy="1524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018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</p:sldLayoutIdLst>
  <p:txStyles>
    <p:titleStyle>
      <a:lvl1pPr algn="l" defTabSz="914400" rtl="0" eaLnBrk="1" latinLnBrk="0" hangingPunct="1">
        <a:lnSpc>
          <a:spcPts val="5700"/>
        </a:lnSpc>
        <a:spcBef>
          <a:spcPct val="0"/>
        </a:spcBef>
        <a:buNone/>
        <a:defRPr sz="4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4300"/>
        </a:lnSpc>
        <a:spcBef>
          <a:spcPts val="0"/>
        </a:spcBef>
        <a:spcAft>
          <a:spcPts val="3000"/>
        </a:spcAft>
        <a:buFontTx/>
        <a:buNone/>
        <a:defRPr sz="3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ts val="3800"/>
        </a:lnSpc>
        <a:spcBef>
          <a:spcPts val="0"/>
        </a:spcBef>
        <a:spcAft>
          <a:spcPts val="3600"/>
        </a:spcAft>
        <a:buClr>
          <a:schemeClr val="tx1"/>
        </a:buClr>
        <a:buSzPct val="130000"/>
        <a:buFontTx/>
        <a:buNone/>
        <a:defRPr sz="2400" kern="1200">
          <a:solidFill>
            <a:schemeClr val="bg2"/>
          </a:solidFill>
          <a:latin typeface="+mn-lt"/>
          <a:ea typeface="+mn-ea"/>
          <a:cs typeface="+mn-cs"/>
        </a:defRPr>
      </a:lvl2pPr>
      <a:lvl3pPr marL="1008000" indent="-1008000" algn="l" defTabSz="914400" rtl="0" eaLnBrk="1" latinLnBrk="0" hangingPunct="1">
        <a:lnSpc>
          <a:spcPts val="4200"/>
        </a:lnSpc>
        <a:spcBef>
          <a:spcPts val="0"/>
        </a:spcBef>
        <a:spcAft>
          <a:spcPts val="1800"/>
        </a:spcAft>
        <a:buClr>
          <a:schemeClr val="tx1"/>
        </a:buClr>
        <a:buSzPct val="130000"/>
        <a:buFont typeface="Wingdings" panose="05000000000000000000" pitchFamily="2" charset="2"/>
        <a:buChar char="l"/>
        <a:defRPr sz="3200" kern="1200">
          <a:solidFill>
            <a:schemeClr val="bg2"/>
          </a:solidFill>
          <a:latin typeface="+mn-lt"/>
          <a:ea typeface="+mn-ea"/>
          <a:cs typeface="+mn-cs"/>
        </a:defRPr>
      </a:lvl3pPr>
      <a:lvl4pPr marL="2016000" indent="-1008000" algn="l" defTabSz="914400" rtl="0" eaLnBrk="1" latinLnBrk="0" hangingPunct="1">
        <a:lnSpc>
          <a:spcPts val="4200"/>
        </a:lnSpc>
        <a:spcBef>
          <a:spcPts val="0"/>
        </a:spcBef>
        <a:spcAft>
          <a:spcPts val="1800"/>
        </a:spcAft>
        <a:buClr>
          <a:schemeClr val="tx1"/>
        </a:buClr>
        <a:buSzPct val="130000"/>
        <a:buFont typeface="Wingdings" panose="05000000000000000000" pitchFamily="2" charset="2"/>
        <a:buChar char="l"/>
        <a:defRPr sz="3200" kern="1200">
          <a:solidFill>
            <a:schemeClr val="bg2"/>
          </a:solidFill>
          <a:latin typeface="+mn-lt"/>
          <a:ea typeface="+mn-ea"/>
          <a:cs typeface="+mn-cs"/>
        </a:defRPr>
      </a:lvl4pPr>
      <a:lvl5pPr marL="3024000" indent="-1008000" algn="l" defTabSz="914400" rtl="0" eaLnBrk="1" latinLnBrk="0" hangingPunct="1">
        <a:lnSpc>
          <a:spcPts val="4200"/>
        </a:lnSpc>
        <a:spcBef>
          <a:spcPts val="0"/>
        </a:spcBef>
        <a:spcAft>
          <a:spcPts val="1800"/>
        </a:spcAft>
        <a:buClr>
          <a:schemeClr val="tx1"/>
        </a:buClr>
        <a:buSzPct val="130000"/>
        <a:buFont typeface="Wingdings" panose="05000000000000000000" pitchFamily="2" charset="2"/>
        <a:buChar char="l"/>
        <a:defRPr sz="32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72">
          <p15:clr>
            <a:srgbClr val="F26B43"/>
          </p15:clr>
        </p15:guide>
        <p15:guide id="2" pos="2010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FF9154E4-445C-454A-96DE-22350D4CB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8000" y="864000"/>
            <a:ext cx="18036000" cy="1872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pl-PL"/>
              <a:t>Wpisz tytuł 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2018B71-1CC3-4C10-BB3C-C7AD964EC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68000" y="3237870"/>
            <a:ext cx="18036000" cy="9237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pl-PL"/>
              <a:t>Wpisz śródtytuł – pierwszy poziom tekstu</a:t>
            </a:r>
          </a:p>
          <a:p>
            <a:pPr lvl="1"/>
            <a:r>
              <a:rPr lang="pl-PL"/>
              <a:t>Wpisz tekst - drugi poziom</a:t>
            </a:r>
          </a:p>
          <a:p>
            <a:pPr lvl="2"/>
            <a:r>
              <a:rPr lang="pl-PL"/>
              <a:t>Wpisz tekst - trzeci poziom</a:t>
            </a:r>
          </a:p>
          <a:p>
            <a:pPr lvl="3"/>
            <a:r>
              <a:rPr lang="pl-PL"/>
              <a:t>Wpisz tekst - czwarty poziom</a:t>
            </a:r>
          </a:p>
          <a:p>
            <a:pPr lvl="4"/>
            <a:r>
              <a:rPr lang="pl-PL"/>
              <a:t>Wpisz tekst - piąty poziom</a:t>
            </a:r>
          </a:p>
        </p:txBody>
      </p:sp>
      <p:pic>
        <p:nvPicPr>
          <p:cNvPr id="9" name="Grafika 8">
            <a:extLst>
              <a:ext uri="{FF2B5EF4-FFF2-40B4-BE49-F238E27FC236}">
                <a16:creationId xmlns:a16="http://schemas.microsoft.com/office/drawing/2014/main" id="{5223A486-8310-4058-9873-ED1FD73180E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12034865"/>
            <a:ext cx="1461600" cy="806399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8440731-7C54-42CF-9EF6-60FBA1DFE211}"/>
              </a:ext>
            </a:extLst>
          </p:cNvPr>
          <p:cNvSpPr txBox="1">
            <a:spLocks/>
          </p:cNvSpPr>
          <p:nvPr userDrawn="1"/>
        </p:nvSpPr>
        <p:spPr>
          <a:xfrm>
            <a:off x="0" y="12036363"/>
            <a:ext cx="1153886" cy="76944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4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D191471-A67A-43CF-92D3-27AEB9FAF2B5}" type="slidenum">
              <a:rPr lang="pl-PL" smtClean="0">
                <a:solidFill>
                  <a:schemeClr val="tx2"/>
                </a:solidFill>
              </a:rPr>
              <a:pPr algn="r"/>
              <a:t>‹#›</a:t>
            </a:fld>
            <a:endParaRPr lang="pl-PL">
              <a:solidFill>
                <a:schemeClr val="tx2"/>
              </a:solidFill>
            </a:endParaRPr>
          </a:p>
        </p:txBody>
      </p:sp>
      <p:pic>
        <p:nvPicPr>
          <p:cNvPr id="11" name="Grafika 10">
            <a:extLst>
              <a:ext uri="{FF2B5EF4-FFF2-40B4-BE49-F238E27FC236}">
                <a16:creationId xmlns:a16="http://schemas.microsoft.com/office/drawing/2014/main" id="{CCFF5C2A-EE97-4275-B213-B8EBB17ECDB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49225" y="864000"/>
            <a:ext cx="1105200" cy="1524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248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</p:sldLayoutIdLst>
  <p:hf hdr="0" ftr="0" dt="0"/>
  <p:txStyles>
    <p:titleStyle>
      <a:lvl1pPr algn="l" defTabSz="914400" rtl="0" eaLnBrk="1" latinLnBrk="0" hangingPunct="1">
        <a:lnSpc>
          <a:spcPts val="5700"/>
        </a:lnSpc>
        <a:spcBef>
          <a:spcPct val="0"/>
        </a:spcBef>
        <a:buNone/>
        <a:defRPr sz="4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4300"/>
        </a:lnSpc>
        <a:spcBef>
          <a:spcPts val="0"/>
        </a:spcBef>
        <a:spcAft>
          <a:spcPts val="3000"/>
        </a:spcAft>
        <a:buFontTx/>
        <a:buNone/>
        <a:defRPr sz="3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ts val="3800"/>
        </a:lnSpc>
        <a:spcBef>
          <a:spcPts val="0"/>
        </a:spcBef>
        <a:spcAft>
          <a:spcPts val="3600"/>
        </a:spcAft>
        <a:buClr>
          <a:schemeClr val="tx1"/>
        </a:buClr>
        <a:buSzPct val="130000"/>
        <a:buFontTx/>
        <a:buNone/>
        <a:defRPr sz="2400" kern="1200">
          <a:solidFill>
            <a:schemeClr val="bg2"/>
          </a:solidFill>
          <a:latin typeface="+mn-lt"/>
          <a:ea typeface="+mn-ea"/>
          <a:cs typeface="+mn-cs"/>
        </a:defRPr>
      </a:lvl2pPr>
      <a:lvl3pPr marL="1008000" indent="-1008000" algn="l" defTabSz="914400" rtl="0" eaLnBrk="1" latinLnBrk="0" hangingPunct="1">
        <a:lnSpc>
          <a:spcPts val="4200"/>
        </a:lnSpc>
        <a:spcBef>
          <a:spcPts val="0"/>
        </a:spcBef>
        <a:spcAft>
          <a:spcPts val="1800"/>
        </a:spcAft>
        <a:buClr>
          <a:schemeClr val="tx1"/>
        </a:buClr>
        <a:buSzPct val="130000"/>
        <a:buFont typeface="Wingdings" panose="05000000000000000000" pitchFamily="2" charset="2"/>
        <a:buChar char="l"/>
        <a:defRPr sz="3200" kern="1200">
          <a:solidFill>
            <a:schemeClr val="bg2"/>
          </a:solidFill>
          <a:latin typeface="+mn-lt"/>
          <a:ea typeface="+mn-ea"/>
          <a:cs typeface="+mn-cs"/>
        </a:defRPr>
      </a:lvl3pPr>
      <a:lvl4pPr marL="2016000" indent="-1008000" algn="l" defTabSz="914400" rtl="0" eaLnBrk="1" latinLnBrk="0" hangingPunct="1">
        <a:lnSpc>
          <a:spcPts val="4200"/>
        </a:lnSpc>
        <a:spcBef>
          <a:spcPts val="0"/>
        </a:spcBef>
        <a:spcAft>
          <a:spcPts val="1800"/>
        </a:spcAft>
        <a:buClr>
          <a:schemeClr val="tx1"/>
        </a:buClr>
        <a:buSzPct val="130000"/>
        <a:buFont typeface="Wingdings" panose="05000000000000000000" pitchFamily="2" charset="2"/>
        <a:buChar char="l"/>
        <a:defRPr sz="3200" kern="1200">
          <a:solidFill>
            <a:schemeClr val="bg2"/>
          </a:solidFill>
          <a:latin typeface="+mn-lt"/>
          <a:ea typeface="+mn-ea"/>
          <a:cs typeface="+mn-cs"/>
        </a:defRPr>
      </a:lvl4pPr>
      <a:lvl5pPr marL="3024000" indent="-1008000" algn="l" defTabSz="914400" rtl="0" eaLnBrk="1" latinLnBrk="0" hangingPunct="1">
        <a:lnSpc>
          <a:spcPts val="4200"/>
        </a:lnSpc>
        <a:spcBef>
          <a:spcPts val="0"/>
        </a:spcBef>
        <a:spcAft>
          <a:spcPts val="1800"/>
        </a:spcAft>
        <a:buClr>
          <a:schemeClr val="tx1"/>
        </a:buClr>
        <a:buSzPct val="130000"/>
        <a:buFont typeface="Wingdings" panose="05000000000000000000" pitchFamily="2" charset="2"/>
        <a:buChar char="l"/>
        <a:defRPr sz="32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72">
          <p15:clr>
            <a:srgbClr val="F26B43"/>
          </p15:clr>
        </p15:guide>
        <p15:guide id="2" pos="2010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FF9154E4-445C-454A-96DE-22350D4CB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8000" y="864000"/>
            <a:ext cx="18036000" cy="1872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pl-PL"/>
              <a:t>Wpisz tytuł 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2018B71-1CC3-4C10-BB3C-C7AD964EC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68000" y="3237870"/>
            <a:ext cx="18036000" cy="9237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pl-PL"/>
              <a:t>Wpisz śródtytuł – pierwszy poziom tekstu</a:t>
            </a:r>
          </a:p>
          <a:p>
            <a:pPr lvl="1"/>
            <a:r>
              <a:rPr lang="pl-PL"/>
              <a:t>Wpisz tekst - drugi poziom</a:t>
            </a:r>
          </a:p>
          <a:p>
            <a:pPr lvl="2"/>
            <a:r>
              <a:rPr lang="pl-PL"/>
              <a:t>Wpisz tekst - trzeci poziom</a:t>
            </a:r>
          </a:p>
          <a:p>
            <a:pPr lvl="3"/>
            <a:r>
              <a:rPr lang="pl-PL"/>
              <a:t>Wpisz tekst - czwarty poziom</a:t>
            </a:r>
          </a:p>
          <a:p>
            <a:pPr lvl="4"/>
            <a:r>
              <a:rPr lang="pl-PL"/>
              <a:t>Wpisz tekst - piąty poziom</a:t>
            </a:r>
          </a:p>
        </p:txBody>
      </p:sp>
      <p:pic>
        <p:nvPicPr>
          <p:cNvPr id="9" name="Grafika 8">
            <a:extLst>
              <a:ext uri="{FF2B5EF4-FFF2-40B4-BE49-F238E27FC236}">
                <a16:creationId xmlns:a16="http://schemas.microsoft.com/office/drawing/2014/main" id="{5223A486-8310-4058-9873-ED1FD73180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12034865"/>
            <a:ext cx="1461600" cy="806399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8440731-7C54-42CF-9EF6-60FBA1DFE211}"/>
              </a:ext>
            </a:extLst>
          </p:cNvPr>
          <p:cNvSpPr txBox="1">
            <a:spLocks/>
          </p:cNvSpPr>
          <p:nvPr/>
        </p:nvSpPr>
        <p:spPr>
          <a:xfrm>
            <a:off x="0" y="12036363"/>
            <a:ext cx="1153886" cy="76944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4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D191471-A67A-43CF-92D3-27AEB9FAF2B5}" type="slidenum">
              <a:rPr lang="pl-PL" smtClean="0">
                <a:solidFill>
                  <a:schemeClr val="tx2"/>
                </a:solidFill>
              </a:rPr>
              <a:pPr algn="r"/>
              <a:t>‹#›</a:t>
            </a:fld>
            <a:endParaRPr lang="pl-PL">
              <a:solidFill>
                <a:schemeClr val="tx2"/>
              </a:solidFill>
            </a:endParaRPr>
          </a:p>
        </p:txBody>
      </p:sp>
      <p:pic>
        <p:nvPicPr>
          <p:cNvPr id="11" name="Grafika 10">
            <a:extLst>
              <a:ext uri="{FF2B5EF4-FFF2-40B4-BE49-F238E27FC236}">
                <a16:creationId xmlns:a16="http://schemas.microsoft.com/office/drawing/2014/main" id="{CCFF5C2A-EE97-4275-B213-B8EBB17ECDB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49225" y="864000"/>
            <a:ext cx="1105200" cy="1524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370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</p:sldLayoutIdLst>
  <p:txStyles>
    <p:titleStyle>
      <a:lvl1pPr algn="l" defTabSz="914400" rtl="0" eaLnBrk="1" latinLnBrk="0" hangingPunct="1">
        <a:lnSpc>
          <a:spcPts val="5700"/>
        </a:lnSpc>
        <a:spcBef>
          <a:spcPct val="0"/>
        </a:spcBef>
        <a:buNone/>
        <a:defRPr sz="4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4300"/>
        </a:lnSpc>
        <a:spcBef>
          <a:spcPts val="0"/>
        </a:spcBef>
        <a:spcAft>
          <a:spcPts val="3000"/>
        </a:spcAft>
        <a:buFontTx/>
        <a:buNone/>
        <a:defRPr sz="3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ts val="3800"/>
        </a:lnSpc>
        <a:spcBef>
          <a:spcPts val="0"/>
        </a:spcBef>
        <a:spcAft>
          <a:spcPts val="3600"/>
        </a:spcAft>
        <a:buClr>
          <a:schemeClr val="tx1"/>
        </a:buClr>
        <a:buSzPct val="130000"/>
        <a:buFontTx/>
        <a:buNone/>
        <a:defRPr sz="2400" kern="1200">
          <a:solidFill>
            <a:schemeClr val="bg2"/>
          </a:solidFill>
          <a:latin typeface="+mn-lt"/>
          <a:ea typeface="+mn-ea"/>
          <a:cs typeface="+mn-cs"/>
        </a:defRPr>
      </a:lvl2pPr>
      <a:lvl3pPr marL="1008000" indent="-1008000" algn="l" defTabSz="914400" rtl="0" eaLnBrk="1" latinLnBrk="0" hangingPunct="1">
        <a:lnSpc>
          <a:spcPts val="4200"/>
        </a:lnSpc>
        <a:spcBef>
          <a:spcPts val="0"/>
        </a:spcBef>
        <a:spcAft>
          <a:spcPts val="1800"/>
        </a:spcAft>
        <a:buClr>
          <a:schemeClr val="tx1"/>
        </a:buClr>
        <a:buSzPct val="130000"/>
        <a:buFont typeface="Wingdings" panose="05000000000000000000" pitchFamily="2" charset="2"/>
        <a:buChar char="l"/>
        <a:defRPr sz="3200" kern="1200">
          <a:solidFill>
            <a:schemeClr val="bg2"/>
          </a:solidFill>
          <a:latin typeface="+mn-lt"/>
          <a:ea typeface="+mn-ea"/>
          <a:cs typeface="+mn-cs"/>
        </a:defRPr>
      </a:lvl3pPr>
      <a:lvl4pPr marL="2016000" indent="-1008000" algn="l" defTabSz="914400" rtl="0" eaLnBrk="1" latinLnBrk="0" hangingPunct="1">
        <a:lnSpc>
          <a:spcPts val="4200"/>
        </a:lnSpc>
        <a:spcBef>
          <a:spcPts val="0"/>
        </a:spcBef>
        <a:spcAft>
          <a:spcPts val="1800"/>
        </a:spcAft>
        <a:buClr>
          <a:schemeClr val="tx1"/>
        </a:buClr>
        <a:buSzPct val="130000"/>
        <a:buFont typeface="Wingdings" panose="05000000000000000000" pitchFamily="2" charset="2"/>
        <a:buChar char="l"/>
        <a:defRPr sz="3200" kern="1200">
          <a:solidFill>
            <a:schemeClr val="bg2"/>
          </a:solidFill>
          <a:latin typeface="+mn-lt"/>
          <a:ea typeface="+mn-ea"/>
          <a:cs typeface="+mn-cs"/>
        </a:defRPr>
      </a:lvl4pPr>
      <a:lvl5pPr marL="3024000" indent="-1008000" algn="l" defTabSz="914400" rtl="0" eaLnBrk="1" latinLnBrk="0" hangingPunct="1">
        <a:lnSpc>
          <a:spcPts val="4200"/>
        </a:lnSpc>
        <a:spcBef>
          <a:spcPts val="0"/>
        </a:spcBef>
        <a:spcAft>
          <a:spcPts val="1800"/>
        </a:spcAft>
        <a:buClr>
          <a:schemeClr val="tx1"/>
        </a:buClr>
        <a:buSzPct val="130000"/>
        <a:buFont typeface="Wingdings" panose="05000000000000000000" pitchFamily="2" charset="2"/>
        <a:buChar char="l"/>
        <a:defRPr sz="32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72">
          <p15:clr>
            <a:srgbClr val="F26B43"/>
          </p15:clr>
        </p15:guide>
        <p15:guide id="2" pos="201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13" Type="http://schemas.openxmlformats.org/officeDocument/2006/relationships/image" Target="../media/image45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12" Type="http://schemas.openxmlformats.org/officeDocument/2006/relationships/image" Target="../media/image4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11" Type="http://schemas.openxmlformats.org/officeDocument/2006/relationships/image" Target="../media/image43.jpeg"/><Relationship Id="rId5" Type="http://schemas.openxmlformats.org/officeDocument/2006/relationships/image" Target="../media/image53.jpeg"/><Relationship Id="rId15" Type="http://schemas.openxmlformats.org/officeDocument/2006/relationships/image" Target="../media/image59.jpeg"/><Relationship Id="rId10" Type="http://schemas.openxmlformats.org/officeDocument/2006/relationships/image" Target="../media/image42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Relationship Id="rId14" Type="http://schemas.openxmlformats.org/officeDocument/2006/relationships/image" Target="../media/image5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2.jpeg"/><Relationship Id="rId4" Type="http://schemas.openxmlformats.org/officeDocument/2006/relationships/image" Target="../media/image7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5.jpeg"/><Relationship Id="rId4" Type="http://schemas.openxmlformats.org/officeDocument/2006/relationships/image" Target="../media/image7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iel.lukasiewicz.gov.pl/" TargetMode="Externa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tiff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6.sv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potkanie z dyrektorami Instytutów Łukasiewicza"/>
          <p:cNvSpPr txBox="1">
            <a:spLocks noGrp="1"/>
          </p:cNvSpPr>
          <p:nvPr>
            <p:ph type="subTitle" sz="quarter" idx="4294967295"/>
          </p:nvPr>
        </p:nvSpPr>
        <p:spPr>
          <a:xfrm>
            <a:off x="3167999" y="8167361"/>
            <a:ext cx="14989372" cy="331200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pl-PL" sz="8000" dirty="0"/>
              <a:t>Nauka dla Biznesu</a:t>
            </a:r>
            <a:br>
              <a:rPr lang="pl-PL" sz="8000" dirty="0"/>
            </a:br>
            <a:r>
              <a:rPr lang="pl-PL" sz="8000" dirty="0">
                <a:solidFill>
                  <a:srgbClr val="FFFFFF"/>
                </a:solidFill>
              </a:rPr>
              <a:t>Kim jesteśmy?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397FD2-2B91-4A76-A6FC-7693B50E46EE}"/>
              </a:ext>
            </a:extLst>
          </p:cNvPr>
          <p:cNvSpPr txBox="1"/>
          <p:nvPr/>
        </p:nvSpPr>
        <p:spPr>
          <a:xfrm>
            <a:off x="10820399" y="6629400"/>
            <a:ext cx="2743200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Verdana"/>
              </a:rPr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871208377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60C7131-03FD-6B46-BB4F-9F55A28F2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Grupy Badawcze</a:t>
            </a:r>
            <a:br>
              <a:rPr lang="pl-PL" dirty="0">
                <a:solidFill>
                  <a:schemeClr val="bg2"/>
                </a:solidFill>
              </a:rPr>
            </a:br>
            <a:r>
              <a:rPr lang="pl-PL" dirty="0">
                <a:ea typeface="Calibri" panose="020F0502020204030204" pitchFamily="34" charset="0"/>
                <a:cs typeface="Times New Roman" panose="02020603050405020304" pitchFamily="18" charset="0"/>
              </a:rPr>
              <a:t>Łukasiewicza</a:t>
            </a:r>
            <a:br>
              <a:rPr lang="pl-PL" dirty="0">
                <a:solidFill>
                  <a:schemeClr val="bg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pl-PL" dirty="0"/>
            </a:br>
            <a:endParaRPr lang="pl-PL" dirty="0"/>
          </a:p>
        </p:txBody>
      </p:sp>
      <p:pic>
        <p:nvPicPr>
          <p:cNvPr id="11" name="Obraz 10" descr="Obraz zawierający zewnętrzne, znak, stop, słoń&#10;&#10;Opis wygenerowany automatycznie">
            <a:extLst>
              <a:ext uri="{FF2B5EF4-FFF2-40B4-BE49-F238E27FC236}">
                <a16:creationId xmlns:a16="http://schemas.microsoft.com/office/drawing/2014/main" id="{3855B96B-FBA5-BE45-AAE3-B6950E4058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646" y="4084341"/>
            <a:ext cx="2854152" cy="2854152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2002385-F9AB-034C-AA7F-1AD63C226D9E}"/>
              </a:ext>
            </a:extLst>
          </p:cNvPr>
          <p:cNvSpPr txBox="1">
            <a:spLocks/>
          </p:cNvSpPr>
          <p:nvPr/>
        </p:nvSpPr>
        <p:spPr>
          <a:xfrm>
            <a:off x="694495" y="12036362"/>
            <a:ext cx="459389" cy="764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Verdana"/>
                <a:ea typeface="Verdana"/>
                <a:cs typeface="Verdana"/>
                <a:sym typeface="Verdana"/>
              </a:defRPr>
            </a:lvl1pPr>
            <a:lvl2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Verdana"/>
              </a:defRPr>
            </a:lvl2pPr>
            <a:lvl3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Verdana"/>
              </a:defRPr>
            </a:lvl3pPr>
            <a:lvl4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Verdana"/>
              </a:defRPr>
            </a:lvl4pPr>
            <a:lvl5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Verdana"/>
              </a:defRPr>
            </a:lvl5pPr>
            <a:lvl6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Verdana"/>
              </a:defRPr>
            </a:lvl6pPr>
            <a:lvl7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Verdana"/>
              </a:defRPr>
            </a:lvl7pPr>
            <a:lvl8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Verdana"/>
              </a:defRPr>
            </a:lvl8pPr>
            <a:lvl9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Verdana"/>
              </a:defRPr>
            </a:lvl9pPr>
          </a:lstStyle>
          <a:p>
            <a:pPr marL="0" marR="0" lvl="0" indent="0" algn="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pl-PL" sz="4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pPr marL="0" marR="0" lvl="0" indent="0" algn="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pl-PL" sz="4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" name="Obraz 5" descr="Obraz zawierający rysunek, znak, koszula&#10;&#10;Opis wygenerowany automatycznie">
            <a:extLst>
              <a:ext uri="{FF2B5EF4-FFF2-40B4-BE49-F238E27FC236}">
                <a16:creationId xmlns:a16="http://schemas.microsoft.com/office/drawing/2014/main" id="{8D4AF0A4-5B54-D341-89AB-B7B320F2B1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364" y="9223758"/>
            <a:ext cx="2854153" cy="2854153"/>
          </a:xfrm>
          <a:prstGeom prst="rect">
            <a:avLst/>
          </a:prstGeom>
        </p:spPr>
      </p:pic>
      <p:pic>
        <p:nvPicPr>
          <p:cNvPr id="7" name="Obraz 6" descr="Obraz zawierający znak&#10;&#10;Opis wygenerowany automatycznie">
            <a:extLst>
              <a:ext uri="{FF2B5EF4-FFF2-40B4-BE49-F238E27FC236}">
                <a16:creationId xmlns:a16="http://schemas.microsoft.com/office/drawing/2014/main" id="{D19B885D-7D9F-4B4B-B78D-46941952F4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9241" y="4084339"/>
            <a:ext cx="2854153" cy="2854153"/>
          </a:xfrm>
          <a:prstGeom prst="rect">
            <a:avLst/>
          </a:prstGeom>
        </p:spPr>
      </p:pic>
      <p:pic>
        <p:nvPicPr>
          <p:cNvPr id="8" name="Obraz 7" descr="Obraz zawierający rysunek, jasne&#10;&#10;Opis wygenerowany automatycznie">
            <a:extLst>
              <a:ext uri="{FF2B5EF4-FFF2-40B4-BE49-F238E27FC236}">
                <a16:creationId xmlns:a16="http://schemas.microsoft.com/office/drawing/2014/main" id="{80F75318-07AC-4B45-947B-29E95A924A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3020" y="9182209"/>
            <a:ext cx="2854152" cy="2854152"/>
          </a:xfrm>
          <a:prstGeom prst="rect">
            <a:avLst/>
          </a:prstGeom>
        </p:spPr>
      </p:pic>
      <p:sp>
        <p:nvSpPr>
          <p:cNvPr id="13" name="Prostokąt 12">
            <a:extLst>
              <a:ext uri="{FF2B5EF4-FFF2-40B4-BE49-F238E27FC236}">
                <a16:creationId xmlns:a16="http://schemas.microsoft.com/office/drawing/2014/main" id="{38BE2E5A-8C99-B044-B36E-6900DA03353A}"/>
              </a:ext>
            </a:extLst>
          </p:cNvPr>
          <p:cNvSpPr/>
          <p:nvPr/>
        </p:nvSpPr>
        <p:spPr>
          <a:xfrm rot="16200000">
            <a:off x="788813" y="4773339"/>
            <a:ext cx="409462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434D"/>
              </a:buClr>
              <a:buSzTx/>
              <a:buFontTx/>
              <a:buNone/>
              <a:tabLst/>
              <a:defRPr/>
            </a:pPr>
            <a:r>
              <a:rPr kumimoji="0" lang="pl-PL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Helvetica"/>
                <a:sym typeface="Helvetica"/>
              </a:rPr>
              <a:t>Zrównoważona </a:t>
            </a:r>
            <a:br>
              <a:rPr kumimoji="0" lang="pl-PL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Helvetica"/>
                <a:sym typeface="Helvetica"/>
              </a:rPr>
            </a:br>
            <a:r>
              <a:rPr kumimoji="0" lang="pl-PL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Helvetica"/>
                <a:sym typeface="Helvetica"/>
              </a:rPr>
              <a:t>Gospodarka</a:t>
            </a:r>
            <a:br>
              <a:rPr kumimoji="0" lang="pl-PL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Helvetica"/>
                <a:sym typeface="Helvetica"/>
              </a:rPr>
            </a:br>
            <a:r>
              <a:rPr kumimoji="0" lang="pl-PL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Helvetica"/>
                <a:sym typeface="Helvetica"/>
              </a:rPr>
              <a:t>i Energia</a:t>
            </a: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28B36BDA-B9EB-AE45-81A4-399EA17D3E59}"/>
              </a:ext>
            </a:extLst>
          </p:cNvPr>
          <p:cNvSpPr/>
          <p:nvPr/>
        </p:nvSpPr>
        <p:spPr>
          <a:xfrm rot="16200000">
            <a:off x="110788" y="9866003"/>
            <a:ext cx="539211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434D"/>
              </a:buClr>
              <a:buSzTx/>
              <a:buFontTx/>
              <a:buNone/>
              <a:tabLst/>
              <a:defRPr/>
            </a:pPr>
            <a:r>
              <a:rPr kumimoji="0" lang="pl-PL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Helvetica"/>
                <a:sym typeface="Helvetica"/>
              </a:rPr>
              <a:t>Inteligentna </a:t>
            </a:r>
          </a:p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434D"/>
              </a:buClr>
              <a:buSzTx/>
              <a:buFontTx/>
              <a:buNone/>
              <a:tabLst/>
              <a:defRPr/>
            </a:pPr>
            <a:r>
              <a:rPr kumimoji="0" lang="pl-PL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Helvetica"/>
                <a:sym typeface="Helvetica"/>
              </a:rPr>
              <a:t>i Czysta</a:t>
            </a:r>
            <a:br>
              <a:rPr kumimoji="0" lang="pl-PL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Helvetica"/>
                <a:sym typeface="Helvetica"/>
              </a:rPr>
            </a:br>
            <a:r>
              <a:rPr kumimoji="0" lang="pl-PL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Helvetica"/>
                <a:sym typeface="Helvetica"/>
              </a:rPr>
              <a:t>Mobilność</a:t>
            </a:r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049A2E9B-1C88-CC41-B48D-9D872165104C}"/>
              </a:ext>
            </a:extLst>
          </p:cNvPr>
          <p:cNvSpPr/>
          <p:nvPr/>
        </p:nvSpPr>
        <p:spPr>
          <a:xfrm rot="16200000">
            <a:off x="12604761" y="4972805"/>
            <a:ext cx="350276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434D"/>
              </a:buClr>
              <a:buSzTx/>
              <a:buFontTx/>
              <a:buNone/>
              <a:tabLst/>
              <a:defRPr/>
            </a:pPr>
            <a:r>
              <a:rPr kumimoji="0" lang="pl-PL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Helvetica"/>
                <a:sym typeface="Helvetica"/>
              </a:rPr>
              <a:t>Transformacja</a:t>
            </a:r>
            <a:br>
              <a:rPr kumimoji="0" lang="pl-PL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Helvetica"/>
                <a:sym typeface="Helvetica"/>
              </a:rPr>
            </a:br>
            <a:r>
              <a:rPr kumimoji="0" lang="pl-PL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Helvetica"/>
                <a:sym typeface="Helvetica"/>
              </a:rPr>
              <a:t>Cyfrowa</a:t>
            </a: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4D030202-ADB9-504F-9170-8F8E4E8F9A8F}"/>
              </a:ext>
            </a:extLst>
          </p:cNvPr>
          <p:cNvSpPr/>
          <p:nvPr/>
        </p:nvSpPr>
        <p:spPr>
          <a:xfrm rot="16200000">
            <a:off x="12929067" y="10358446"/>
            <a:ext cx="28541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434D"/>
              </a:buClr>
              <a:buSzTx/>
              <a:buFontTx/>
              <a:buNone/>
              <a:tabLst/>
              <a:defRPr/>
            </a:pPr>
            <a:r>
              <a:rPr kumimoji="0" lang="pl-PL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Helvetica"/>
                <a:sym typeface="Helvetica"/>
              </a:rPr>
              <a:t>Zdrowie</a:t>
            </a:r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4FECF983-9295-E847-A0EF-6B3A356B7E03}"/>
              </a:ext>
            </a:extLst>
          </p:cNvPr>
          <p:cNvSpPr/>
          <p:nvPr/>
        </p:nvSpPr>
        <p:spPr>
          <a:xfrm>
            <a:off x="7404486" y="3661034"/>
            <a:ext cx="5392117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E434D"/>
              </a:buClr>
              <a:buSzPct val="130000"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Helvetica"/>
                <a:sym typeface="Helvetica"/>
              </a:rPr>
              <a:t>biogospodarka</a:t>
            </a:r>
            <a:r>
              <a:rPr kumimoji="0" lang="pl-PL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Helvetica"/>
                <a:sym typeface="Helvetica"/>
              </a:rPr>
              <a:t> </a:t>
            </a:r>
          </a:p>
          <a:p>
            <a:pPr marL="285750" marR="0" lvl="0" indent="-28575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E434D"/>
              </a:buClr>
              <a:buSzPct val="130000"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Helvetica"/>
                <a:sym typeface="Helvetica"/>
              </a:rPr>
              <a:t>nowe materiały, odzysk materiałowy </a:t>
            </a:r>
          </a:p>
          <a:p>
            <a:pPr marL="285750" marR="0" lvl="0" indent="-28575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E434D"/>
              </a:buClr>
              <a:buSzPct val="130000"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Helvetica"/>
                <a:sym typeface="Helvetica"/>
              </a:rPr>
              <a:t>przesył</a:t>
            </a:r>
            <a:r>
              <a:rPr kumimoji="0" lang="pl-PL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Helvetica"/>
                <a:sym typeface="Helvetica"/>
              </a:rPr>
              <a:t> i magazynowanie energii </a:t>
            </a:r>
          </a:p>
          <a:p>
            <a:pPr marL="285750" marR="0" lvl="0" indent="-28575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E434D"/>
              </a:buClr>
              <a:buSzPct val="130000"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Helvetica"/>
                <a:sym typeface="Helvetica"/>
              </a:rPr>
              <a:t>materiały budowlane o niskiej energochłonności i materiałochłonności oraz wysokiej izolacyjności </a:t>
            </a:r>
          </a:p>
          <a:p>
            <a:pPr marL="285750" marR="0" lvl="0" indent="-28575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E434D"/>
              </a:buClr>
              <a:buSzPct val="130000"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Helvetica"/>
                <a:sym typeface="Helvetica"/>
              </a:rPr>
              <a:t>zrównoważone procesy upraw </a:t>
            </a:r>
          </a:p>
          <a:p>
            <a:pPr marL="285750" marR="0" lvl="0" indent="-28575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E434D"/>
              </a:buClr>
              <a:buSzPct val="130000"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Helvetica"/>
                <a:sym typeface="Helvetica"/>
              </a:rPr>
              <a:t>zielona chemia</a:t>
            </a:r>
          </a:p>
          <a:p>
            <a:pPr marL="285750" marR="0" lvl="0" indent="-28575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E434D"/>
              </a:buClr>
              <a:buSzPct val="130000"/>
              <a:buFont typeface="Arial" panose="020B0604020202020204" pitchFamily="34" charset="0"/>
              <a:buChar char="•"/>
              <a:tabLst/>
              <a:defRPr/>
            </a:pPr>
            <a:r>
              <a:rPr lang="pl-PL" sz="2000" dirty="0">
                <a:latin typeface="Verdana"/>
                <a:cs typeface="Helvetica"/>
                <a:sym typeface="Helvetica"/>
              </a:rPr>
              <a:t>technologie niskoemisyjne</a:t>
            </a:r>
            <a:endParaRPr kumimoji="0" lang="pl-PL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cs typeface="Helvetica"/>
              <a:sym typeface="Helvetica"/>
            </a:endParaRPr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FC6044A0-7634-794B-B23B-02B9A86D3860}"/>
              </a:ext>
            </a:extLst>
          </p:cNvPr>
          <p:cNvSpPr/>
          <p:nvPr/>
        </p:nvSpPr>
        <p:spPr>
          <a:xfrm>
            <a:off x="7404486" y="8814158"/>
            <a:ext cx="5392117" cy="39908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963CBD"/>
              </a:buClr>
              <a:buSzPct val="130000"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Helvetica"/>
                <a:sym typeface="Helvetica"/>
              </a:rPr>
              <a:t>inteligentna i zielona infrastruktura logistyczna </a:t>
            </a:r>
          </a:p>
          <a:p>
            <a:pPr marL="285750" marR="0" lvl="0" indent="-28575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963CBD"/>
              </a:buClr>
              <a:buSzPct val="130000"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Helvetica"/>
                <a:sym typeface="Helvetica"/>
              </a:rPr>
              <a:t>autonomiczna mobilność oraz rozwiązania sieciowe </a:t>
            </a:r>
          </a:p>
          <a:p>
            <a:pPr marL="285750" marR="0" lvl="0" indent="-28575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963CBD"/>
              </a:buClr>
              <a:buSzPct val="130000"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Helvetica"/>
                <a:sym typeface="Helvetica"/>
              </a:rPr>
              <a:t>materiały i procesy zastosowane </a:t>
            </a:r>
            <a:br>
              <a:rPr kumimoji="0" lang="pl-PL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Helvetica"/>
                <a:sym typeface="Helvetica"/>
              </a:rPr>
            </a:br>
            <a:r>
              <a:rPr kumimoji="0" lang="pl-PL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Helvetica"/>
                <a:sym typeface="Helvetica"/>
              </a:rPr>
              <a:t>w konstrukcji i produkcji środków transportu  </a:t>
            </a:r>
          </a:p>
          <a:p>
            <a:pPr marL="285750" marR="0" lvl="0" indent="-28575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963CBD"/>
              </a:buClr>
              <a:buSzPct val="130000"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Helvetica"/>
                <a:sym typeface="Helvetica"/>
              </a:rPr>
              <a:t>towarowe bezzałogowe statki powietrzne (BSP)  </a:t>
            </a:r>
          </a:p>
          <a:p>
            <a:pPr marL="285750" marR="0" lvl="0" indent="-28575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963CBD"/>
              </a:buClr>
              <a:buSzPct val="130000"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Helvetica"/>
                <a:sym typeface="Helvetica"/>
              </a:rPr>
              <a:t>czyste lotnictwo   </a:t>
            </a:r>
          </a:p>
          <a:p>
            <a:pPr marL="285750" marR="0" lvl="0" indent="-28575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963CBD"/>
              </a:buClr>
              <a:buSzPct val="130000"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Helvetica"/>
                <a:sym typeface="Helvetica"/>
              </a:rPr>
              <a:t>elektromobilność</a:t>
            </a:r>
            <a:endParaRPr kumimoji="0" lang="pl-PL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/>
              <a:cs typeface="Helvetica"/>
              <a:sym typeface="Helvetica"/>
            </a:endParaRPr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82C76AB5-83B4-7F4F-8DE4-9091490801BA}"/>
              </a:ext>
            </a:extLst>
          </p:cNvPr>
          <p:cNvSpPr/>
          <p:nvPr/>
        </p:nvSpPr>
        <p:spPr>
          <a:xfrm>
            <a:off x="18541812" y="3091904"/>
            <a:ext cx="4712869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C87C7"/>
              </a:buClr>
              <a:buSzPct val="130000"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Helvetica"/>
                <a:sym typeface="Helvetica"/>
              </a:rPr>
              <a:t>automatyka, robotyka </a:t>
            </a:r>
          </a:p>
          <a:p>
            <a:pPr marL="285750" marR="0" lvl="0" indent="-28575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C87C7"/>
              </a:buClr>
              <a:buSzPct val="130000"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Helvetica"/>
                <a:sym typeface="Helvetica"/>
              </a:rPr>
              <a:t>sztuczna inteligencja </a:t>
            </a:r>
          </a:p>
          <a:p>
            <a:pPr marL="285750" marR="0" lvl="0" indent="-28575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C87C7"/>
              </a:buClr>
              <a:buSzPct val="130000"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Helvetica"/>
                <a:sym typeface="Helvetica"/>
              </a:rPr>
              <a:t>inteligentne usługi dla </a:t>
            </a:r>
            <a:br>
              <a:rPr kumimoji="0" lang="pl-PL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Helvetica"/>
                <a:sym typeface="Helvetica"/>
              </a:rPr>
            </a:br>
            <a:r>
              <a:rPr kumimoji="0" lang="pl-PL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Helvetica"/>
                <a:sym typeface="Helvetica"/>
              </a:rPr>
              <a:t>obywatela i przedsiębiorstwa </a:t>
            </a:r>
          </a:p>
          <a:p>
            <a:pPr marL="285750" marR="0" lvl="0" indent="-28575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C87C7"/>
              </a:buClr>
              <a:buSzPct val="130000"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Helvetica"/>
                <a:sym typeface="Helvetica"/>
              </a:rPr>
              <a:t>data science </a:t>
            </a:r>
          </a:p>
          <a:p>
            <a:pPr marL="285750" marR="0" lvl="0" indent="-28575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C87C7"/>
              </a:buClr>
              <a:buSzPct val="130000"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Helvetica"/>
                <a:sym typeface="Helvetica"/>
              </a:rPr>
              <a:t>sieciowanie cyfrowe, </a:t>
            </a:r>
            <a:br>
              <a:rPr kumimoji="0" lang="pl-PL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Helvetica"/>
                <a:sym typeface="Helvetica"/>
              </a:rPr>
            </a:br>
            <a:r>
              <a:rPr kumimoji="0" lang="pl-PL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Helvetica"/>
                <a:sym typeface="Helvetica"/>
              </a:rPr>
              <a:t>internet</a:t>
            </a:r>
            <a:r>
              <a:rPr kumimoji="0" lang="pl-PL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Helvetica"/>
                <a:sym typeface="Helvetica"/>
              </a:rPr>
              <a:t> rzeczy, AR </a:t>
            </a:r>
          </a:p>
          <a:p>
            <a:pPr marL="285750" marR="0" lvl="0" indent="-28575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C87C7"/>
              </a:buClr>
              <a:buSzPct val="130000"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Helvetica"/>
                <a:sym typeface="Helvetica"/>
              </a:rPr>
              <a:t>inteligentny przemysł i logistyka </a:t>
            </a:r>
          </a:p>
          <a:p>
            <a:pPr marL="285750" marR="0" lvl="0" indent="-28575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C87C7"/>
              </a:buClr>
              <a:buSzPct val="130000"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Helvetica"/>
                <a:sym typeface="Helvetica"/>
              </a:rPr>
              <a:t>inteligentne miasta </a:t>
            </a:r>
          </a:p>
          <a:p>
            <a:pPr marL="285750" marR="0" lvl="0" indent="-28575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C87C7"/>
              </a:buClr>
              <a:buSzPct val="130000"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Helvetica"/>
                <a:sym typeface="Helvetica"/>
              </a:rPr>
              <a:t>cyfrowe rolnictwo </a:t>
            </a:r>
          </a:p>
          <a:p>
            <a:pPr marL="285750" marR="0" lvl="0" indent="-28575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C87C7"/>
              </a:buClr>
              <a:buSzPct val="130000"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Helvetica"/>
                <a:sym typeface="Helvetica"/>
              </a:rPr>
              <a:t>cyfrowa edukacja</a:t>
            </a:r>
          </a:p>
          <a:p>
            <a:pPr marL="285750" marR="0" lvl="0" indent="-28575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C87C7"/>
              </a:buClr>
              <a:buSzPct val="130000"/>
              <a:buFont typeface="Arial" panose="020B0604020202020204" pitchFamily="34" charset="0"/>
              <a:buChar char="•"/>
              <a:tabLst/>
              <a:defRPr/>
            </a:pPr>
            <a:r>
              <a:rPr lang="pl-PL" sz="2000" dirty="0">
                <a:latin typeface="Verdana"/>
                <a:cs typeface="Helvetica"/>
                <a:sym typeface="Helvetica"/>
              </a:rPr>
              <a:t>technologie kwantowe</a:t>
            </a:r>
          </a:p>
          <a:p>
            <a:pPr marL="285750" marR="0" lvl="0" indent="-28575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C87C7"/>
              </a:buClr>
              <a:buSzPct val="130000"/>
              <a:buFont typeface="Arial" panose="020B0604020202020204" pitchFamily="34" charset="0"/>
              <a:buChar char="•"/>
              <a:tabLst/>
              <a:defRPr/>
            </a:pPr>
            <a:r>
              <a:rPr lang="pl-PL" sz="2000" dirty="0">
                <a:latin typeface="Verdana"/>
                <a:cs typeface="Helvetica"/>
                <a:sym typeface="Helvetica"/>
              </a:rPr>
              <a:t>t</a:t>
            </a:r>
            <a:r>
              <a:rPr kumimoji="0" lang="pl-PL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Helvetica"/>
                <a:sym typeface="Helvetica"/>
              </a:rPr>
              <a:t>echnologie</a:t>
            </a:r>
            <a:r>
              <a:rPr kumimoji="0" lang="pl-PL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Helvetica"/>
                <a:sym typeface="Helvetica"/>
              </a:rPr>
              <a:t> półprzewodnikowe</a:t>
            </a:r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id="{9671E1BE-6164-0148-A66A-ADFB3F87071B}"/>
              </a:ext>
            </a:extLst>
          </p:cNvPr>
          <p:cNvSpPr/>
          <p:nvPr/>
        </p:nvSpPr>
        <p:spPr>
          <a:xfrm>
            <a:off x="18541812" y="8775609"/>
            <a:ext cx="4438840" cy="386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CD827"/>
              </a:buClr>
              <a:buSzPct val="130000"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Helvetica"/>
                <a:sym typeface="Helvetica"/>
              </a:rPr>
              <a:t>innowacje w systemie opieki zdrowotnej </a:t>
            </a:r>
          </a:p>
          <a:p>
            <a:pPr marL="285750" marR="0" lvl="0" indent="-28575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CD827"/>
              </a:buClr>
              <a:buSzPct val="130000"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Helvetica"/>
                <a:sym typeface="Helvetica"/>
              </a:rPr>
              <a:t>produkty lecznicze</a:t>
            </a:r>
          </a:p>
          <a:p>
            <a:pPr marL="285750" marR="0" lvl="0" indent="-28575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CD827"/>
              </a:buClr>
              <a:buSzPct val="130000"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Helvetica"/>
                <a:sym typeface="Helvetica"/>
              </a:rPr>
              <a:t>innowacje w technologiach medycznych</a:t>
            </a:r>
          </a:p>
          <a:p>
            <a:pPr marL="285750" marR="0" lvl="0" indent="-28575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CD827"/>
              </a:buClr>
              <a:buSzPct val="130000"/>
              <a:buFont typeface="Arial" panose="020B0604020202020204" pitchFamily="34" charset="0"/>
              <a:buChar char="•"/>
              <a:tabLst/>
              <a:defRPr/>
            </a:pPr>
            <a:r>
              <a:rPr lang="pl-PL" sz="2000" dirty="0">
                <a:latin typeface="Verdana"/>
                <a:cs typeface="Helvetica"/>
                <a:sym typeface="Helvetica"/>
              </a:rPr>
              <a:t>medycyna regeneracyjna</a:t>
            </a:r>
          </a:p>
          <a:p>
            <a:pPr marL="285750" marR="0" lvl="0" indent="-28575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CD827"/>
              </a:buClr>
              <a:buSzPct val="130000"/>
              <a:buFont typeface="Arial" panose="020B0604020202020204" pitchFamily="34" charset="0"/>
              <a:buChar char="•"/>
              <a:tabLst/>
              <a:defRPr/>
            </a:pPr>
            <a:r>
              <a:rPr lang="pl-PL" sz="2000" dirty="0">
                <a:latin typeface="Verdana"/>
                <a:cs typeface="Helvetica"/>
                <a:sym typeface="Helvetica"/>
              </a:rPr>
              <a:t>t</a:t>
            </a:r>
            <a:r>
              <a:rPr kumimoji="0" lang="pl-PL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Helvetica"/>
                <a:sym typeface="Helvetica"/>
              </a:rPr>
              <a:t>echniki</a:t>
            </a:r>
            <a:r>
              <a:rPr kumimoji="0" lang="pl-PL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Helvetica"/>
                <a:sym typeface="Helvetica"/>
              </a:rPr>
              <a:t> addytywne </a:t>
            </a:r>
            <a:br>
              <a:rPr kumimoji="0" lang="pl-PL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Helvetica"/>
                <a:sym typeface="Helvetica"/>
              </a:rPr>
            </a:br>
            <a:r>
              <a:rPr kumimoji="0" lang="pl-PL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Helvetica"/>
                <a:sym typeface="Helvetica"/>
              </a:rPr>
              <a:t>w medycynie i inżynierii medycznej</a:t>
            </a:r>
          </a:p>
          <a:p>
            <a:pPr marL="285750" marR="0" lvl="0" indent="-28575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CD827"/>
              </a:buClr>
              <a:buSzPct val="130000"/>
              <a:buFont typeface="Arial" panose="020B0604020202020204" pitchFamily="34" charset="0"/>
              <a:buChar char="•"/>
              <a:tabLst/>
              <a:defRPr/>
            </a:pPr>
            <a:r>
              <a:rPr lang="pl-PL" sz="2000" dirty="0">
                <a:latin typeface="Verdana"/>
                <a:cs typeface="Helvetica"/>
                <a:sym typeface="Helvetica"/>
              </a:rPr>
              <a:t>techniki kwantowe w medycynie</a:t>
            </a:r>
            <a:endParaRPr kumimoji="0" lang="pl-PL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448306265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60C7131-03FD-6B46-BB4F-9F55A28F2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dirty="0"/>
              <a:t>Strategia PUSH</a:t>
            </a:r>
            <a:br>
              <a:rPr lang="pl-PL" dirty="0"/>
            </a:br>
            <a:r>
              <a:rPr lang="pl-PL" dirty="0">
                <a:solidFill>
                  <a:schemeClr val="bg1"/>
                </a:solidFill>
              </a:rPr>
              <a:t>Programy badawcze 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2002385-F9AB-034C-AA7F-1AD63C226D9E}"/>
              </a:ext>
            </a:extLst>
          </p:cNvPr>
          <p:cNvSpPr txBox="1">
            <a:spLocks/>
          </p:cNvSpPr>
          <p:nvPr/>
        </p:nvSpPr>
        <p:spPr>
          <a:xfrm>
            <a:off x="694495" y="12036362"/>
            <a:ext cx="459389" cy="764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Verdana"/>
                <a:ea typeface="Verdana"/>
                <a:cs typeface="Verdana"/>
                <a:sym typeface="Verdana"/>
              </a:defRPr>
            </a:lvl1pPr>
            <a:lvl2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Verdana"/>
              </a:defRPr>
            </a:lvl2pPr>
            <a:lvl3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Verdana"/>
              </a:defRPr>
            </a:lvl3pPr>
            <a:lvl4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Verdana"/>
              </a:defRPr>
            </a:lvl4pPr>
            <a:lvl5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Verdana"/>
              </a:defRPr>
            </a:lvl5pPr>
            <a:lvl6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Verdana"/>
              </a:defRPr>
            </a:lvl6pPr>
            <a:lvl7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Verdana"/>
              </a:defRPr>
            </a:lvl7pPr>
            <a:lvl8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Verdana"/>
              </a:defRPr>
            </a:lvl8pPr>
            <a:lvl9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Verdana"/>
              </a:defRPr>
            </a:lvl9pPr>
          </a:lstStyle>
          <a:p>
            <a:pPr marL="0" marR="0" lvl="0" indent="0" algn="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pl-PL" sz="4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pPr marL="0" marR="0" lvl="0" indent="0" algn="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pl-PL" sz="4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84EFB5C1-90F8-CA40-8766-1DC57D6A8440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22" t="37752" r="1812" b="3575"/>
          <a:stretch/>
        </p:blipFill>
        <p:spPr>
          <a:xfrm>
            <a:off x="6588819" y="2872547"/>
            <a:ext cx="1627129" cy="1627129"/>
          </a:xfrm>
          <a:prstGeom prst="rect">
            <a:avLst/>
          </a:prstGeom>
          <a:ln>
            <a:noFill/>
          </a:ln>
        </p:spPr>
      </p:pic>
      <p:sp>
        <p:nvSpPr>
          <p:cNvPr id="17" name="Jesteśmy trzecią największą  siecią badawczą w Europie.">
            <a:extLst>
              <a:ext uri="{FF2B5EF4-FFF2-40B4-BE49-F238E27FC236}">
                <a16:creationId xmlns:a16="http://schemas.microsoft.com/office/drawing/2014/main" id="{8E3BD0A9-6BC5-B94D-8811-5E876229AE35}"/>
              </a:ext>
            </a:extLst>
          </p:cNvPr>
          <p:cNvSpPr txBox="1"/>
          <p:nvPr/>
        </p:nvSpPr>
        <p:spPr>
          <a:xfrm>
            <a:off x="8417752" y="3287439"/>
            <a:ext cx="7305997" cy="70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 anchor="t">
            <a:spAutoFit/>
          </a:bodyPr>
          <a:lstStyle/>
          <a:p>
            <a:pPr marR="0" lvl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sz="3200" b="1">
                <a:solidFill>
                  <a:srgbClr val="44D62C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kumimoji="0" lang="pl-PL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Budownictwo </a:t>
            </a:r>
            <a:br>
              <a:rPr kumimoji="0" lang="pl-PL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</a:br>
            <a:r>
              <a:rPr kumimoji="0" lang="pl-PL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modułowe</a:t>
            </a:r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15CA0BC8-0856-6141-AAAF-686CF4EC6BB4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38" b="8738"/>
          <a:stretch/>
        </p:blipFill>
        <p:spPr>
          <a:xfrm>
            <a:off x="6616756" y="5833000"/>
            <a:ext cx="1670400" cy="1666800"/>
          </a:xfrm>
          <a:prstGeom prst="rect">
            <a:avLst/>
          </a:prstGeom>
          <a:ln>
            <a:noFill/>
          </a:ln>
        </p:spPr>
      </p:pic>
      <p:sp>
        <p:nvSpPr>
          <p:cNvPr id="19" name="Jesteśmy trzecią największą  siecią badawczą w Europie.">
            <a:extLst>
              <a:ext uri="{FF2B5EF4-FFF2-40B4-BE49-F238E27FC236}">
                <a16:creationId xmlns:a16="http://schemas.microsoft.com/office/drawing/2014/main" id="{31DA8607-6E86-6643-843B-DBE83E4CD19E}"/>
              </a:ext>
            </a:extLst>
          </p:cNvPr>
          <p:cNvSpPr txBox="1"/>
          <p:nvPr/>
        </p:nvSpPr>
        <p:spPr>
          <a:xfrm>
            <a:off x="8417751" y="6278655"/>
            <a:ext cx="7305997" cy="70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 anchor="t">
            <a:spAutoFit/>
          </a:bodyPr>
          <a:lstStyle/>
          <a:p>
            <a:pPr marR="0" lvl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sz="3200" b="1">
                <a:solidFill>
                  <a:srgbClr val="44D62C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kumimoji="0" lang="pl-PL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Azotek </a:t>
            </a:r>
            <a:br>
              <a:rPr kumimoji="0" lang="pl-PL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</a:br>
            <a:r>
              <a:rPr kumimoji="0" lang="pl-PL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galu</a:t>
            </a:r>
          </a:p>
        </p:txBody>
      </p:sp>
      <p:pic>
        <p:nvPicPr>
          <p:cNvPr id="20" name="Obraz 19">
            <a:extLst>
              <a:ext uri="{FF2B5EF4-FFF2-40B4-BE49-F238E27FC236}">
                <a16:creationId xmlns:a16="http://schemas.microsoft.com/office/drawing/2014/main" id="{4FC99E91-39AC-4146-980C-A6F1B5602D43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3" r="18333"/>
          <a:stretch/>
        </p:blipFill>
        <p:spPr>
          <a:xfrm>
            <a:off x="6616756" y="8729213"/>
            <a:ext cx="1664820" cy="1664748"/>
          </a:xfrm>
          <a:prstGeom prst="rect">
            <a:avLst/>
          </a:prstGeom>
          <a:ln w="57150">
            <a:noFill/>
          </a:ln>
        </p:spPr>
      </p:pic>
      <p:sp>
        <p:nvSpPr>
          <p:cNvPr id="21" name="Jesteśmy trzecią największą  siecią badawczą w Europie.">
            <a:extLst>
              <a:ext uri="{FF2B5EF4-FFF2-40B4-BE49-F238E27FC236}">
                <a16:creationId xmlns:a16="http://schemas.microsoft.com/office/drawing/2014/main" id="{44FDA736-AE71-9647-B319-E63F239D9FE0}"/>
              </a:ext>
            </a:extLst>
          </p:cNvPr>
          <p:cNvSpPr txBox="1"/>
          <p:nvPr/>
        </p:nvSpPr>
        <p:spPr>
          <a:xfrm>
            <a:off x="8697989" y="9208932"/>
            <a:ext cx="7305997" cy="70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 anchor="t">
            <a:spAutoFit/>
          </a:bodyPr>
          <a:lstStyle/>
          <a:p>
            <a:pPr marR="0" lvl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sz="3200" b="1">
                <a:solidFill>
                  <a:srgbClr val="44D62C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kumimoji="0" lang="pl-PL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Repolonizacja</a:t>
            </a:r>
            <a:br>
              <a:rPr kumimoji="0" lang="pl-PL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</a:br>
            <a:r>
              <a:rPr kumimoji="0" lang="pl-PL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IZERY</a:t>
            </a:r>
          </a:p>
        </p:txBody>
      </p:sp>
      <p:pic>
        <p:nvPicPr>
          <p:cNvPr id="22" name="Obraz 21">
            <a:extLst>
              <a:ext uri="{FF2B5EF4-FFF2-40B4-BE49-F238E27FC236}">
                <a16:creationId xmlns:a16="http://schemas.microsoft.com/office/drawing/2014/main" id="{8CA5FE21-7F68-E44A-AD84-689DF54B02E0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8" r="16938"/>
          <a:stretch/>
        </p:blipFill>
        <p:spPr>
          <a:xfrm>
            <a:off x="11638762" y="8729774"/>
            <a:ext cx="1670400" cy="1671994"/>
          </a:xfrm>
          <a:prstGeom prst="rect">
            <a:avLst/>
          </a:prstGeom>
          <a:ln w="57150">
            <a:noFill/>
          </a:ln>
        </p:spPr>
      </p:pic>
      <p:pic>
        <p:nvPicPr>
          <p:cNvPr id="25" name="Obraz 24">
            <a:extLst>
              <a:ext uri="{FF2B5EF4-FFF2-40B4-BE49-F238E27FC236}">
                <a16:creationId xmlns:a16="http://schemas.microsoft.com/office/drawing/2014/main" id="{BE0872A2-B353-B444-8DE9-F85063A67D93}"/>
              </a:ext>
            </a:extLst>
          </p:cNvPr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9" r="16999"/>
          <a:stretch/>
        </p:blipFill>
        <p:spPr>
          <a:xfrm>
            <a:off x="11644342" y="2924205"/>
            <a:ext cx="1664820" cy="1664820"/>
          </a:xfrm>
          <a:prstGeom prst="rect">
            <a:avLst/>
          </a:prstGeom>
        </p:spPr>
      </p:pic>
      <p:pic>
        <p:nvPicPr>
          <p:cNvPr id="26" name="Obraz 25">
            <a:extLst>
              <a:ext uri="{FF2B5EF4-FFF2-40B4-BE49-F238E27FC236}">
                <a16:creationId xmlns:a16="http://schemas.microsoft.com/office/drawing/2014/main" id="{27DB4825-60E5-1242-8243-A841D79C30BA}"/>
              </a:ext>
            </a:extLst>
          </p:cNvPr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9" r="16999"/>
          <a:stretch/>
        </p:blipFill>
        <p:spPr>
          <a:xfrm>
            <a:off x="11638762" y="5833000"/>
            <a:ext cx="1599192" cy="1661491"/>
          </a:xfrm>
          <a:prstGeom prst="rect">
            <a:avLst/>
          </a:prstGeom>
          <a:ln w="57150">
            <a:noFill/>
          </a:ln>
        </p:spPr>
      </p:pic>
      <p:pic>
        <p:nvPicPr>
          <p:cNvPr id="27" name="Obraz 26">
            <a:extLst>
              <a:ext uri="{FF2B5EF4-FFF2-40B4-BE49-F238E27FC236}">
                <a16:creationId xmlns:a16="http://schemas.microsoft.com/office/drawing/2014/main" id="{2D74441D-7112-904E-8D7D-70EC2744820D}"/>
              </a:ext>
            </a:extLst>
          </p:cNvPr>
          <p:cNvPicPr>
            <a:picLocks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0" t="-1281" r="28718" b="1281"/>
          <a:stretch/>
        </p:blipFill>
        <p:spPr>
          <a:xfrm>
            <a:off x="16458965" y="5850902"/>
            <a:ext cx="1664820" cy="1664820"/>
          </a:xfrm>
          <a:prstGeom prst="rect">
            <a:avLst/>
          </a:prstGeom>
          <a:ln w="57150">
            <a:noFill/>
          </a:ln>
        </p:spPr>
      </p:pic>
      <p:sp>
        <p:nvSpPr>
          <p:cNvPr id="34" name="Jesteśmy trzecią największą  siecią badawczą w Europie.">
            <a:extLst>
              <a:ext uri="{FF2B5EF4-FFF2-40B4-BE49-F238E27FC236}">
                <a16:creationId xmlns:a16="http://schemas.microsoft.com/office/drawing/2014/main" id="{64752746-70E3-3241-821B-D18E26BD5DDB}"/>
              </a:ext>
            </a:extLst>
          </p:cNvPr>
          <p:cNvSpPr txBox="1"/>
          <p:nvPr/>
        </p:nvSpPr>
        <p:spPr>
          <a:xfrm>
            <a:off x="13539264" y="9252037"/>
            <a:ext cx="7305997" cy="70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 anchor="t">
            <a:spAutoFit/>
          </a:bodyPr>
          <a:lstStyle/>
          <a:p>
            <a:pPr marR="0" lvl="0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sz="3200" b="1">
                <a:solidFill>
                  <a:srgbClr val="44D62C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kumimoji="0" lang="pl-PL" sz="20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Wodorowa</a:t>
            </a:r>
          </a:p>
          <a:p>
            <a:pPr marR="0" lvl="0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sz="3200" b="1">
                <a:solidFill>
                  <a:srgbClr val="44D62C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pl-PL" sz="2000" b="1">
                <a:solidFill>
                  <a:schemeClr val="bg1"/>
                </a:solidFill>
                <a:latin typeface="Verdana"/>
                <a:ea typeface="Verdana"/>
                <a:cs typeface="Verdana"/>
              </a:rPr>
              <a:t>energia</a:t>
            </a:r>
            <a:endParaRPr kumimoji="0" lang="pl-PL" sz="20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5" name="Jesteśmy trzecią największą  siecią badawczą w Europie.">
            <a:extLst>
              <a:ext uri="{FF2B5EF4-FFF2-40B4-BE49-F238E27FC236}">
                <a16:creationId xmlns:a16="http://schemas.microsoft.com/office/drawing/2014/main" id="{9B62F61C-8707-8D45-882F-07AD2BC6A802}"/>
              </a:ext>
            </a:extLst>
          </p:cNvPr>
          <p:cNvSpPr txBox="1"/>
          <p:nvPr/>
        </p:nvSpPr>
        <p:spPr>
          <a:xfrm>
            <a:off x="13683657" y="3342812"/>
            <a:ext cx="7305997" cy="70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 anchor="t">
            <a:spAutoFit/>
          </a:bodyPr>
          <a:lstStyle/>
          <a:p>
            <a:pPr marR="0" lvl="0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sz="3200" b="1">
                <a:solidFill>
                  <a:srgbClr val="44D62C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kumimoji="0" lang="pl-PL" sz="2000" b="1" i="0" u="none" strike="noStrike" kern="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Offshorowa</a:t>
            </a:r>
            <a:r>
              <a:rPr kumimoji="0" lang="pl-PL" sz="20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 </a:t>
            </a:r>
            <a:br>
              <a:rPr kumimoji="0" lang="pl-PL" sz="20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</a:br>
            <a:r>
              <a:rPr kumimoji="0" lang="pl-PL" sz="20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energia wiatrowa</a:t>
            </a:r>
          </a:p>
        </p:txBody>
      </p:sp>
      <p:sp>
        <p:nvSpPr>
          <p:cNvPr id="36" name="Jesteśmy trzecią największą  siecią badawczą w Europie.">
            <a:extLst>
              <a:ext uri="{FF2B5EF4-FFF2-40B4-BE49-F238E27FC236}">
                <a16:creationId xmlns:a16="http://schemas.microsoft.com/office/drawing/2014/main" id="{9F470C5E-BC0E-FD4C-A6F5-8E46AD1E3F32}"/>
              </a:ext>
            </a:extLst>
          </p:cNvPr>
          <p:cNvSpPr txBox="1"/>
          <p:nvPr/>
        </p:nvSpPr>
        <p:spPr>
          <a:xfrm>
            <a:off x="13683657" y="6294186"/>
            <a:ext cx="7305997" cy="70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 anchor="t">
            <a:spAutoFit/>
          </a:bodyPr>
          <a:lstStyle/>
          <a:p>
            <a:pPr marR="0" lvl="0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sz="3200" b="1">
                <a:solidFill>
                  <a:srgbClr val="44D62C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kumimoji="0" lang="pl-PL" sz="20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Platformy </a:t>
            </a:r>
            <a:br>
              <a:rPr kumimoji="0" lang="pl-PL" sz="20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</a:br>
            <a:r>
              <a:rPr kumimoji="0" lang="pl-PL" sz="2000" b="1" i="0" u="none" strike="noStrike" kern="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dronowe</a:t>
            </a:r>
            <a:endParaRPr kumimoji="0" lang="pl-PL" sz="20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7" name="Jesteśmy trzecią największą  siecią badawczą w Europie.">
            <a:extLst>
              <a:ext uri="{FF2B5EF4-FFF2-40B4-BE49-F238E27FC236}">
                <a16:creationId xmlns:a16="http://schemas.microsoft.com/office/drawing/2014/main" id="{8A488701-227D-834B-B608-D87DFDBF027A}"/>
              </a:ext>
            </a:extLst>
          </p:cNvPr>
          <p:cNvSpPr txBox="1"/>
          <p:nvPr/>
        </p:nvSpPr>
        <p:spPr>
          <a:xfrm>
            <a:off x="18769590" y="6350170"/>
            <a:ext cx="7305997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 anchor="t">
            <a:spAutoFit/>
          </a:bodyPr>
          <a:lstStyle/>
          <a:p>
            <a:pPr lvl="0">
              <a:defRPr sz="3200" b="1">
                <a:solidFill>
                  <a:srgbClr val="44D62C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pl-PL" sz="2000" b="1" err="1">
                <a:solidFill>
                  <a:schemeClr val="bg1"/>
                </a:solidFill>
                <a:latin typeface="Verdana"/>
                <a:ea typeface="Verdana"/>
                <a:cs typeface="Verdana"/>
              </a:rPr>
              <a:t>Artificial</a:t>
            </a:r>
            <a:r>
              <a:rPr lang="pl-PL" sz="2000" b="1">
                <a:solidFill>
                  <a:schemeClr val="bg1"/>
                </a:solidFill>
                <a:latin typeface="Verdana"/>
                <a:ea typeface="Verdana"/>
                <a:cs typeface="Verdana"/>
              </a:rPr>
              <a:t> </a:t>
            </a:r>
            <a:br>
              <a:rPr lang="pl-PL" sz="2000" b="1">
                <a:solidFill>
                  <a:schemeClr val="bg1"/>
                </a:solidFill>
                <a:latin typeface="Verdana"/>
                <a:ea typeface="Verdana"/>
                <a:cs typeface="Verdana"/>
              </a:rPr>
            </a:br>
            <a:r>
              <a:rPr lang="pl-PL" sz="2000" b="1" err="1">
                <a:solidFill>
                  <a:schemeClr val="bg1"/>
                </a:solidFill>
                <a:latin typeface="Verdana"/>
                <a:ea typeface="Verdana"/>
                <a:cs typeface="Verdana"/>
              </a:rPr>
              <a:t>Intelligence</a:t>
            </a:r>
            <a:endParaRPr lang="pl-PL" sz="2000" b="1">
              <a:solidFill>
                <a:schemeClr val="bg1"/>
              </a:solidFill>
              <a:latin typeface="Verdana"/>
              <a:ea typeface="Verdana"/>
              <a:cs typeface="Verdana"/>
            </a:endParaRPr>
          </a:p>
          <a:p>
            <a:pPr lvl="0">
              <a:defRPr sz="3200" b="1">
                <a:solidFill>
                  <a:srgbClr val="44D62C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pl-PL" sz="2000" b="1">
              <a:solidFill>
                <a:schemeClr val="bg1"/>
              </a:solidFill>
              <a:latin typeface="Verdana"/>
              <a:ea typeface="Verdana"/>
              <a:cs typeface="Verdana"/>
            </a:endParaRPr>
          </a:p>
        </p:txBody>
      </p:sp>
      <p:pic>
        <p:nvPicPr>
          <p:cNvPr id="23" name="Obraz 22" descr="Obraz zawierający zewnętrzne, znak, stop, słoń&#10;&#10;Opis wygenerowany automatycznie">
            <a:extLst>
              <a:ext uri="{FF2B5EF4-FFF2-40B4-BE49-F238E27FC236}">
                <a16:creationId xmlns:a16="http://schemas.microsoft.com/office/drawing/2014/main" id="{E546B3BB-EB22-6B4B-84F6-C556FEED6AD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014" y="2844771"/>
            <a:ext cx="1627129" cy="1627129"/>
          </a:xfrm>
          <a:prstGeom prst="rect">
            <a:avLst/>
          </a:prstGeom>
          <a:solidFill>
            <a:schemeClr val="accent2"/>
          </a:solidFill>
        </p:spPr>
      </p:pic>
      <p:pic>
        <p:nvPicPr>
          <p:cNvPr id="24" name="Obraz 23" descr="Obraz zawierający rysunek, znak, koszula&#10;&#10;Opis wygenerowany automatycznie">
            <a:extLst>
              <a:ext uri="{FF2B5EF4-FFF2-40B4-BE49-F238E27FC236}">
                <a16:creationId xmlns:a16="http://schemas.microsoft.com/office/drawing/2014/main" id="{084D482B-B5A4-834D-9322-7AA822A766B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937" y="8704171"/>
            <a:ext cx="1627130" cy="1627130"/>
          </a:xfrm>
          <a:prstGeom prst="rect">
            <a:avLst/>
          </a:prstGeom>
        </p:spPr>
      </p:pic>
      <p:pic>
        <p:nvPicPr>
          <p:cNvPr id="28" name="Obraz 27" descr="Obraz zawierający znak&#10;&#10;Opis wygenerowany automatycznie">
            <a:extLst>
              <a:ext uri="{FF2B5EF4-FFF2-40B4-BE49-F238E27FC236}">
                <a16:creationId xmlns:a16="http://schemas.microsoft.com/office/drawing/2014/main" id="{092C3471-2EC3-2540-A2AA-25700F3585B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014" y="5767081"/>
            <a:ext cx="1627130" cy="1627130"/>
          </a:xfrm>
          <a:prstGeom prst="rect">
            <a:avLst/>
          </a:prstGeom>
        </p:spPr>
      </p:pic>
      <p:pic>
        <p:nvPicPr>
          <p:cNvPr id="29" name="Obraz 28" descr="Obraz zawierający rysunek, jasne&#10;&#10;Opis wygenerowany automatycznie">
            <a:extLst>
              <a:ext uri="{FF2B5EF4-FFF2-40B4-BE49-F238E27FC236}">
                <a16:creationId xmlns:a16="http://schemas.microsoft.com/office/drawing/2014/main" id="{DA01D91F-6868-1D46-9E2D-95B0796E65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579" y="11559665"/>
            <a:ext cx="1627129" cy="1627129"/>
          </a:xfrm>
          <a:prstGeom prst="rect">
            <a:avLst/>
          </a:prstGeom>
        </p:spPr>
      </p:pic>
      <p:sp>
        <p:nvSpPr>
          <p:cNvPr id="30" name="Prostokąt 29">
            <a:extLst>
              <a:ext uri="{FF2B5EF4-FFF2-40B4-BE49-F238E27FC236}">
                <a16:creationId xmlns:a16="http://schemas.microsoft.com/office/drawing/2014/main" id="{B7B03F65-53CF-FB4E-AFCC-BD45428508FE}"/>
              </a:ext>
            </a:extLst>
          </p:cNvPr>
          <p:cNvSpPr/>
          <p:nvPr/>
        </p:nvSpPr>
        <p:spPr>
          <a:xfrm rot="16200000">
            <a:off x="2248755" y="3344046"/>
            <a:ext cx="285415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434D"/>
              </a:buClr>
              <a:buSzTx/>
              <a:buFontTx/>
              <a:buNone/>
              <a:tabLst/>
              <a:defRPr/>
            </a:pPr>
            <a:r>
              <a:rPr kumimoji="0" lang="pl-PL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Helvetica"/>
                <a:sym typeface="Helvetica"/>
              </a:rPr>
              <a:t>Sustainable</a:t>
            </a:r>
            <a:r>
              <a:rPr kumimoji="0" lang="pl-PL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Helvetica"/>
                <a:sym typeface="Helvetica"/>
              </a:rPr>
              <a:t> </a:t>
            </a:r>
            <a:r>
              <a:rPr kumimoji="0" lang="pl-PL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Helvetica"/>
                <a:sym typeface="Helvetica"/>
              </a:rPr>
              <a:t>Economy</a:t>
            </a:r>
            <a:r>
              <a:rPr kumimoji="0" lang="pl-PL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Helvetica"/>
                <a:sym typeface="Helvetica"/>
              </a:rPr>
              <a:t> &amp; Energy</a:t>
            </a:r>
          </a:p>
        </p:txBody>
      </p:sp>
      <p:sp>
        <p:nvSpPr>
          <p:cNvPr id="31" name="Prostokąt 30">
            <a:extLst>
              <a:ext uri="{FF2B5EF4-FFF2-40B4-BE49-F238E27FC236}">
                <a16:creationId xmlns:a16="http://schemas.microsoft.com/office/drawing/2014/main" id="{2A3DDA48-6BCF-2E4A-A63C-102BF49C31FE}"/>
              </a:ext>
            </a:extLst>
          </p:cNvPr>
          <p:cNvSpPr/>
          <p:nvPr/>
        </p:nvSpPr>
        <p:spPr>
          <a:xfrm rot="16200000">
            <a:off x="2565341" y="9503972"/>
            <a:ext cx="24463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434D"/>
              </a:buClr>
              <a:buSzTx/>
              <a:buFontTx/>
              <a:buNone/>
              <a:tabLst/>
              <a:defRPr/>
            </a:pPr>
            <a:r>
              <a:rPr kumimoji="0" lang="pl-PL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Helvetica"/>
                <a:sym typeface="Helvetica"/>
              </a:rPr>
              <a:t>Smart and </a:t>
            </a:r>
            <a:r>
              <a:rPr kumimoji="0" lang="pl-PL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Helvetica"/>
                <a:sym typeface="Helvetica"/>
              </a:rPr>
              <a:t>Clean</a:t>
            </a:r>
            <a:r>
              <a:rPr kumimoji="0" lang="pl-PL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Helvetica"/>
                <a:sym typeface="Helvetica"/>
              </a:rPr>
              <a:t> </a:t>
            </a:r>
            <a:r>
              <a:rPr kumimoji="0" lang="pl-PL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Helvetica"/>
                <a:sym typeface="Helvetica"/>
              </a:rPr>
              <a:t>Mobility</a:t>
            </a:r>
            <a:endParaRPr kumimoji="0" lang="pl-PL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cs typeface="Helvetica"/>
              <a:sym typeface="Helvetica"/>
            </a:endParaRPr>
          </a:p>
        </p:txBody>
      </p:sp>
      <p:sp>
        <p:nvSpPr>
          <p:cNvPr id="32" name="Prostokąt 31">
            <a:extLst>
              <a:ext uri="{FF2B5EF4-FFF2-40B4-BE49-F238E27FC236}">
                <a16:creationId xmlns:a16="http://schemas.microsoft.com/office/drawing/2014/main" id="{FED32311-9BF4-3B49-924B-362CF431E41B}"/>
              </a:ext>
            </a:extLst>
          </p:cNvPr>
          <p:cNvSpPr/>
          <p:nvPr/>
        </p:nvSpPr>
        <p:spPr>
          <a:xfrm rot="16200000">
            <a:off x="2601095" y="6329368"/>
            <a:ext cx="24482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434D"/>
              </a:buClr>
              <a:buSzTx/>
              <a:buFontTx/>
              <a:buNone/>
              <a:tabLst/>
              <a:defRPr/>
            </a:pPr>
            <a:r>
              <a:rPr kumimoji="0" lang="pl-PL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Helvetica"/>
                <a:sym typeface="Helvetica"/>
              </a:rPr>
              <a:t>Digital </a:t>
            </a:r>
            <a:r>
              <a:rPr kumimoji="0" lang="pl-PL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Helvetica"/>
                <a:sym typeface="Helvetica"/>
              </a:rPr>
              <a:t>Transformation</a:t>
            </a:r>
            <a:endParaRPr kumimoji="0" lang="pl-PL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cs typeface="Helvetica"/>
              <a:sym typeface="Helvetica"/>
            </a:endParaRPr>
          </a:p>
        </p:txBody>
      </p:sp>
      <p:sp>
        <p:nvSpPr>
          <p:cNvPr id="33" name="Prostokąt 32">
            <a:extLst>
              <a:ext uri="{FF2B5EF4-FFF2-40B4-BE49-F238E27FC236}">
                <a16:creationId xmlns:a16="http://schemas.microsoft.com/office/drawing/2014/main" id="{01495336-EDED-094B-9A3D-638F5D720A14}"/>
              </a:ext>
            </a:extLst>
          </p:cNvPr>
          <p:cNvSpPr/>
          <p:nvPr/>
        </p:nvSpPr>
        <p:spPr>
          <a:xfrm rot="16200000">
            <a:off x="3125559" y="12163541"/>
            <a:ext cx="16580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434D"/>
              </a:buClr>
              <a:buSzTx/>
              <a:buFontTx/>
              <a:buNone/>
              <a:tabLst/>
              <a:defRPr/>
            </a:pPr>
            <a:r>
              <a:rPr kumimoji="0" lang="pl-PL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Helvetica"/>
                <a:sym typeface="Helvetica"/>
              </a:rPr>
              <a:t>Healthy</a:t>
            </a:r>
            <a:r>
              <a:rPr kumimoji="0" lang="pl-PL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Helvetica"/>
                <a:sym typeface="Helvetica"/>
              </a:rPr>
              <a:t> </a:t>
            </a:r>
            <a:r>
              <a:rPr kumimoji="0" lang="pl-PL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Helvetica"/>
                <a:sym typeface="Helvetica"/>
              </a:rPr>
              <a:t>Living</a:t>
            </a:r>
            <a:endParaRPr kumimoji="0" lang="pl-PL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cs typeface="Helvetica"/>
              <a:sym typeface="Helvetica"/>
            </a:endParaRPr>
          </a:p>
        </p:txBody>
      </p:sp>
      <p:pic>
        <p:nvPicPr>
          <p:cNvPr id="40" name="Obraz 39">
            <a:extLst>
              <a:ext uri="{FF2B5EF4-FFF2-40B4-BE49-F238E27FC236}">
                <a16:creationId xmlns:a16="http://schemas.microsoft.com/office/drawing/2014/main" id="{29BC11CD-F01B-A548-9605-61790214AC49}"/>
              </a:ext>
            </a:extLst>
          </p:cNvPr>
          <p:cNvPicPr>
            <a:picLocks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5" r="16645"/>
          <a:stretch/>
        </p:blipFill>
        <p:spPr>
          <a:xfrm>
            <a:off x="6642654" y="11514239"/>
            <a:ext cx="1664820" cy="1664748"/>
          </a:xfrm>
          <a:prstGeom prst="rect">
            <a:avLst/>
          </a:prstGeom>
          <a:ln w="57150">
            <a:noFill/>
          </a:ln>
        </p:spPr>
      </p:pic>
      <p:sp>
        <p:nvSpPr>
          <p:cNvPr id="41" name="Jesteśmy trzecią największą  siecią badawczą w Europie.">
            <a:extLst>
              <a:ext uri="{FF2B5EF4-FFF2-40B4-BE49-F238E27FC236}">
                <a16:creationId xmlns:a16="http://schemas.microsoft.com/office/drawing/2014/main" id="{C60E4832-3558-5F44-9BC1-D293C0347372}"/>
              </a:ext>
            </a:extLst>
          </p:cNvPr>
          <p:cNvSpPr txBox="1"/>
          <p:nvPr/>
        </p:nvSpPr>
        <p:spPr>
          <a:xfrm>
            <a:off x="8697989" y="11729286"/>
            <a:ext cx="7305997" cy="13234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 anchor="t">
            <a:spAutoFit/>
          </a:bodyPr>
          <a:lstStyle/>
          <a:p>
            <a:pPr lvl="0">
              <a:defRPr sz="3200" b="1">
                <a:solidFill>
                  <a:srgbClr val="44D62C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pl-PL" sz="2000" b="1">
                <a:solidFill>
                  <a:schemeClr val="bg1"/>
                </a:solidFill>
                <a:latin typeface="Verdana"/>
                <a:ea typeface="Verdana"/>
                <a:cs typeface="Verdana"/>
              </a:rPr>
              <a:t>Technologie </a:t>
            </a:r>
            <a:br>
              <a:rPr lang="pl-PL" sz="2000" b="1">
                <a:solidFill>
                  <a:schemeClr val="bg1"/>
                </a:solidFill>
                <a:latin typeface="Verdana"/>
                <a:ea typeface="Verdana"/>
                <a:cs typeface="Verdana"/>
              </a:rPr>
            </a:br>
            <a:r>
              <a:rPr lang="pl-PL" sz="2000" b="1">
                <a:solidFill>
                  <a:schemeClr val="bg1"/>
                </a:solidFill>
                <a:latin typeface="Verdana"/>
                <a:ea typeface="Verdana"/>
                <a:cs typeface="Verdana"/>
              </a:rPr>
              <a:t>w obszarze </a:t>
            </a:r>
            <a:br>
              <a:rPr lang="pl-PL" sz="2000" b="1">
                <a:solidFill>
                  <a:schemeClr val="bg1"/>
                </a:solidFill>
                <a:latin typeface="Verdana"/>
                <a:ea typeface="Verdana"/>
                <a:cs typeface="Verdana"/>
              </a:rPr>
            </a:br>
            <a:r>
              <a:rPr lang="pl-PL" sz="2000" b="1">
                <a:solidFill>
                  <a:schemeClr val="bg1"/>
                </a:solidFill>
                <a:latin typeface="Verdana"/>
                <a:ea typeface="Verdana"/>
                <a:cs typeface="Verdana"/>
              </a:rPr>
              <a:t>terapii </a:t>
            </a:r>
            <a:br>
              <a:rPr lang="pl-PL" sz="2000" b="1">
                <a:solidFill>
                  <a:schemeClr val="bg1"/>
                </a:solidFill>
                <a:latin typeface="Verdana"/>
                <a:ea typeface="Verdana"/>
                <a:cs typeface="Verdana"/>
              </a:rPr>
            </a:br>
            <a:r>
              <a:rPr lang="pl-PL" sz="2000" b="1">
                <a:solidFill>
                  <a:schemeClr val="bg1"/>
                </a:solidFill>
                <a:latin typeface="Verdana"/>
                <a:ea typeface="Verdana"/>
                <a:cs typeface="Verdana"/>
              </a:rPr>
              <a:t>onkologicznych</a:t>
            </a:r>
            <a:endParaRPr kumimoji="0" lang="pl-PL" sz="20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2" name="Obraz 41">
            <a:extLst>
              <a:ext uri="{FF2B5EF4-FFF2-40B4-BE49-F238E27FC236}">
                <a16:creationId xmlns:a16="http://schemas.microsoft.com/office/drawing/2014/main" id="{18B14FFB-C1DB-1344-B35A-4B60D63231CA}"/>
              </a:ext>
            </a:extLst>
          </p:cNvPr>
          <p:cNvPicPr>
            <a:picLocks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5" r="29419"/>
          <a:stretch/>
        </p:blipFill>
        <p:spPr>
          <a:xfrm>
            <a:off x="11664660" y="11514800"/>
            <a:ext cx="1670400" cy="1671994"/>
          </a:xfrm>
          <a:prstGeom prst="rect">
            <a:avLst/>
          </a:prstGeom>
          <a:ln w="57150">
            <a:noFill/>
          </a:ln>
        </p:spPr>
      </p:pic>
      <p:sp>
        <p:nvSpPr>
          <p:cNvPr id="43" name="Jesteśmy trzecią największą  siecią badawczą w Europie.">
            <a:extLst>
              <a:ext uri="{FF2B5EF4-FFF2-40B4-BE49-F238E27FC236}">
                <a16:creationId xmlns:a16="http://schemas.microsoft.com/office/drawing/2014/main" id="{D90CC13A-D737-CE43-B2D4-D0E39E81FE9B}"/>
              </a:ext>
            </a:extLst>
          </p:cNvPr>
          <p:cNvSpPr txBox="1"/>
          <p:nvPr/>
        </p:nvSpPr>
        <p:spPr>
          <a:xfrm>
            <a:off x="13565162" y="12037063"/>
            <a:ext cx="7305997" cy="70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 anchor="t">
            <a:spAutoFit/>
          </a:bodyPr>
          <a:lstStyle/>
          <a:p>
            <a:pPr lvl="0">
              <a:defRPr sz="3200" b="1">
                <a:solidFill>
                  <a:srgbClr val="44D62C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pl-PL" sz="2000" b="1">
                <a:solidFill>
                  <a:schemeClr val="bg1"/>
                </a:solidFill>
                <a:latin typeface="Verdana"/>
                <a:ea typeface="Verdana"/>
                <a:cs typeface="Verdana"/>
              </a:rPr>
              <a:t>Substancja </a:t>
            </a:r>
            <a:br>
              <a:rPr lang="pl-PL" sz="2000" b="1">
                <a:solidFill>
                  <a:schemeClr val="bg1"/>
                </a:solidFill>
                <a:latin typeface="Verdana"/>
                <a:ea typeface="Verdana"/>
                <a:cs typeface="Verdana"/>
              </a:rPr>
            </a:br>
            <a:r>
              <a:rPr lang="pl-PL" sz="2000" b="1">
                <a:solidFill>
                  <a:schemeClr val="bg1"/>
                </a:solidFill>
                <a:latin typeface="Verdana"/>
                <a:ea typeface="Verdana"/>
                <a:cs typeface="Verdana"/>
              </a:rPr>
              <a:t>czynna leku - API</a:t>
            </a:r>
            <a:endParaRPr kumimoji="0" lang="pl-PL" sz="20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155798588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ytuł 1">
            <a:extLst>
              <a:ext uri="{FF2B5EF4-FFF2-40B4-BE49-F238E27FC236}">
                <a16:creationId xmlns:a16="http://schemas.microsoft.com/office/drawing/2014/main" id="{0F9DDA69-3D20-483F-8511-11812729B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7075" y="863600"/>
            <a:ext cx="11123613" cy="18716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pl-PL" altLang="pl-PL" dirty="0"/>
              <a:t>Łukasiewicz - Instytut Elektrotechniki</a:t>
            </a:r>
            <a:br>
              <a:rPr lang="pl-PL" altLang="pl-PL" dirty="0">
                <a:solidFill>
                  <a:schemeClr val="bg2"/>
                </a:solidFill>
              </a:rPr>
            </a:br>
            <a:br>
              <a:rPr lang="pl-PL" altLang="pl-PL" dirty="0"/>
            </a:br>
            <a:endParaRPr lang="pl-PL" altLang="pl-PL" dirty="0"/>
          </a:p>
        </p:txBody>
      </p:sp>
      <p:sp>
        <p:nvSpPr>
          <p:cNvPr id="16387" name="Symbol zastępczy tekstu 2">
            <a:extLst>
              <a:ext uri="{FF2B5EF4-FFF2-40B4-BE49-F238E27FC236}">
                <a16:creationId xmlns:a16="http://schemas.microsoft.com/office/drawing/2014/main" id="{A1C67675-E04C-42D4-BDE3-564E03EB92F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67075" y="3686175"/>
            <a:ext cx="12372975" cy="7350125"/>
          </a:xfrm>
        </p:spPr>
        <p:txBody>
          <a:bodyPr>
            <a:normAutofit fontScale="77500" lnSpcReduction="20000"/>
          </a:bodyPr>
          <a:lstStyle/>
          <a:p>
            <a:pPr eaLnBrk="1" hangingPunct="1">
              <a:lnSpc>
                <a:spcPct val="100000"/>
              </a:lnSpc>
            </a:pPr>
            <a:r>
              <a:rPr lang="pl-PL" altLang="pl-PL" sz="4000" dirty="0">
                <a:ea typeface="Calibri" panose="020F0502020204030204" pitchFamily="34" charset="0"/>
                <a:cs typeface="Times New Roman" panose="02020603050405020304" pitchFamily="18" charset="0"/>
              </a:rPr>
              <a:t>Jesteśmy</a:t>
            </a:r>
            <a:r>
              <a:rPr lang="pl-PL" altLang="pl-PL" sz="4000" dirty="0">
                <a:solidFill>
                  <a:schemeClr val="bg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lnSpc>
                <a:spcPct val="100000"/>
              </a:lnSpc>
            </a:pPr>
            <a:endParaRPr lang="pl-PL" altLang="pl-PL" sz="4000" dirty="0">
              <a:solidFill>
                <a:schemeClr val="bg2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pl-PL" altLang="pl-PL" sz="4000" b="0" dirty="0">
                <a:solidFill>
                  <a:schemeClr val="bg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źródłem wiedzy na etapie wytwarzania      energii elektrycznej</a:t>
            </a:r>
          </a:p>
          <a:p>
            <a:pPr eaLnBrk="1" hangingPunct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pl-PL" altLang="pl-PL" sz="4000" b="0" dirty="0">
                <a:solidFill>
                  <a:schemeClr val="bg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obecni w całym cyklu życia</a:t>
            </a:r>
          </a:p>
          <a:p>
            <a:pPr eaLnBrk="1" hangingPunct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pl-PL" sz="4000" b="0" dirty="0">
                <a:solidFill>
                  <a:schemeClr val="bg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pionierami w opracowywaniu innowacyjnych systemów zarządzania energią </a:t>
            </a:r>
            <a:br>
              <a:rPr lang="pl-PL" sz="4000" b="0" dirty="0">
                <a:solidFill>
                  <a:schemeClr val="bg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4000" b="0" dirty="0">
                <a:solidFill>
                  <a:schemeClr val="bg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z wykorzystaniem OZE</a:t>
            </a:r>
            <a:br>
              <a:rPr lang="pl-PL" altLang="pl-PL" sz="4000" b="0" dirty="0">
                <a:solidFill>
                  <a:schemeClr val="bg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l-PL" altLang="pl-PL" sz="4000" b="0" dirty="0">
              <a:solidFill>
                <a:schemeClr val="bg2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</a:pPr>
            <a:br>
              <a:rPr lang="pl-PL" altLang="pl-PL" sz="4000" b="0" dirty="0">
                <a:solidFill>
                  <a:schemeClr val="bg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pl-PL" altLang="pl-PL" sz="4000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pl-PL" altLang="pl-PL" sz="4000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pl-PL" altLang="pl-PL" sz="4000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l-PL" altLang="pl-PL" sz="4000" b="0" dirty="0">
              <a:solidFill>
                <a:schemeClr val="bg2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</a:pPr>
            <a:endParaRPr lang="pl-PL" altLang="pl-PL" sz="4000" b="0" dirty="0">
              <a:solidFill>
                <a:schemeClr val="bg2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388" name="Symbol zastępczy obrazu 7">
            <a:extLst>
              <a:ext uri="{FF2B5EF4-FFF2-40B4-BE49-F238E27FC236}">
                <a16:creationId xmlns:a16="http://schemas.microsoft.com/office/drawing/2014/main" id="{B2D0B089-2EFE-4ACD-A839-7EFC1DBDC3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39" b="16339"/>
          <a:stretch>
            <a:fillRect/>
          </a:stretch>
        </p:blipFill>
        <p:spPr bwMode="auto">
          <a:xfrm>
            <a:off x="16590963" y="11395075"/>
            <a:ext cx="6692900" cy="18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Obraz 9">
            <a:extLst>
              <a:ext uri="{FF2B5EF4-FFF2-40B4-BE49-F238E27FC236}">
                <a16:creationId xmlns:a16="http://schemas.microsoft.com/office/drawing/2014/main" id="{E6C49B4D-9766-4F6B-9F47-39C644906B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0963" y="500063"/>
            <a:ext cx="6319837" cy="1065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98399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ytuł 1">
            <a:extLst>
              <a:ext uri="{FF2B5EF4-FFF2-40B4-BE49-F238E27FC236}">
                <a16:creationId xmlns:a16="http://schemas.microsoft.com/office/drawing/2014/main" id="{0F9DDA69-3D20-483F-8511-11812729B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7075" y="863600"/>
            <a:ext cx="11123613" cy="18716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pl-PL" dirty="0"/>
              <a:t>Kluczowe kierunki Łukasiewicz-IEL</a:t>
            </a:r>
            <a:br>
              <a:rPr lang="pl-PL" altLang="pl-PL" dirty="0">
                <a:solidFill>
                  <a:schemeClr val="bg2"/>
                </a:solidFill>
              </a:rPr>
            </a:br>
            <a:br>
              <a:rPr lang="pl-PL" altLang="pl-PL" dirty="0"/>
            </a:br>
            <a:endParaRPr lang="pl-PL" altLang="pl-PL" dirty="0"/>
          </a:p>
        </p:txBody>
      </p:sp>
      <p:pic>
        <p:nvPicPr>
          <p:cNvPr id="16388" name="Symbol zastępczy obrazu 7">
            <a:extLst>
              <a:ext uri="{FF2B5EF4-FFF2-40B4-BE49-F238E27FC236}">
                <a16:creationId xmlns:a16="http://schemas.microsoft.com/office/drawing/2014/main" id="{B2D0B089-2EFE-4ACD-A839-7EFC1DBDC3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39" b="16339"/>
          <a:stretch>
            <a:fillRect/>
          </a:stretch>
        </p:blipFill>
        <p:spPr bwMode="auto">
          <a:xfrm>
            <a:off x="16590963" y="11395075"/>
            <a:ext cx="6692900" cy="18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3A52C623-CC75-59D5-4E2A-592DBA481940}"/>
              </a:ext>
            </a:extLst>
          </p:cNvPr>
          <p:cNvSpPr txBox="1"/>
          <p:nvPr/>
        </p:nvSpPr>
        <p:spPr>
          <a:xfrm>
            <a:off x="1869007" y="2992385"/>
            <a:ext cx="13986689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pl-PL" sz="3200" b="0" i="0" u="none" strike="noStrike" baseline="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marL="457200" indent="-457200" algn="just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pl-PL" sz="2800" b="1" i="0" u="none" strike="noStrike" baseline="0" dirty="0" err="1">
                <a:latin typeface="Verdana" panose="020B0604030504040204" pitchFamily="34" charset="0"/>
              </a:rPr>
              <a:t>Elektromobilność</a:t>
            </a:r>
            <a:r>
              <a:rPr lang="pl-PL" sz="2800" b="1" i="0" u="none" strike="noStrike" baseline="0" dirty="0">
                <a:latin typeface="Verdana" panose="020B0604030504040204" pitchFamily="34" charset="0"/>
              </a:rPr>
              <a:t> i transport elektryczny</a:t>
            </a:r>
            <a:r>
              <a:rPr lang="pl-PL" sz="2800" b="0" i="0" u="none" strike="noStrike" baseline="0" dirty="0">
                <a:latin typeface="Verdana" panose="020B0604030504040204" pitchFamily="34" charset="0"/>
              </a:rPr>
              <a:t>, w tym dedykowane pojazdy elektryczne (pojazdy osobowe, towarowe, autobusy), systemy napędowe (silniki, falowniki, magazyny energii), rozwiązania wodorowe dot. zasilania pojazdów, infrastruktura ładowania, komunikacja. </a:t>
            </a:r>
          </a:p>
          <a:p>
            <a:pPr marL="457200" indent="-457200" algn="just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pl-PL" sz="2800" b="1" i="0" u="none" strike="noStrike" baseline="0" dirty="0">
                <a:latin typeface="Verdana" panose="020B0604030504040204" pitchFamily="34" charset="0"/>
              </a:rPr>
              <a:t>Elektroenergetyka</a:t>
            </a:r>
            <a:r>
              <a:rPr lang="pl-PL" sz="2800" b="0" i="0" u="none" strike="noStrike" baseline="0" dirty="0">
                <a:latin typeface="Verdana" panose="020B0604030504040204" pitchFamily="34" charset="0"/>
              </a:rPr>
              <a:t>, w tym: systemy pomiarowe, aparatura rozdzielcza systemy zasilania dużej mocy i średniego napięcia, systemy przetwarzania, źródła OZE, sieci i </a:t>
            </a:r>
            <a:r>
              <a:rPr lang="pl-PL" sz="2800" b="0" i="0" u="none" strike="noStrike" baseline="0" dirty="0" err="1">
                <a:latin typeface="Verdana" panose="020B0604030504040204" pitchFamily="34" charset="0"/>
              </a:rPr>
              <a:t>mikrosieci</a:t>
            </a:r>
            <a:r>
              <a:rPr lang="pl-PL" sz="2800" b="0" i="0" u="none" strike="noStrike" baseline="0" dirty="0">
                <a:latin typeface="Verdana" panose="020B0604030504040204" pitchFamily="34" charset="0"/>
              </a:rPr>
              <a:t> elektroenergetyczne, magazynowanie energii. </a:t>
            </a:r>
          </a:p>
          <a:p>
            <a:pPr marL="457200" indent="-457200" algn="just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pl-PL" sz="2800" b="1" i="0" u="none" strike="noStrike" baseline="0" dirty="0">
                <a:latin typeface="Verdana" panose="020B0604030504040204" pitchFamily="34" charset="0"/>
              </a:rPr>
              <a:t>Inżynieria elektryczna, </a:t>
            </a:r>
            <a:r>
              <a:rPr lang="pl-PL" sz="2800" b="0" i="0" u="none" strike="noStrike" baseline="0" dirty="0">
                <a:latin typeface="Verdana" panose="020B0604030504040204" pitchFamily="34" charset="0"/>
              </a:rPr>
              <a:t>w tym: systemy przetwarzania energii elektrycznej, pomiary i urządzenia trakcji elektrycznej (trakcja miejska i kolejowa), napędy elektryczne, systemy zasilania w tym do celów strategicznych, systemy sterowania i elektroniki przemysłowej. </a:t>
            </a:r>
          </a:p>
          <a:p>
            <a:pPr marL="457200" indent="-457200" algn="just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pl-PL" sz="2800" b="1" i="0" u="none" strike="noStrike" baseline="0" dirty="0">
                <a:latin typeface="Verdana" panose="020B0604030504040204" pitchFamily="34" charset="0"/>
              </a:rPr>
              <a:t>Inżynieria materiałowa, </a:t>
            </a:r>
            <a:r>
              <a:rPr lang="pl-PL" sz="2800" b="0" i="0" u="none" strike="noStrike" baseline="0" dirty="0">
                <a:latin typeface="Verdana" panose="020B0604030504040204" pitchFamily="34" charset="0"/>
              </a:rPr>
              <a:t>w tym: wyroby elektroizolacyjne, wykorzystanie materiałów kompozytowych w grzejnictwie, recykling materiałów kompozytowych i szkło-epoksydowych, recykling baterii i paneli fotowoltaicznych. </a:t>
            </a:r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01C0709D-F8AA-2CB3-CEDA-4B2EE65B9333}"/>
              </a:ext>
            </a:extLst>
          </p:cNvPr>
          <p:cNvGrpSpPr/>
          <p:nvPr/>
        </p:nvGrpSpPr>
        <p:grpSpPr>
          <a:xfrm>
            <a:off x="20206188" y="5427476"/>
            <a:ext cx="1660228" cy="1726945"/>
            <a:chOff x="5344901" y="778486"/>
            <a:chExt cx="1660228" cy="1726945"/>
          </a:xfrm>
        </p:grpSpPr>
        <p:sp>
          <p:nvSpPr>
            <p:cNvPr id="10" name="Owal 9">
              <a:extLst>
                <a:ext uri="{FF2B5EF4-FFF2-40B4-BE49-F238E27FC236}">
                  <a16:creationId xmlns:a16="http://schemas.microsoft.com/office/drawing/2014/main" id="{A740D291-7384-4146-44F9-CAC935B90959}"/>
                </a:ext>
              </a:extLst>
            </p:cNvPr>
            <p:cNvSpPr/>
            <p:nvPr/>
          </p:nvSpPr>
          <p:spPr>
            <a:xfrm>
              <a:off x="5344901" y="778486"/>
              <a:ext cx="1660228" cy="1726945"/>
            </a:xfrm>
            <a:prstGeom prst="ellipse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" name="Trapez 10">
              <a:extLst>
                <a:ext uri="{FF2B5EF4-FFF2-40B4-BE49-F238E27FC236}">
                  <a16:creationId xmlns:a16="http://schemas.microsoft.com/office/drawing/2014/main" id="{14AF0353-AD4C-8021-5369-26E786D1F3CF}"/>
                </a:ext>
              </a:extLst>
            </p:cNvPr>
            <p:cNvSpPr/>
            <p:nvPr/>
          </p:nvSpPr>
          <p:spPr>
            <a:xfrm>
              <a:off x="5922335" y="1047307"/>
              <a:ext cx="489097" cy="1265274"/>
            </a:xfrm>
            <a:prstGeom prst="trapezoid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endParaRPr>
            </a:p>
          </p:txBody>
        </p:sp>
        <p:sp>
          <p:nvSpPr>
            <p:cNvPr id="12" name="Trapez 11">
              <a:extLst>
                <a:ext uri="{FF2B5EF4-FFF2-40B4-BE49-F238E27FC236}">
                  <a16:creationId xmlns:a16="http://schemas.microsoft.com/office/drawing/2014/main" id="{3B2BB8A2-91A3-8BAF-A8D4-4B76B6B74195}"/>
                </a:ext>
              </a:extLst>
            </p:cNvPr>
            <p:cNvSpPr/>
            <p:nvPr/>
          </p:nvSpPr>
          <p:spPr>
            <a:xfrm>
              <a:off x="6059336" y="1047307"/>
              <a:ext cx="212100" cy="1265274"/>
            </a:xfrm>
            <a:prstGeom prst="trapezoid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endParaRPr>
            </a:p>
          </p:txBody>
        </p:sp>
        <p:sp>
          <p:nvSpPr>
            <p:cNvPr id="13" name="Prostokąt 12">
              <a:extLst>
                <a:ext uri="{FF2B5EF4-FFF2-40B4-BE49-F238E27FC236}">
                  <a16:creationId xmlns:a16="http://schemas.microsoft.com/office/drawing/2014/main" id="{9FB1F8E1-E627-93E5-8765-7D3D6B4A7D54}"/>
                </a:ext>
              </a:extLst>
            </p:cNvPr>
            <p:cNvSpPr/>
            <p:nvPr/>
          </p:nvSpPr>
          <p:spPr>
            <a:xfrm>
              <a:off x="5796819" y="1155172"/>
              <a:ext cx="737134" cy="98056"/>
            </a:xfrm>
            <a:prstGeom prst="rect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endParaRPr>
            </a:p>
          </p:txBody>
        </p:sp>
        <p:sp>
          <p:nvSpPr>
            <p:cNvPr id="14" name="Prostokąt 13">
              <a:extLst>
                <a:ext uri="{FF2B5EF4-FFF2-40B4-BE49-F238E27FC236}">
                  <a16:creationId xmlns:a16="http://schemas.microsoft.com/office/drawing/2014/main" id="{89B71E46-8AED-6E63-ECC0-B12431E68529}"/>
                </a:ext>
              </a:extLst>
            </p:cNvPr>
            <p:cNvSpPr/>
            <p:nvPr/>
          </p:nvSpPr>
          <p:spPr>
            <a:xfrm>
              <a:off x="5796819" y="1411312"/>
              <a:ext cx="737134" cy="98056"/>
            </a:xfrm>
            <a:prstGeom prst="rect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5" name="Grupa 14">
            <a:extLst>
              <a:ext uri="{FF2B5EF4-FFF2-40B4-BE49-F238E27FC236}">
                <a16:creationId xmlns:a16="http://schemas.microsoft.com/office/drawing/2014/main" id="{45ADBD2D-12B5-7DB3-CA46-773F59D74E42}"/>
              </a:ext>
            </a:extLst>
          </p:cNvPr>
          <p:cNvGrpSpPr/>
          <p:nvPr/>
        </p:nvGrpSpPr>
        <p:grpSpPr>
          <a:xfrm>
            <a:off x="20182869" y="7531107"/>
            <a:ext cx="1660228" cy="1726945"/>
            <a:chOff x="7291248" y="3351047"/>
            <a:chExt cx="1660228" cy="1726945"/>
          </a:xfrm>
        </p:grpSpPr>
        <p:sp>
          <p:nvSpPr>
            <p:cNvPr id="16" name="Owal 15">
              <a:extLst>
                <a:ext uri="{FF2B5EF4-FFF2-40B4-BE49-F238E27FC236}">
                  <a16:creationId xmlns:a16="http://schemas.microsoft.com/office/drawing/2014/main" id="{33E43FAC-C085-0F5A-AF50-982255E444A0}"/>
                </a:ext>
              </a:extLst>
            </p:cNvPr>
            <p:cNvSpPr/>
            <p:nvPr/>
          </p:nvSpPr>
          <p:spPr>
            <a:xfrm>
              <a:off x="7291248" y="3351047"/>
              <a:ext cx="1660228" cy="1726945"/>
            </a:xfrm>
            <a:prstGeom prst="ellipse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7" name="Prostokąt 16">
              <a:extLst>
                <a:ext uri="{FF2B5EF4-FFF2-40B4-BE49-F238E27FC236}">
                  <a16:creationId xmlns:a16="http://schemas.microsoft.com/office/drawing/2014/main" id="{8A8C567E-DDB6-9CAC-0BD1-2057566E2BC7}"/>
                </a:ext>
              </a:extLst>
            </p:cNvPr>
            <p:cNvSpPr/>
            <p:nvPr/>
          </p:nvSpPr>
          <p:spPr>
            <a:xfrm>
              <a:off x="7687339" y="3639955"/>
              <a:ext cx="868047" cy="1168041"/>
            </a:xfrm>
            <a:prstGeom prst="rect">
              <a:avLst/>
            </a:prstGeom>
            <a:solidFill>
              <a:srgbClr val="92D05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18" name="Łącznik prosty 17">
              <a:extLst>
                <a:ext uri="{FF2B5EF4-FFF2-40B4-BE49-F238E27FC236}">
                  <a16:creationId xmlns:a16="http://schemas.microsoft.com/office/drawing/2014/main" id="{B8818A6A-7020-950B-B40E-3FDF57303540}"/>
                </a:ext>
              </a:extLst>
            </p:cNvPr>
            <p:cNvCxnSpPr>
              <a:cxnSpLocks/>
              <a:stCxn id="17" idx="0"/>
              <a:endCxn id="17" idx="2"/>
            </p:cNvCxnSpPr>
            <p:nvPr/>
          </p:nvCxnSpPr>
          <p:spPr>
            <a:xfrm>
              <a:off x="8121363" y="3639955"/>
              <a:ext cx="0" cy="116804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Prostokąt 18">
              <a:extLst>
                <a:ext uri="{FF2B5EF4-FFF2-40B4-BE49-F238E27FC236}">
                  <a16:creationId xmlns:a16="http://schemas.microsoft.com/office/drawing/2014/main" id="{CBFA0118-D9A5-8D88-A9D6-E3EA088CF63C}"/>
                </a:ext>
              </a:extLst>
            </p:cNvPr>
            <p:cNvSpPr/>
            <p:nvPr/>
          </p:nvSpPr>
          <p:spPr>
            <a:xfrm>
              <a:off x="7772399" y="3738012"/>
              <a:ext cx="261999" cy="283988"/>
            </a:xfrm>
            <a:prstGeom prst="rect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0" name="Prostokąt: zaokrąglone rogi 19">
              <a:extLst>
                <a:ext uri="{FF2B5EF4-FFF2-40B4-BE49-F238E27FC236}">
                  <a16:creationId xmlns:a16="http://schemas.microsoft.com/office/drawing/2014/main" id="{2AA44FB3-7388-0211-F733-E0E7B6175836}"/>
                </a:ext>
              </a:extLst>
            </p:cNvPr>
            <p:cNvSpPr/>
            <p:nvPr/>
          </p:nvSpPr>
          <p:spPr>
            <a:xfrm rot="5400000">
              <a:off x="7960445" y="4223354"/>
              <a:ext cx="172005" cy="45719"/>
            </a:xfrm>
            <a:prstGeom prst="roundRect">
              <a:avLst/>
            </a:prstGeom>
            <a:solidFill>
              <a:schemeClr val="tx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1" name="Prostokąt: zaokrąglone rogi 20">
              <a:extLst>
                <a:ext uri="{FF2B5EF4-FFF2-40B4-BE49-F238E27FC236}">
                  <a16:creationId xmlns:a16="http://schemas.microsoft.com/office/drawing/2014/main" id="{A3BDCFF7-E4B4-E659-57B7-860440A605EC}"/>
                </a:ext>
              </a:extLst>
            </p:cNvPr>
            <p:cNvSpPr/>
            <p:nvPr/>
          </p:nvSpPr>
          <p:spPr>
            <a:xfrm rot="5400000">
              <a:off x="8102949" y="4225706"/>
              <a:ext cx="172005" cy="45719"/>
            </a:xfrm>
            <a:prstGeom prst="roundRect">
              <a:avLst/>
            </a:prstGeom>
            <a:solidFill>
              <a:schemeClr val="tx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22" name="Grupa 21">
            <a:extLst>
              <a:ext uri="{FF2B5EF4-FFF2-40B4-BE49-F238E27FC236}">
                <a16:creationId xmlns:a16="http://schemas.microsoft.com/office/drawing/2014/main" id="{6DE46550-4875-27DA-3FFD-2ABDBB5C83AC}"/>
              </a:ext>
            </a:extLst>
          </p:cNvPr>
          <p:cNvGrpSpPr/>
          <p:nvPr/>
        </p:nvGrpSpPr>
        <p:grpSpPr>
          <a:xfrm>
            <a:off x="20196559" y="3332302"/>
            <a:ext cx="1660228" cy="1726945"/>
            <a:chOff x="9732556" y="3389077"/>
            <a:chExt cx="1660228" cy="1726945"/>
          </a:xfrm>
        </p:grpSpPr>
        <p:sp>
          <p:nvSpPr>
            <p:cNvPr id="23" name="Owal 22">
              <a:extLst>
                <a:ext uri="{FF2B5EF4-FFF2-40B4-BE49-F238E27FC236}">
                  <a16:creationId xmlns:a16="http://schemas.microsoft.com/office/drawing/2014/main" id="{0089E536-A600-E546-FD21-74AE83B00318}"/>
                </a:ext>
              </a:extLst>
            </p:cNvPr>
            <p:cNvSpPr/>
            <p:nvPr/>
          </p:nvSpPr>
          <p:spPr>
            <a:xfrm>
              <a:off x="9732556" y="3389077"/>
              <a:ext cx="1660228" cy="1726945"/>
            </a:xfrm>
            <a:prstGeom prst="ellipse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4" name="Trapez 23">
              <a:extLst>
                <a:ext uri="{FF2B5EF4-FFF2-40B4-BE49-F238E27FC236}">
                  <a16:creationId xmlns:a16="http://schemas.microsoft.com/office/drawing/2014/main" id="{E4B7538D-07CE-9B7C-B4E1-EFF499866D93}"/>
                </a:ext>
              </a:extLst>
            </p:cNvPr>
            <p:cNvSpPr/>
            <p:nvPr/>
          </p:nvSpPr>
          <p:spPr>
            <a:xfrm>
              <a:off x="10885451" y="4017603"/>
              <a:ext cx="352478" cy="614722"/>
            </a:xfrm>
            <a:prstGeom prst="trapezoid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5" name="Prostokąt: zaokrąglone rogi 24">
              <a:extLst>
                <a:ext uri="{FF2B5EF4-FFF2-40B4-BE49-F238E27FC236}">
                  <a16:creationId xmlns:a16="http://schemas.microsoft.com/office/drawing/2014/main" id="{FD671A80-50B2-671D-B333-ACE7C7079B81}"/>
                </a:ext>
              </a:extLst>
            </p:cNvPr>
            <p:cNvSpPr/>
            <p:nvPr/>
          </p:nvSpPr>
          <p:spPr>
            <a:xfrm>
              <a:off x="9897140" y="3942683"/>
              <a:ext cx="1069998" cy="718087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6" name="Owal 25">
              <a:extLst>
                <a:ext uri="{FF2B5EF4-FFF2-40B4-BE49-F238E27FC236}">
                  <a16:creationId xmlns:a16="http://schemas.microsoft.com/office/drawing/2014/main" id="{3A958C9B-298B-5991-3862-D4A6329B149C}"/>
                </a:ext>
              </a:extLst>
            </p:cNvPr>
            <p:cNvSpPr/>
            <p:nvPr/>
          </p:nvSpPr>
          <p:spPr>
            <a:xfrm>
              <a:off x="10148776" y="4568130"/>
              <a:ext cx="180753" cy="18528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7" name="Owal 26">
              <a:extLst>
                <a:ext uri="{FF2B5EF4-FFF2-40B4-BE49-F238E27FC236}">
                  <a16:creationId xmlns:a16="http://schemas.microsoft.com/office/drawing/2014/main" id="{FA98E009-752C-FCC2-6C2E-8E279915DB7F}"/>
                </a:ext>
              </a:extLst>
            </p:cNvPr>
            <p:cNvSpPr/>
            <p:nvPr/>
          </p:nvSpPr>
          <p:spPr>
            <a:xfrm>
              <a:off x="10727254" y="4568130"/>
              <a:ext cx="180753" cy="18528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8" name="Prostokąt 27">
              <a:extLst>
                <a:ext uri="{FF2B5EF4-FFF2-40B4-BE49-F238E27FC236}">
                  <a16:creationId xmlns:a16="http://schemas.microsoft.com/office/drawing/2014/main" id="{DAEC87CD-9E73-EF93-1591-BB4E77FAE331}"/>
                </a:ext>
              </a:extLst>
            </p:cNvPr>
            <p:cNvSpPr/>
            <p:nvPr/>
          </p:nvSpPr>
          <p:spPr>
            <a:xfrm>
              <a:off x="11011231" y="4095161"/>
              <a:ext cx="124492" cy="237055"/>
            </a:xfrm>
            <a:prstGeom prst="rect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grpSp>
          <p:nvGrpSpPr>
            <p:cNvPr id="29" name="Grupa 28">
              <a:extLst>
                <a:ext uri="{FF2B5EF4-FFF2-40B4-BE49-F238E27FC236}">
                  <a16:creationId xmlns:a16="http://schemas.microsoft.com/office/drawing/2014/main" id="{0813F626-A53C-0F14-B12C-C98F42BAFA7D}"/>
                </a:ext>
              </a:extLst>
            </p:cNvPr>
            <p:cNvGrpSpPr/>
            <p:nvPr/>
          </p:nvGrpSpPr>
          <p:grpSpPr>
            <a:xfrm>
              <a:off x="10422807" y="3983110"/>
              <a:ext cx="261999" cy="623829"/>
              <a:chOff x="9920395" y="5094383"/>
              <a:chExt cx="261999" cy="623829"/>
            </a:xfrm>
          </p:grpSpPr>
          <p:sp>
            <p:nvSpPr>
              <p:cNvPr id="30" name="Trójkąt równoramienny 29">
                <a:extLst>
                  <a:ext uri="{FF2B5EF4-FFF2-40B4-BE49-F238E27FC236}">
                    <a16:creationId xmlns:a16="http://schemas.microsoft.com/office/drawing/2014/main" id="{B01E6529-F473-2FF1-E0E0-F0CAB2DDCDAB}"/>
                  </a:ext>
                </a:extLst>
              </p:cNvPr>
              <p:cNvSpPr/>
              <p:nvPr/>
            </p:nvSpPr>
            <p:spPr>
              <a:xfrm rot="2020057">
                <a:off x="10004718" y="5094383"/>
                <a:ext cx="102750" cy="350532"/>
              </a:xfrm>
              <a:prstGeom prst="triangl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1" name="Trójkąt równoramienny 30">
                <a:extLst>
                  <a:ext uri="{FF2B5EF4-FFF2-40B4-BE49-F238E27FC236}">
                    <a16:creationId xmlns:a16="http://schemas.microsoft.com/office/drawing/2014/main" id="{F531BF38-3A03-A272-7E7F-28B7C7DC25B8}"/>
                  </a:ext>
                </a:extLst>
              </p:cNvPr>
              <p:cNvSpPr/>
              <p:nvPr/>
            </p:nvSpPr>
            <p:spPr>
              <a:xfrm rot="12927045">
                <a:off x="9995193" y="5367680"/>
                <a:ext cx="102750" cy="350532"/>
              </a:xfrm>
              <a:prstGeom prst="triangl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2" name="Prostokąt 31">
                <a:extLst>
                  <a:ext uri="{FF2B5EF4-FFF2-40B4-BE49-F238E27FC236}">
                    <a16:creationId xmlns:a16="http://schemas.microsoft.com/office/drawing/2014/main" id="{41B6A1E0-7137-9797-A618-D0C455655E44}"/>
                  </a:ext>
                </a:extLst>
              </p:cNvPr>
              <p:cNvSpPr/>
              <p:nvPr/>
            </p:nvSpPr>
            <p:spPr>
              <a:xfrm>
                <a:off x="9920395" y="5369006"/>
                <a:ext cx="261999" cy="73890"/>
              </a:xfrm>
              <a:prstGeom prst="rect">
                <a:avLst/>
              </a:prstGeom>
              <a:solidFill>
                <a:schemeClr val="tx1"/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grpSp>
        <p:nvGrpSpPr>
          <p:cNvPr id="33" name="Grupa 32">
            <a:extLst>
              <a:ext uri="{FF2B5EF4-FFF2-40B4-BE49-F238E27FC236}">
                <a16:creationId xmlns:a16="http://schemas.microsoft.com/office/drawing/2014/main" id="{C8D55186-B51E-5CC9-375F-7A2B46639831}"/>
              </a:ext>
            </a:extLst>
          </p:cNvPr>
          <p:cNvGrpSpPr/>
          <p:nvPr/>
        </p:nvGrpSpPr>
        <p:grpSpPr>
          <a:xfrm>
            <a:off x="20206188" y="9509066"/>
            <a:ext cx="1660228" cy="1726945"/>
            <a:chOff x="2720788" y="3838999"/>
            <a:chExt cx="1660228" cy="1726945"/>
          </a:xfrm>
        </p:grpSpPr>
        <p:sp>
          <p:nvSpPr>
            <p:cNvPr id="34" name="Owal 33">
              <a:extLst>
                <a:ext uri="{FF2B5EF4-FFF2-40B4-BE49-F238E27FC236}">
                  <a16:creationId xmlns:a16="http://schemas.microsoft.com/office/drawing/2014/main" id="{52355CC2-6287-1959-DFA3-42DC2F37FBFB}"/>
                </a:ext>
              </a:extLst>
            </p:cNvPr>
            <p:cNvSpPr/>
            <p:nvPr/>
          </p:nvSpPr>
          <p:spPr>
            <a:xfrm>
              <a:off x="2720788" y="3838999"/>
              <a:ext cx="1660228" cy="1726945"/>
            </a:xfrm>
            <a:prstGeom prst="ellipse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5" name="Strzałka: zakrzywiona w lewo 34">
              <a:extLst>
                <a:ext uri="{FF2B5EF4-FFF2-40B4-BE49-F238E27FC236}">
                  <a16:creationId xmlns:a16="http://schemas.microsoft.com/office/drawing/2014/main" id="{9EFAD773-21B3-F271-0E5D-0829220C3D52}"/>
                </a:ext>
              </a:extLst>
            </p:cNvPr>
            <p:cNvSpPr/>
            <p:nvPr/>
          </p:nvSpPr>
          <p:spPr>
            <a:xfrm>
              <a:off x="3400148" y="4456590"/>
              <a:ext cx="443883" cy="807868"/>
            </a:xfrm>
            <a:prstGeom prst="curvedLef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schemeClr val="tx1"/>
                </a:solidFill>
              </a:endParaRPr>
            </a:p>
          </p:txBody>
        </p:sp>
        <p:sp>
          <p:nvSpPr>
            <p:cNvPr id="36" name="Prostokąt 35">
              <a:extLst>
                <a:ext uri="{FF2B5EF4-FFF2-40B4-BE49-F238E27FC236}">
                  <a16:creationId xmlns:a16="http://schemas.microsoft.com/office/drawing/2014/main" id="{2A190608-5146-6A24-5BB5-EDCA37C0A353}"/>
                </a:ext>
              </a:extLst>
            </p:cNvPr>
            <p:cNvSpPr/>
            <p:nvPr/>
          </p:nvSpPr>
          <p:spPr>
            <a:xfrm>
              <a:off x="3157307" y="5122416"/>
              <a:ext cx="686724" cy="142042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7" name="Prostokąt 36">
              <a:extLst>
                <a:ext uri="{FF2B5EF4-FFF2-40B4-BE49-F238E27FC236}">
                  <a16:creationId xmlns:a16="http://schemas.microsoft.com/office/drawing/2014/main" id="{3C654A51-A030-B6DD-B418-25390CEAF675}"/>
                </a:ext>
              </a:extLst>
            </p:cNvPr>
            <p:cNvSpPr/>
            <p:nvPr/>
          </p:nvSpPr>
          <p:spPr>
            <a:xfrm rot="19481185">
              <a:off x="3190814" y="4370970"/>
              <a:ext cx="686724" cy="273093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8" name="Prostokąt 37">
              <a:extLst>
                <a:ext uri="{FF2B5EF4-FFF2-40B4-BE49-F238E27FC236}">
                  <a16:creationId xmlns:a16="http://schemas.microsoft.com/office/drawing/2014/main" id="{23F30D84-43F9-8B0A-DCA2-436F38B55070}"/>
                </a:ext>
              </a:extLst>
            </p:cNvPr>
            <p:cNvSpPr/>
            <p:nvPr/>
          </p:nvSpPr>
          <p:spPr>
            <a:xfrm rot="3320502">
              <a:off x="3166882" y="4617742"/>
              <a:ext cx="176326" cy="174399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26858607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ytuł 1">
            <a:extLst>
              <a:ext uri="{FF2B5EF4-FFF2-40B4-BE49-F238E27FC236}">
                <a16:creationId xmlns:a16="http://schemas.microsoft.com/office/drawing/2014/main" id="{ECD03107-84EE-4039-86DF-7DCE49B40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7075" y="863600"/>
            <a:ext cx="11123613" cy="18716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pl-PL" altLang="pl-PL" dirty="0">
                <a:latin typeface="Arial" panose="020B0604020202020204" pitchFamily="34" charset="0"/>
              </a:rPr>
              <a:t>BEZPIECZEŃSTWO</a:t>
            </a:r>
            <a:br>
              <a:rPr lang="pl-PL" altLang="pl-PL" dirty="0"/>
            </a:br>
            <a:br>
              <a:rPr lang="pl-PL" altLang="pl-PL" dirty="0">
                <a:solidFill>
                  <a:schemeClr val="bg2"/>
                </a:solidFill>
              </a:rPr>
            </a:br>
            <a:br>
              <a:rPr lang="pl-PL" altLang="pl-PL" dirty="0"/>
            </a:br>
            <a:endParaRPr lang="pl-PL" altLang="pl-PL" dirty="0"/>
          </a:p>
        </p:txBody>
      </p:sp>
      <p:sp>
        <p:nvSpPr>
          <p:cNvPr id="17411" name="Symbol zastępczy tekstu 2">
            <a:extLst>
              <a:ext uri="{FF2B5EF4-FFF2-40B4-BE49-F238E27FC236}">
                <a16:creationId xmlns:a16="http://schemas.microsoft.com/office/drawing/2014/main" id="{8E7B6C44-1ADF-4747-B06D-2DDBE83CB2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67075" y="3348038"/>
            <a:ext cx="11123613" cy="92456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100000"/>
              </a:lnSpc>
            </a:pPr>
            <a:endParaRPr lang="pl-PL" altLang="pl-PL" sz="4000" b="0" dirty="0">
              <a:solidFill>
                <a:schemeClr val="bg2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</a:pPr>
            <a:endParaRPr lang="pl-PL" altLang="pl-PL" sz="4000" b="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pl-PL" altLang="pl-PL" sz="4000" b="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badanie aparatury rozdzielczej oraz rozdzielnic wysokiego napięcia</a:t>
            </a:r>
          </a:p>
          <a:p>
            <a:pPr eaLnBrk="1" hangingPunct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pl-PL" altLang="pl-PL" sz="4000" b="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produkcja i dostarczenie izolatorów wykorzystywanych do mechanicznego zawieszenia przewodów wysokiego napięcia na słupach elektroenergetycznych</a:t>
            </a:r>
            <a:endParaRPr lang="pl-PL" altLang="pl-PL" sz="4000" b="0" dirty="0">
              <a:solidFill>
                <a:schemeClr val="bg2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</a:pPr>
            <a:br>
              <a:rPr lang="pl-PL" altLang="pl-PL" sz="4000" b="0" dirty="0">
                <a:solidFill>
                  <a:schemeClr val="bg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pl-PL" altLang="pl-PL" sz="4000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pl-PL" altLang="pl-PL" sz="4000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pl-PL" altLang="pl-PL" sz="4000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l-PL" altLang="pl-PL" sz="4000" b="0" dirty="0">
              <a:solidFill>
                <a:schemeClr val="bg2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</a:pPr>
            <a:endParaRPr lang="pl-PL" altLang="pl-PL" sz="4000" b="0" dirty="0">
              <a:solidFill>
                <a:schemeClr val="bg2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412" name="Symbol zastępczy obrazu 7">
            <a:extLst>
              <a:ext uri="{FF2B5EF4-FFF2-40B4-BE49-F238E27FC236}">
                <a16:creationId xmlns:a16="http://schemas.microsoft.com/office/drawing/2014/main" id="{3FA71C00-D42E-4F2C-98F9-ED75B6FC40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39" b="16339"/>
          <a:stretch>
            <a:fillRect/>
          </a:stretch>
        </p:blipFill>
        <p:spPr bwMode="auto">
          <a:xfrm>
            <a:off x="16590963" y="11395075"/>
            <a:ext cx="6692900" cy="18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Obraz 5">
            <a:extLst>
              <a:ext uri="{FF2B5EF4-FFF2-40B4-BE49-F238E27FC236}">
                <a16:creationId xmlns:a16="http://schemas.microsoft.com/office/drawing/2014/main" id="{DF9CAEC2-4471-4A32-B0B5-2AA6BC59B6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2432" y="904875"/>
            <a:ext cx="8509000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Obraz 4" descr="Obraz zawierający niebo, zewnętrzne, ulica, budynek&#10;&#10;Opis wygenerowany automatycznie">
            <a:extLst>
              <a:ext uri="{FF2B5EF4-FFF2-40B4-BE49-F238E27FC236}">
                <a16:creationId xmlns:a16="http://schemas.microsoft.com/office/drawing/2014/main" id="{0F1B82B3-EBA9-4A0A-A2DB-B137ADBCF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7413" y="6734175"/>
            <a:ext cx="3494087" cy="466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ytuł 1">
            <a:extLst>
              <a:ext uri="{FF2B5EF4-FFF2-40B4-BE49-F238E27FC236}">
                <a16:creationId xmlns:a16="http://schemas.microsoft.com/office/drawing/2014/main" id="{79A81665-72D6-4858-88BD-5DA003561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7075" y="863600"/>
            <a:ext cx="11123613" cy="18716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pl-PL" altLang="pl-PL" dirty="0"/>
              <a:t>ELEKTROMOBILNOŚĆ I TRANSPORT ELEKTRYCZNY</a:t>
            </a:r>
            <a:br>
              <a:rPr lang="pl-PL" altLang="pl-PL" dirty="0"/>
            </a:br>
            <a:br>
              <a:rPr lang="pl-PL" altLang="pl-PL" dirty="0">
                <a:solidFill>
                  <a:schemeClr val="bg2"/>
                </a:solidFill>
              </a:rPr>
            </a:br>
            <a:br>
              <a:rPr lang="pl-PL" altLang="pl-PL" dirty="0"/>
            </a:br>
            <a:endParaRPr lang="pl-PL" altLang="pl-PL" dirty="0"/>
          </a:p>
        </p:txBody>
      </p:sp>
      <p:sp>
        <p:nvSpPr>
          <p:cNvPr id="20483" name="Symbol zastępczy tekstu 2">
            <a:extLst>
              <a:ext uri="{FF2B5EF4-FFF2-40B4-BE49-F238E27FC236}">
                <a16:creationId xmlns:a16="http://schemas.microsoft.com/office/drawing/2014/main" id="{0326A547-B3D9-421E-BEEB-9A1FE4A048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67075" y="5357813"/>
            <a:ext cx="13665200" cy="5875337"/>
          </a:xfrm>
        </p:spPr>
        <p:txBody>
          <a:bodyPr>
            <a:normAutofit fontScale="62500" lnSpcReduction="20000"/>
          </a:bodyPr>
          <a:lstStyle/>
          <a:p>
            <a:pPr marL="571500" indent="-571500" eaLnBrk="1" hangingPunct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pl-PL" altLang="pl-PL" sz="4000">
                <a:solidFill>
                  <a:srgbClr val="000000"/>
                </a:solidFill>
              </a:rPr>
              <a:t>Systemy ładowania</a:t>
            </a:r>
          </a:p>
          <a:p>
            <a:pPr marL="571500" indent="-571500" eaLnBrk="1" hangingPunct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v"/>
            </a:pPr>
            <a:endParaRPr lang="pl-PL" altLang="pl-PL" sz="4000">
              <a:solidFill>
                <a:srgbClr val="000000"/>
              </a:solidFill>
            </a:endParaRPr>
          </a:p>
          <a:p>
            <a:pPr marL="571500" indent="-571500" eaLnBrk="1" hangingPunct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pl-PL" altLang="pl-PL" sz="4000">
                <a:solidFill>
                  <a:srgbClr val="000000"/>
                </a:solidFill>
              </a:rPr>
              <a:t>Układy napędowe</a:t>
            </a:r>
          </a:p>
          <a:p>
            <a:pPr marL="571500" indent="-571500" eaLnBrk="1" hangingPunct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v"/>
            </a:pPr>
            <a:endParaRPr lang="pl-PL" altLang="pl-PL" sz="4000">
              <a:solidFill>
                <a:srgbClr val="000000"/>
              </a:solidFill>
            </a:endParaRPr>
          </a:p>
          <a:p>
            <a:pPr marL="571500" indent="-571500" eaLnBrk="1" hangingPunct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pl-PL" altLang="pl-PL" sz="4000">
                <a:solidFill>
                  <a:srgbClr val="000000"/>
                </a:solidFill>
              </a:rPr>
              <a:t>Systemy zasilania</a:t>
            </a:r>
          </a:p>
          <a:p>
            <a:pPr marL="571500" indent="-571500" eaLnBrk="1" hangingPunct="1">
              <a:lnSpc>
                <a:spcPct val="100000"/>
              </a:lnSpc>
              <a:buFont typeface="Wingdings" panose="05000000000000000000" pitchFamily="2" charset="2"/>
              <a:buChar char="v"/>
            </a:pPr>
            <a:endParaRPr lang="pl-PL" altLang="pl-PL" sz="4000">
              <a:solidFill>
                <a:srgbClr val="000000"/>
              </a:solidFill>
            </a:endParaRPr>
          </a:p>
          <a:p>
            <a:pPr marL="571500" indent="-571500" eaLnBrk="1" hangingPunct="1">
              <a:lnSpc>
                <a:spcPct val="100000"/>
              </a:lnSpc>
            </a:pPr>
            <a:br>
              <a:rPr lang="pl-PL" altLang="pl-PL" sz="4000" b="0">
                <a:solidFill>
                  <a:schemeClr val="bg2"/>
                </a:solidFill>
              </a:rPr>
            </a:br>
            <a:br>
              <a:rPr lang="pl-PL" altLang="pl-PL" sz="4000"/>
            </a:br>
            <a:br>
              <a:rPr lang="pl-PL" altLang="pl-PL" sz="4000"/>
            </a:br>
            <a:br>
              <a:rPr lang="pl-PL" altLang="pl-PL" sz="4000"/>
            </a:br>
            <a:endParaRPr lang="pl-PL" altLang="pl-PL" sz="4000" b="0">
              <a:solidFill>
                <a:schemeClr val="bg2"/>
              </a:solidFill>
            </a:endParaRPr>
          </a:p>
          <a:p>
            <a:pPr marL="571500" indent="-571500" eaLnBrk="1" hangingPunct="1">
              <a:lnSpc>
                <a:spcPct val="100000"/>
              </a:lnSpc>
            </a:pPr>
            <a:endParaRPr lang="pl-PL" altLang="pl-PL" sz="4000" b="0">
              <a:solidFill>
                <a:schemeClr val="bg2"/>
              </a:solidFill>
            </a:endParaRPr>
          </a:p>
        </p:txBody>
      </p:sp>
      <p:pic>
        <p:nvPicPr>
          <p:cNvPr id="20484" name="Symbol zastępczy obrazu 7">
            <a:extLst>
              <a:ext uri="{FF2B5EF4-FFF2-40B4-BE49-F238E27FC236}">
                <a16:creationId xmlns:a16="http://schemas.microsoft.com/office/drawing/2014/main" id="{3A452F46-7681-4EF6-8CC5-559E352CE0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39" b="16339"/>
          <a:stretch>
            <a:fillRect/>
          </a:stretch>
        </p:blipFill>
        <p:spPr bwMode="auto">
          <a:xfrm>
            <a:off x="16590963" y="11395075"/>
            <a:ext cx="6692900" cy="18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2" descr="Zobacz obraz źródłowy">
            <a:extLst>
              <a:ext uri="{FF2B5EF4-FFF2-40B4-BE49-F238E27FC236}">
                <a16:creationId xmlns:a16="http://schemas.microsoft.com/office/drawing/2014/main" id="{F83A5A7C-7923-4AFD-A440-6CB6F758E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0812" y="2700156"/>
            <a:ext cx="4081463" cy="486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Obraz 38">
            <a:extLst>
              <a:ext uri="{FF2B5EF4-FFF2-40B4-BE49-F238E27FC236}">
                <a16:creationId xmlns:a16="http://schemas.microsoft.com/office/drawing/2014/main" id="{32E16952-84C3-40E8-A6DC-8F8907AD2A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0812" y="7726181"/>
            <a:ext cx="4081463" cy="3316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C5A3C54D-AE05-01A6-FD85-AA1F119482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96332" y="1555138"/>
            <a:ext cx="6324716" cy="948707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ytuł 1">
            <a:extLst>
              <a:ext uri="{FF2B5EF4-FFF2-40B4-BE49-F238E27FC236}">
                <a16:creationId xmlns:a16="http://schemas.microsoft.com/office/drawing/2014/main" id="{7D58D00C-EFDC-443D-8D82-4695C0F5C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7075" y="863600"/>
            <a:ext cx="11123613" cy="18716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pl-PL" altLang="pl-PL" dirty="0"/>
              <a:t>ELEKTROENERGETYKA</a:t>
            </a:r>
            <a:br>
              <a:rPr lang="pl-PL" altLang="pl-PL" dirty="0"/>
            </a:br>
            <a:br>
              <a:rPr lang="pl-PL" altLang="pl-PL" dirty="0">
                <a:solidFill>
                  <a:schemeClr val="bg2"/>
                </a:solidFill>
              </a:rPr>
            </a:br>
            <a:br>
              <a:rPr lang="pl-PL" altLang="pl-PL" dirty="0"/>
            </a:br>
            <a:endParaRPr lang="pl-PL" altLang="pl-PL" dirty="0"/>
          </a:p>
        </p:txBody>
      </p:sp>
      <p:sp>
        <p:nvSpPr>
          <p:cNvPr id="21507" name="Symbol zastępczy tekstu 2">
            <a:extLst>
              <a:ext uri="{FF2B5EF4-FFF2-40B4-BE49-F238E27FC236}">
                <a16:creationId xmlns:a16="http://schemas.microsoft.com/office/drawing/2014/main" id="{D071EA35-E2F0-44D3-BE74-4B25A6E7FE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67075" y="5357813"/>
            <a:ext cx="13665200" cy="5875337"/>
          </a:xfrm>
        </p:spPr>
        <p:txBody>
          <a:bodyPr>
            <a:normAutofit fontScale="62500" lnSpcReduction="20000"/>
          </a:bodyPr>
          <a:lstStyle/>
          <a:p>
            <a:pPr marL="571500" indent="-571500" eaLnBrk="1" hangingPunct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pl-PL" altLang="pl-PL" sz="4000">
                <a:solidFill>
                  <a:srgbClr val="000000"/>
                </a:solidFill>
              </a:rPr>
              <a:t>Aparatura pomiarowa SN</a:t>
            </a:r>
          </a:p>
          <a:p>
            <a:pPr marL="571500" indent="-571500" eaLnBrk="1" hangingPunct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v"/>
            </a:pPr>
            <a:endParaRPr lang="pl-PL" altLang="pl-PL" sz="4000">
              <a:solidFill>
                <a:srgbClr val="000000"/>
              </a:solidFill>
            </a:endParaRPr>
          </a:p>
          <a:p>
            <a:pPr marL="571500" indent="-571500" eaLnBrk="1" hangingPunct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pl-PL" altLang="pl-PL" sz="4000">
                <a:solidFill>
                  <a:srgbClr val="000000"/>
                </a:solidFill>
              </a:rPr>
              <a:t>Aparatura rozdzielcza WN i SN</a:t>
            </a:r>
          </a:p>
          <a:p>
            <a:pPr marL="571500" indent="-571500" eaLnBrk="1" hangingPunct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v"/>
            </a:pPr>
            <a:endParaRPr lang="pl-PL" altLang="pl-PL" sz="4000">
              <a:solidFill>
                <a:srgbClr val="000000"/>
              </a:solidFill>
            </a:endParaRPr>
          </a:p>
          <a:p>
            <a:pPr marL="571500" indent="-571500" eaLnBrk="1" hangingPunct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pl-PL" altLang="pl-PL" sz="4000">
                <a:solidFill>
                  <a:srgbClr val="000000"/>
                </a:solidFill>
              </a:rPr>
              <a:t>Wyłączniki SN</a:t>
            </a:r>
          </a:p>
          <a:p>
            <a:pPr marL="571500" indent="-571500" eaLnBrk="1" hangingPunct="1">
              <a:lnSpc>
                <a:spcPct val="100000"/>
              </a:lnSpc>
              <a:buFont typeface="Wingdings" panose="05000000000000000000" pitchFamily="2" charset="2"/>
              <a:buChar char="v"/>
            </a:pPr>
            <a:endParaRPr lang="pl-PL" altLang="pl-PL" sz="4000">
              <a:solidFill>
                <a:srgbClr val="000000"/>
              </a:solidFill>
            </a:endParaRPr>
          </a:p>
          <a:p>
            <a:pPr marL="571500" indent="-571500" eaLnBrk="1" hangingPunct="1">
              <a:lnSpc>
                <a:spcPct val="100000"/>
              </a:lnSpc>
            </a:pPr>
            <a:br>
              <a:rPr lang="pl-PL" altLang="pl-PL" sz="4000" b="0">
                <a:solidFill>
                  <a:schemeClr val="bg2"/>
                </a:solidFill>
              </a:rPr>
            </a:br>
            <a:br>
              <a:rPr lang="pl-PL" altLang="pl-PL" sz="4000"/>
            </a:br>
            <a:br>
              <a:rPr lang="pl-PL" altLang="pl-PL" sz="4000"/>
            </a:br>
            <a:br>
              <a:rPr lang="pl-PL" altLang="pl-PL" sz="4000"/>
            </a:br>
            <a:endParaRPr lang="pl-PL" altLang="pl-PL" sz="4000" b="0">
              <a:solidFill>
                <a:schemeClr val="bg2"/>
              </a:solidFill>
            </a:endParaRPr>
          </a:p>
          <a:p>
            <a:pPr marL="571500" indent="-571500" eaLnBrk="1" hangingPunct="1">
              <a:lnSpc>
                <a:spcPct val="100000"/>
              </a:lnSpc>
            </a:pPr>
            <a:endParaRPr lang="pl-PL" altLang="pl-PL" sz="4000" b="0">
              <a:solidFill>
                <a:schemeClr val="bg2"/>
              </a:solidFill>
            </a:endParaRPr>
          </a:p>
        </p:txBody>
      </p:sp>
      <p:pic>
        <p:nvPicPr>
          <p:cNvPr id="21508" name="Symbol zastępczy obrazu 7">
            <a:extLst>
              <a:ext uri="{FF2B5EF4-FFF2-40B4-BE49-F238E27FC236}">
                <a16:creationId xmlns:a16="http://schemas.microsoft.com/office/drawing/2014/main" id="{E2AD4FCA-B15B-434E-8976-81AE3B424E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39" b="16339"/>
          <a:stretch>
            <a:fillRect/>
          </a:stretch>
        </p:blipFill>
        <p:spPr bwMode="auto">
          <a:xfrm>
            <a:off x="16590963" y="11395075"/>
            <a:ext cx="6692900" cy="18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Obraz 9" descr="szyny">
            <a:extLst>
              <a:ext uri="{FF2B5EF4-FFF2-40B4-BE49-F238E27FC236}">
                <a16:creationId xmlns:a16="http://schemas.microsoft.com/office/drawing/2014/main" id="{6FE638F3-B943-432E-BF95-88DBE289A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9575" y="2149475"/>
            <a:ext cx="4187825" cy="512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2" descr="IWD 1 2">
            <a:extLst>
              <a:ext uri="{FF2B5EF4-FFF2-40B4-BE49-F238E27FC236}">
                <a16:creationId xmlns:a16="http://schemas.microsoft.com/office/drawing/2014/main" id="{E288497C-593D-4056-8551-5C888B762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0"/>
          <a:stretch>
            <a:fillRect/>
          </a:stretch>
        </p:blipFill>
        <p:spPr bwMode="auto">
          <a:xfrm>
            <a:off x="15012988" y="758825"/>
            <a:ext cx="3822700" cy="395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2">
            <a:extLst>
              <a:ext uri="{FF2B5EF4-FFF2-40B4-BE49-F238E27FC236}">
                <a16:creationId xmlns:a16="http://schemas.microsoft.com/office/drawing/2014/main" id="{2C0A77E7-7E5F-4373-BAA0-8A83CB24A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4288" y="7437438"/>
            <a:ext cx="7164387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ytuł 1">
            <a:extLst>
              <a:ext uri="{FF2B5EF4-FFF2-40B4-BE49-F238E27FC236}">
                <a16:creationId xmlns:a16="http://schemas.microsoft.com/office/drawing/2014/main" id="{01013CFE-DE11-4D9A-8280-A9632DCE0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7075" y="863600"/>
            <a:ext cx="11123613" cy="18716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pl-PL" altLang="pl-PL" dirty="0"/>
              <a:t>ELEKTROENERGETYKA</a:t>
            </a:r>
            <a:br>
              <a:rPr lang="pl-PL" altLang="pl-PL" dirty="0"/>
            </a:br>
            <a:br>
              <a:rPr lang="pl-PL" altLang="pl-PL" dirty="0">
                <a:solidFill>
                  <a:schemeClr val="bg2"/>
                </a:solidFill>
              </a:rPr>
            </a:br>
            <a:br>
              <a:rPr lang="pl-PL" altLang="pl-PL" dirty="0"/>
            </a:br>
            <a:endParaRPr lang="pl-PL" altLang="pl-PL" dirty="0"/>
          </a:p>
        </p:txBody>
      </p:sp>
      <p:sp>
        <p:nvSpPr>
          <p:cNvPr id="22531" name="Symbol zastępczy tekstu 2">
            <a:extLst>
              <a:ext uri="{FF2B5EF4-FFF2-40B4-BE49-F238E27FC236}">
                <a16:creationId xmlns:a16="http://schemas.microsoft.com/office/drawing/2014/main" id="{EE138B58-1EFA-4E7B-91AF-A2FB23F3620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67075" y="5357813"/>
            <a:ext cx="13665200" cy="5875337"/>
          </a:xfrm>
        </p:spPr>
        <p:txBody>
          <a:bodyPr>
            <a:normAutofit fontScale="62500" lnSpcReduction="20000"/>
          </a:bodyPr>
          <a:lstStyle/>
          <a:p>
            <a:pPr marL="571500" indent="-571500" eaLnBrk="1" hangingPunct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pl-PL" altLang="pl-PL" sz="4000">
                <a:solidFill>
                  <a:srgbClr val="000000"/>
                </a:solidFill>
              </a:rPr>
              <a:t>Systemy zasilania</a:t>
            </a:r>
          </a:p>
          <a:p>
            <a:pPr marL="571500" indent="-571500" eaLnBrk="1" hangingPunct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v"/>
            </a:pPr>
            <a:endParaRPr lang="pl-PL" altLang="pl-PL" sz="4000">
              <a:solidFill>
                <a:srgbClr val="000000"/>
              </a:solidFill>
            </a:endParaRPr>
          </a:p>
          <a:p>
            <a:pPr marL="571500" indent="-571500" eaLnBrk="1" hangingPunct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pl-PL" altLang="pl-PL" sz="4000">
                <a:solidFill>
                  <a:srgbClr val="000000"/>
                </a:solidFill>
              </a:rPr>
              <a:t>Magazyny energii</a:t>
            </a:r>
          </a:p>
          <a:p>
            <a:pPr marL="571500" indent="-571500" eaLnBrk="1" hangingPunct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v"/>
            </a:pPr>
            <a:endParaRPr lang="pl-PL" altLang="pl-PL" sz="4000">
              <a:solidFill>
                <a:srgbClr val="000000"/>
              </a:solidFill>
            </a:endParaRPr>
          </a:p>
          <a:p>
            <a:pPr marL="571500" indent="-571500" eaLnBrk="1" hangingPunct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pl-PL" altLang="pl-PL" sz="4000">
                <a:solidFill>
                  <a:srgbClr val="000000"/>
                </a:solidFill>
              </a:rPr>
              <a:t>Systemy zarządzania</a:t>
            </a:r>
          </a:p>
          <a:p>
            <a:pPr marL="571500" indent="-571500" eaLnBrk="1" hangingPunct="1">
              <a:lnSpc>
                <a:spcPct val="100000"/>
              </a:lnSpc>
              <a:buFont typeface="Wingdings" panose="05000000000000000000" pitchFamily="2" charset="2"/>
              <a:buChar char="v"/>
            </a:pPr>
            <a:endParaRPr lang="pl-PL" altLang="pl-PL" sz="4000">
              <a:solidFill>
                <a:srgbClr val="000000"/>
              </a:solidFill>
            </a:endParaRPr>
          </a:p>
          <a:p>
            <a:pPr marL="571500" indent="-571500" eaLnBrk="1" hangingPunct="1">
              <a:lnSpc>
                <a:spcPct val="100000"/>
              </a:lnSpc>
            </a:pPr>
            <a:br>
              <a:rPr lang="pl-PL" altLang="pl-PL" sz="4000" b="0">
                <a:solidFill>
                  <a:schemeClr val="bg2"/>
                </a:solidFill>
              </a:rPr>
            </a:br>
            <a:br>
              <a:rPr lang="pl-PL" altLang="pl-PL" sz="4000"/>
            </a:br>
            <a:br>
              <a:rPr lang="pl-PL" altLang="pl-PL" sz="4000"/>
            </a:br>
            <a:br>
              <a:rPr lang="pl-PL" altLang="pl-PL" sz="4000"/>
            </a:br>
            <a:endParaRPr lang="pl-PL" altLang="pl-PL" sz="4000" b="0">
              <a:solidFill>
                <a:schemeClr val="bg2"/>
              </a:solidFill>
            </a:endParaRPr>
          </a:p>
          <a:p>
            <a:pPr marL="571500" indent="-571500" eaLnBrk="1" hangingPunct="1">
              <a:lnSpc>
                <a:spcPct val="100000"/>
              </a:lnSpc>
            </a:pPr>
            <a:endParaRPr lang="pl-PL" altLang="pl-PL" sz="4000" b="0">
              <a:solidFill>
                <a:schemeClr val="bg2"/>
              </a:solidFill>
            </a:endParaRPr>
          </a:p>
        </p:txBody>
      </p:sp>
      <p:pic>
        <p:nvPicPr>
          <p:cNvPr id="22532" name="Symbol zastępczy obrazu 7">
            <a:extLst>
              <a:ext uri="{FF2B5EF4-FFF2-40B4-BE49-F238E27FC236}">
                <a16:creationId xmlns:a16="http://schemas.microsoft.com/office/drawing/2014/main" id="{F6FAD648-4956-4481-8B57-B223A0BDF9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39" b="16339"/>
          <a:stretch>
            <a:fillRect/>
          </a:stretch>
        </p:blipFill>
        <p:spPr bwMode="auto">
          <a:xfrm>
            <a:off x="16590963" y="11395075"/>
            <a:ext cx="6692900" cy="18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Obraz 11">
            <a:extLst>
              <a:ext uri="{FF2B5EF4-FFF2-40B4-BE49-F238E27FC236}">
                <a16:creationId xmlns:a16="http://schemas.microsoft.com/office/drawing/2014/main" id="{2D473760-A3F1-4E23-9FE3-5928383D89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0" t="7401" r="14423" b="14552"/>
          <a:stretch>
            <a:fillRect/>
          </a:stretch>
        </p:blipFill>
        <p:spPr bwMode="auto">
          <a:xfrm>
            <a:off x="14517688" y="588963"/>
            <a:ext cx="4665662" cy="389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Obraz 13">
            <a:extLst>
              <a:ext uri="{FF2B5EF4-FFF2-40B4-BE49-F238E27FC236}">
                <a16:creationId xmlns:a16="http://schemas.microsoft.com/office/drawing/2014/main" id="{03B7468B-EF37-439D-BF75-2458A688E8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89" r="30916" b="5704"/>
          <a:stretch>
            <a:fillRect/>
          </a:stretch>
        </p:blipFill>
        <p:spPr bwMode="auto">
          <a:xfrm>
            <a:off x="19310350" y="3411538"/>
            <a:ext cx="4410075" cy="519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Symbol zastępczy obrazu 6">
            <a:extLst>
              <a:ext uri="{FF2B5EF4-FFF2-40B4-BE49-F238E27FC236}">
                <a16:creationId xmlns:a16="http://schemas.microsoft.com/office/drawing/2014/main" id="{FC8B62D0-F1F7-4062-972A-1640F2849927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4" b="4524"/>
          <a:stretch>
            <a:fillRect/>
          </a:stretch>
        </p:blipFill>
        <p:spPr>
          <a:xfrm>
            <a:off x="14373225" y="5522913"/>
            <a:ext cx="4160838" cy="5094287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ytuł 1">
            <a:extLst>
              <a:ext uri="{FF2B5EF4-FFF2-40B4-BE49-F238E27FC236}">
                <a16:creationId xmlns:a16="http://schemas.microsoft.com/office/drawing/2014/main" id="{FCB8C2ED-C75A-42D2-B3C2-865CA9440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7075" y="863600"/>
            <a:ext cx="11123613" cy="18716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pl-PL" altLang="pl-PL" dirty="0"/>
              <a:t>INŻYNIERIA ELEKTRYCZNA</a:t>
            </a:r>
            <a:br>
              <a:rPr lang="pl-PL" altLang="pl-PL" dirty="0"/>
            </a:br>
            <a:br>
              <a:rPr lang="pl-PL" altLang="pl-PL" dirty="0">
                <a:solidFill>
                  <a:schemeClr val="bg2"/>
                </a:solidFill>
              </a:rPr>
            </a:br>
            <a:br>
              <a:rPr lang="pl-PL" altLang="pl-PL" dirty="0"/>
            </a:br>
            <a:endParaRPr lang="pl-PL" altLang="pl-PL" dirty="0"/>
          </a:p>
        </p:txBody>
      </p:sp>
      <p:sp>
        <p:nvSpPr>
          <p:cNvPr id="23555" name="Symbol zastępczy tekstu 2">
            <a:extLst>
              <a:ext uri="{FF2B5EF4-FFF2-40B4-BE49-F238E27FC236}">
                <a16:creationId xmlns:a16="http://schemas.microsoft.com/office/drawing/2014/main" id="{A5260728-60FE-46C4-8E53-877EBD61C2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927350" y="5254625"/>
            <a:ext cx="13665200" cy="5875338"/>
          </a:xfrm>
        </p:spPr>
        <p:txBody>
          <a:bodyPr>
            <a:normAutofit fontScale="62500" lnSpcReduction="20000"/>
          </a:bodyPr>
          <a:lstStyle/>
          <a:p>
            <a:pPr marL="571500" indent="-571500" eaLnBrk="1" hangingPunct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pl-PL" altLang="pl-PL" sz="4000">
                <a:solidFill>
                  <a:srgbClr val="000000"/>
                </a:solidFill>
              </a:rPr>
              <a:t>Systemy zasilania dużej mocy</a:t>
            </a:r>
          </a:p>
          <a:p>
            <a:pPr marL="571500" indent="-571500" eaLnBrk="1" hangingPunct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v"/>
            </a:pPr>
            <a:endParaRPr lang="pl-PL" altLang="pl-PL" sz="4000">
              <a:solidFill>
                <a:srgbClr val="000000"/>
              </a:solidFill>
            </a:endParaRPr>
          </a:p>
          <a:p>
            <a:pPr marL="571500" indent="-571500" eaLnBrk="1" hangingPunct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pl-PL" altLang="pl-PL" sz="4000">
                <a:solidFill>
                  <a:srgbClr val="000000"/>
                </a:solidFill>
              </a:rPr>
              <a:t>Magazyny energii</a:t>
            </a:r>
          </a:p>
          <a:p>
            <a:pPr marL="571500" indent="-571500" eaLnBrk="1" hangingPunct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v"/>
            </a:pPr>
            <a:endParaRPr lang="pl-PL" altLang="pl-PL" sz="4000">
              <a:solidFill>
                <a:srgbClr val="000000"/>
              </a:solidFill>
            </a:endParaRPr>
          </a:p>
          <a:p>
            <a:pPr marL="571500" indent="-571500" eaLnBrk="1" hangingPunct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pl-PL" altLang="pl-PL" sz="4000">
                <a:solidFill>
                  <a:srgbClr val="000000"/>
                </a:solidFill>
              </a:rPr>
              <a:t>Trakcyjne systemy zasilania</a:t>
            </a:r>
          </a:p>
          <a:p>
            <a:pPr marL="571500" indent="-571500" eaLnBrk="1" hangingPunct="1">
              <a:lnSpc>
                <a:spcPct val="100000"/>
              </a:lnSpc>
              <a:buFont typeface="Wingdings" panose="05000000000000000000" pitchFamily="2" charset="2"/>
              <a:buChar char="v"/>
            </a:pPr>
            <a:endParaRPr lang="pl-PL" altLang="pl-PL" sz="4000">
              <a:solidFill>
                <a:srgbClr val="000000"/>
              </a:solidFill>
            </a:endParaRPr>
          </a:p>
          <a:p>
            <a:pPr marL="571500" indent="-571500" eaLnBrk="1" hangingPunct="1">
              <a:lnSpc>
                <a:spcPct val="100000"/>
              </a:lnSpc>
            </a:pPr>
            <a:br>
              <a:rPr lang="pl-PL" altLang="pl-PL" sz="4000" b="0">
                <a:solidFill>
                  <a:schemeClr val="bg2"/>
                </a:solidFill>
              </a:rPr>
            </a:br>
            <a:br>
              <a:rPr lang="pl-PL" altLang="pl-PL" sz="4000"/>
            </a:br>
            <a:br>
              <a:rPr lang="pl-PL" altLang="pl-PL" sz="4000"/>
            </a:br>
            <a:br>
              <a:rPr lang="pl-PL" altLang="pl-PL" sz="4000"/>
            </a:br>
            <a:endParaRPr lang="pl-PL" altLang="pl-PL" sz="4000" b="0">
              <a:solidFill>
                <a:schemeClr val="bg2"/>
              </a:solidFill>
            </a:endParaRPr>
          </a:p>
          <a:p>
            <a:pPr marL="571500" indent="-571500" eaLnBrk="1" hangingPunct="1">
              <a:lnSpc>
                <a:spcPct val="100000"/>
              </a:lnSpc>
            </a:pPr>
            <a:endParaRPr lang="pl-PL" altLang="pl-PL" sz="4000" b="0">
              <a:solidFill>
                <a:schemeClr val="bg2"/>
              </a:solidFill>
            </a:endParaRPr>
          </a:p>
        </p:txBody>
      </p:sp>
      <p:pic>
        <p:nvPicPr>
          <p:cNvPr id="23556" name="Symbol zastępczy obrazu 7">
            <a:extLst>
              <a:ext uri="{FF2B5EF4-FFF2-40B4-BE49-F238E27FC236}">
                <a16:creationId xmlns:a16="http://schemas.microsoft.com/office/drawing/2014/main" id="{436E38FE-E934-472A-864B-752C55196E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39" b="16339"/>
          <a:stretch>
            <a:fillRect/>
          </a:stretch>
        </p:blipFill>
        <p:spPr bwMode="auto">
          <a:xfrm>
            <a:off x="16590963" y="11395075"/>
            <a:ext cx="6692900" cy="18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Obraz 9">
            <a:extLst>
              <a:ext uri="{FF2B5EF4-FFF2-40B4-BE49-F238E27FC236}">
                <a16:creationId xmlns:a16="http://schemas.microsoft.com/office/drawing/2014/main" id="{47153A0B-C996-4CF6-9E4F-BA81EC1F3C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7088" y="655638"/>
            <a:ext cx="5994400" cy="358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Obraz 10">
            <a:extLst>
              <a:ext uri="{FF2B5EF4-FFF2-40B4-BE49-F238E27FC236}">
                <a16:creationId xmlns:a16="http://schemas.microsoft.com/office/drawing/2014/main" id="{74054A58-2CC4-4090-9BA9-83500FC918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0113" y="7192963"/>
            <a:ext cx="4873625" cy="366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4">
            <a:extLst>
              <a:ext uri="{FF2B5EF4-FFF2-40B4-BE49-F238E27FC236}">
                <a16:creationId xmlns:a16="http://schemas.microsoft.com/office/drawing/2014/main" id="{34E6B4D3-F50C-457B-B7D2-F1E8F6E15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8875" y="4478338"/>
            <a:ext cx="4740275" cy="356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ytuł 1">
            <a:extLst>
              <a:ext uri="{FF2B5EF4-FFF2-40B4-BE49-F238E27FC236}">
                <a16:creationId xmlns:a16="http://schemas.microsoft.com/office/drawing/2014/main" id="{FB363778-F558-4F4E-BB86-1637B237E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7075" y="863600"/>
            <a:ext cx="11123613" cy="18716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pl-PL" altLang="pl-PL" dirty="0"/>
              <a:t>INŻYNIERIA MATERIAŁOWA</a:t>
            </a:r>
            <a:br>
              <a:rPr lang="pl-PL" altLang="pl-PL" dirty="0"/>
            </a:br>
            <a:br>
              <a:rPr lang="pl-PL" altLang="pl-PL" dirty="0">
                <a:solidFill>
                  <a:schemeClr val="bg2"/>
                </a:solidFill>
              </a:rPr>
            </a:br>
            <a:br>
              <a:rPr lang="pl-PL" altLang="pl-PL" dirty="0"/>
            </a:br>
            <a:endParaRPr lang="pl-PL" altLang="pl-PL" dirty="0"/>
          </a:p>
        </p:txBody>
      </p:sp>
      <p:sp>
        <p:nvSpPr>
          <p:cNvPr id="24579" name="Symbol zastępczy tekstu 2">
            <a:extLst>
              <a:ext uri="{FF2B5EF4-FFF2-40B4-BE49-F238E27FC236}">
                <a16:creationId xmlns:a16="http://schemas.microsoft.com/office/drawing/2014/main" id="{5309B1F5-5033-4FD0-A2CA-8E6C62C0A8E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67075" y="5357813"/>
            <a:ext cx="13665200" cy="5875337"/>
          </a:xfrm>
        </p:spPr>
        <p:txBody>
          <a:bodyPr>
            <a:normAutofit fontScale="62500" lnSpcReduction="20000"/>
          </a:bodyPr>
          <a:lstStyle/>
          <a:p>
            <a:pPr marL="571500" indent="-571500" eaLnBrk="1" hangingPunct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pl-PL" altLang="pl-PL" sz="4000">
                <a:solidFill>
                  <a:srgbClr val="000000"/>
                </a:solidFill>
              </a:rPr>
              <a:t>Izolatory osłonowe</a:t>
            </a:r>
          </a:p>
          <a:p>
            <a:pPr marL="571500" indent="-571500" eaLnBrk="1" hangingPunct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v"/>
            </a:pPr>
            <a:endParaRPr lang="pl-PL" altLang="pl-PL" sz="4000">
              <a:solidFill>
                <a:srgbClr val="000000"/>
              </a:solidFill>
            </a:endParaRPr>
          </a:p>
          <a:p>
            <a:pPr marL="571500" indent="-571500" eaLnBrk="1" hangingPunct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pl-PL" altLang="pl-PL" sz="4000">
                <a:solidFill>
                  <a:srgbClr val="000000"/>
                </a:solidFill>
              </a:rPr>
              <a:t>Izolatory wsporcze</a:t>
            </a:r>
          </a:p>
          <a:p>
            <a:pPr marL="571500" indent="-571500" eaLnBrk="1" hangingPunct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v"/>
            </a:pPr>
            <a:endParaRPr lang="pl-PL" altLang="pl-PL" sz="4000">
              <a:solidFill>
                <a:srgbClr val="000000"/>
              </a:solidFill>
            </a:endParaRPr>
          </a:p>
          <a:p>
            <a:pPr marL="571500" indent="-571500" eaLnBrk="1" hangingPunct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pl-PL" altLang="pl-PL" sz="4000">
                <a:solidFill>
                  <a:srgbClr val="000000"/>
                </a:solidFill>
              </a:rPr>
              <a:t>Recykling, Przewody grzejne, Koszulki izolacyjne</a:t>
            </a:r>
          </a:p>
          <a:p>
            <a:pPr marL="571500" indent="-571500" eaLnBrk="1" hangingPunct="1">
              <a:lnSpc>
                <a:spcPct val="100000"/>
              </a:lnSpc>
              <a:buFont typeface="Wingdings" panose="05000000000000000000" pitchFamily="2" charset="2"/>
              <a:buChar char="v"/>
            </a:pPr>
            <a:endParaRPr lang="pl-PL" altLang="pl-PL" sz="4000">
              <a:solidFill>
                <a:srgbClr val="000000"/>
              </a:solidFill>
            </a:endParaRPr>
          </a:p>
          <a:p>
            <a:pPr marL="571500" indent="-571500" eaLnBrk="1" hangingPunct="1">
              <a:lnSpc>
                <a:spcPct val="100000"/>
              </a:lnSpc>
            </a:pPr>
            <a:br>
              <a:rPr lang="pl-PL" altLang="pl-PL" sz="4000" b="0">
                <a:solidFill>
                  <a:schemeClr val="bg2"/>
                </a:solidFill>
              </a:rPr>
            </a:br>
            <a:br>
              <a:rPr lang="pl-PL" altLang="pl-PL" sz="4000"/>
            </a:br>
            <a:br>
              <a:rPr lang="pl-PL" altLang="pl-PL" sz="4000"/>
            </a:br>
            <a:br>
              <a:rPr lang="pl-PL" altLang="pl-PL" sz="4000"/>
            </a:br>
            <a:endParaRPr lang="pl-PL" altLang="pl-PL" sz="4000" b="0">
              <a:solidFill>
                <a:schemeClr val="bg2"/>
              </a:solidFill>
            </a:endParaRPr>
          </a:p>
          <a:p>
            <a:pPr marL="571500" indent="-571500" eaLnBrk="1" hangingPunct="1">
              <a:lnSpc>
                <a:spcPct val="100000"/>
              </a:lnSpc>
            </a:pPr>
            <a:endParaRPr lang="pl-PL" altLang="pl-PL" sz="4000" b="0">
              <a:solidFill>
                <a:schemeClr val="bg2"/>
              </a:solidFill>
            </a:endParaRPr>
          </a:p>
        </p:txBody>
      </p:sp>
      <p:pic>
        <p:nvPicPr>
          <p:cNvPr id="24580" name="Symbol zastępczy obrazu 7">
            <a:extLst>
              <a:ext uri="{FF2B5EF4-FFF2-40B4-BE49-F238E27FC236}">
                <a16:creationId xmlns:a16="http://schemas.microsoft.com/office/drawing/2014/main" id="{88B90E03-14AC-4150-A340-A861097D36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39" b="16339"/>
          <a:stretch>
            <a:fillRect/>
          </a:stretch>
        </p:blipFill>
        <p:spPr bwMode="auto">
          <a:xfrm>
            <a:off x="16590963" y="11395075"/>
            <a:ext cx="6692900" cy="18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Obraz 5">
            <a:extLst>
              <a:ext uri="{FF2B5EF4-FFF2-40B4-BE49-F238E27FC236}">
                <a16:creationId xmlns:a16="http://schemas.microsoft.com/office/drawing/2014/main" id="{94E89131-2857-4731-85FA-07E1F13F3C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9838" y="863600"/>
            <a:ext cx="4021137" cy="391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2" descr="IWD 1 2">
            <a:extLst>
              <a:ext uri="{FF2B5EF4-FFF2-40B4-BE49-F238E27FC236}">
                <a16:creationId xmlns:a16="http://schemas.microsoft.com/office/drawing/2014/main" id="{E74EF88C-BA40-440D-B78A-B861A8587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0"/>
          <a:stretch>
            <a:fillRect/>
          </a:stretch>
        </p:blipFill>
        <p:spPr bwMode="auto">
          <a:xfrm>
            <a:off x="15012988" y="2660650"/>
            <a:ext cx="3833812" cy="396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Obraz 7" descr="20171024_122141">
            <a:extLst>
              <a:ext uri="{FF2B5EF4-FFF2-40B4-BE49-F238E27FC236}">
                <a16:creationId xmlns:a16="http://schemas.microsoft.com/office/drawing/2014/main" id="{41EC66AD-C5D1-4F8C-BC25-2E0E28E5A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3213" y="7332663"/>
            <a:ext cx="5145087" cy="307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1FA6A925-0DA6-8745-873E-004D92069DAF}"/>
              </a:ext>
            </a:extLst>
          </p:cNvPr>
          <p:cNvSpPr txBox="1">
            <a:spLocks/>
          </p:cNvSpPr>
          <p:nvPr/>
        </p:nvSpPr>
        <p:spPr>
          <a:xfrm>
            <a:off x="694495" y="12036362"/>
            <a:ext cx="459389" cy="764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Verdana"/>
                <a:ea typeface="Verdana"/>
                <a:cs typeface="Verdana"/>
                <a:sym typeface="Verdana"/>
              </a:defRPr>
            </a:lvl1pPr>
            <a:lvl2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Verdana"/>
              </a:defRPr>
            </a:lvl2pPr>
            <a:lvl3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Verdana"/>
              </a:defRPr>
            </a:lvl3pPr>
            <a:lvl4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Verdana"/>
              </a:defRPr>
            </a:lvl4pPr>
            <a:lvl5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Verdana"/>
              </a:defRPr>
            </a:lvl5pPr>
            <a:lvl6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Verdana"/>
              </a:defRPr>
            </a:lvl6pPr>
            <a:lvl7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Verdana"/>
              </a:defRPr>
            </a:lvl7pPr>
            <a:lvl8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Verdana"/>
              </a:defRPr>
            </a:lvl8pPr>
            <a:lvl9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Verdana"/>
              </a:defRPr>
            </a:lvl9pPr>
          </a:lstStyle>
          <a:p>
            <a:pPr marL="0" marR="0" lvl="0" indent="0" algn="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pl-PL" sz="4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pPr marL="0" marR="0" lvl="0" indent="0" algn="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pl-PL" sz="4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" name="Tytuł 1">
            <a:extLst>
              <a:ext uri="{FF2B5EF4-FFF2-40B4-BE49-F238E27FC236}">
                <a16:creationId xmlns:a16="http://schemas.microsoft.com/office/drawing/2014/main" id="{E163F8D9-1001-7846-BCDE-1C51F6C5A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8000" y="800203"/>
            <a:ext cx="10044147" cy="1872003"/>
          </a:xfrm>
        </p:spPr>
        <p:txBody>
          <a:bodyPr>
            <a:norm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Misja, wizja, wartości</a:t>
            </a:r>
            <a:r>
              <a:rPr lang="pl-PL" dirty="0">
                <a:solidFill>
                  <a:schemeClr val="bg2"/>
                </a:solidFill>
              </a:rPr>
              <a:t> </a:t>
            </a:r>
            <a:r>
              <a:rPr lang="pl-PL" dirty="0"/>
              <a:t>Łukasiewicza</a:t>
            </a: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D3FD2391-A337-414D-953B-4EC5EE41DFE7}"/>
              </a:ext>
            </a:extLst>
          </p:cNvPr>
          <p:cNvSpPr/>
          <p:nvPr/>
        </p:nvSpPr>
        <p:spPr>
          <a:xfrm>
            <a:off x="6642721" y="11343405"/>
            <a:ext cx="127608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Helvetica"/>
                <a:sym typeface="Helvetica"/>
              </a:rPr>
              <a:t>Pasja, Kreatywność, Odwaga, Rzetelność, Solidarność</a:t>
            </a:r>
          </a:p>
        </p:txBody>
      </p:sp>
      <p:sp>
        <p:nvSpPr>
          <p:cNvPr id="17" name="bk object 20">
            <a:extLst>
              <a:ext uri="{FF2B5EF4-FFF2-40B4-BE49-F238E27FC236}">
                <a16:creationId xmlns:a16="http://schemas.microsoft.com/office/drawing/2014/main" id="{BABDA4EF-2BF6-4F86-81C6-D7DC0D95B118}"/>
              </a:ext>
            </a:extLst>
          </p:cNvPr>
          <p:cNvSpPr>
            <a:spLocks noChangeAspect="1"/>
          </p:cNvSpPr>
          <p:nvPr/>
        </p:nvSpPr>
        <p:spPr>
          <a:xfrm>
            <a:off x="3168001" y="7821179"/>
            <a:ext cx="2807335" cy="934719"/>
          </a:xfrm>
          <a:custGeom>
            <a:avLst/>
            <a:gdLst/>
            <a:ahLst/>
            <a:cxnLst/>
            <a:rect l="l" t="t" r="r" b="b"/>
            <a:pathLst>
              <a:path w="2807334" h="934720">
                <a:moveTo>
                  <a:pt x="2339907" y="0"/>
                </a:moveTo>
                <a:lnTo>
                  <a:pt x="467261" y="0"/>
                </a:lnTo>
                <a:lnTo>
                  <a:pt x="419485" y="2412"/>
                </a:lnTo>
                <a:lnTo>
                  <a:pt x="373090" y="9492"/>
                </a:lnTo>
                <a:lnTo>
                  <a:pt x="328309" y="21006"/>
                </a:lnTo>
                <a:lnTo>
                  <a:pt x="285379" y="36718"/>
                </a:lnTo>
                <a:lnTo>
                  <a:pt x="244534" y="56394"/>
                </a:lnTo>
                <a:lnTo>
                  <a:pt x="206008" y="79799"/>
                </a:lnTo>
                <a:lnTo>
                  <a:pt x="170037" y="106697"/>
                </a:lnTo>
                <a:lnTo>
                  <a:pt x="136855" y="136855"/>
                </a:lnTo>
                <a:lnTo>
                  <a:pt x="106697" y="170037"/>
                </a:lnTo>
                <a:lnTo>
                  <a:pt x="79799" y="206008"/>
                </a:lnTo>
                <a:lnTo>
                  <a:pt x="56394" y="244534"/>
                </a:lnTo>
                <a:lnTo>
                  <a:pt x="36718" y="285379"/>
                </a:lnTo>
                <a:lnTo>
                  <a:pt x="21006" y="328309"/>
                </a:lnTo>
                <a:lnTo>
                  <a:pt x="9492" y="373090"/>
                </a:lnTo>
                <a:lnTo>
                  <a:pt x="2412" y="419485"/>
                </a:lnTo>
                <a:lnTo>
                  <a:pt x="0" y="467261"/>
                </a:lnTo>
                <a:lnTo>
                  <a:pt x="2412" y="515037"/>
                </a:lnTo>
                <a:lnTo>
                  <a:pt x="9492" y="561432"/>
                </a:lnTo>
                <a:lnTo>
                  <a:pt x="21006" y="606213"/>
                </a:lnTo>
                <a:lnTo>
                  <a:pt x="36718" y="649143"/>
                </a:lnTo>
                <a:lnTo>
                  <a:pt x="56394" y="689989"/>
                </a:lnTo>
                <a:lnTo>
                  <a:pt x="79799" y="728514"/>
                </a:lnTo>
                <a:lnTo>
                  <a:pt x="106697" y="764486"/>
                </a:lnTo>
                <a:lnTo>
                  <a:pt x="136855" y="797667"/>
                </a:lnTo>
                <a:lnTo>
                  <a:pt x="170037" y="827825"/>
                </a:lnTo>
                <a:lnTo>
                  <a:pt x="206008" y="854723"/>
                </a:lnTo>
                <a:lnTo>
                  <a:pt x="244534" y="878128"/>
                </a:lnTo>
                <a:lnTo>
                  <a:pt x="285379" y="897804"/>
                </a:lnTo>
                <a:lnTo>
                  <a:pt x="328309" y="913516"/>
                </a:lnTo>
                <a:lnTo>
                  <a:pt x="373090" y="925030"/>
                </a:lnTo>
                <a:lnTo>
                  <a:pt x="419485" y="932110"/>
                </a:lnTo>
                <a:lnTo>
                  <a:pt x="467261" y="934523"/>
                </a:lnTo>
                <a:lnTo>
                  <a:pt x="2339907" y="934523"/>
                </a:lnTo>
                <a:lnTo>
                  <a:pt x="2387683" y="932110"/>
                </a:lnTo>
                <a:lnTo>
                  <a:pt x="2434078" y="925030"/>
                </a:lnTo>
                <a:lnTo>
                  <a:pt x="2478859" y="913516"/>
                </a:lnTo>
                <a:lnTo>
                  <a:pt x="2521789" y="897804"/>
                </a:lnTo>
                <a:lnTo>
                  <a:pt x="2562635" y="878128"/>
                </a:lnTo>
                <a:lnTo>
                  <a:pt x="2601160" y="854723"/>
                </a:lnTo>
                <a:lnTo>
                  <a:pt x="2637132" y="827825"/>
                </a:lnTo>
                <a:lnTo>
                  <a:pt x="2670313" y="797667"/>
                </a:lnTo>
                <a:lnTo>
                  <a:pt x="2700471" y="764486"/>
                </a:lnTo>
                <a:lnTo>
                  <a:pt x="2727370" y="728514"/>
                </a:lnTo>
                <a:lnTo>
                  <a:pt x="2750774" y="689989"/>
                </a:lnTo>
                <a:lnTo>
                  <a:pt x="2770450" y="649143"/>
                </a:lnTo>
                <a:lnTo>
                  <a:pt x="2786162" y="606213"/>
                </a:lnTo>
                <a:lnTo>
                  <a:pt x="2797676" y="561432"/>
                </a:lnTo>
                <a:lnTo>
                  <a:pt x="2804756" y="515037"/>
                </a:lnTo>
                <a:lnTo>
                  <a:pt x="2807169" y="467261"/>
                </a:lnTo>
                <a:lnTo>
                  <a:pt x="2804756" y="419485"/>
                </a:lnTo>
                <a:lnTo>
                  <a:pt x="2797676" y="373090"/>
                </a:lnTo>
                <a:lnTo>
                  <a:pt x="2786162" y="328309"/>
                </a:lnTo>
                <a:lnTo>
                  <a:pt x="2770450" y="285379"/>
                </a:lnTo>
                <a:lnTo>
                  <a:pt x="2750774" y="244534"/>
                </a:lnTo>
                <a:lnTo>
                  <a:pt x="2727370" y="206008"/>
                </a:lnTo>
                <a:lnTo>
                  <a:pt x="2700471" y="170037"/>
                </a:lnTo>
                <a:lnTo>
                  <a:pt x="2670313" y="136855"/>
                </a:lnTo>
                <a:lnTo>
                  <a:pt x="2637132" y="106697"/>
                </a:lnTo>
                <a:lnTo>
                  <a:pt x="2601160" y="79799"/>
                </a:lnTo>
                <a:lnTo>
                  <a:pt x="2562635" y="56394"/>
                </a:lnTo>
                <a:lnTo>
                  <a:pt x="2521789" y="36718"/>
                </a:lnTo>
                <a:lnTo>
                  <a:pt x="2478859" y="21006"/>
                </a:lnTo>
                <a:lnTo>
                  <a:pt x="2434078" y="9492"/>
                </a:lnTo>
                <a:lnTo>
                  <a:pt x="2387683" y="2412"/>
                </a:lnTo>
                <a:lnTo>
                  <a:pt x="2339907" y="0"/>
                </a:lnTo>
                <a:close/>
              </a:path>
            </a:pathLst>
          </a:custGeom>
          <a:solidFill>
            <a:srgbClr val="44D62C"/>
          </a:solidFill>
        </p:spPr>
        <p:txBody>
          <a:bodyPr wrap="square" lIns="0" tIns="0" rIns="0" bIns="0" rtlCol="0" anchor="ctr" anchorCtr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Misja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8" name="bk object 20">
            <a:extLst>
              <a:ext uri="{FF2B5EF4-FFF2-40B4-BE49-F238E27FC236}">
                <a16:creationId xmlns:a16="http://schemas.microsoft.com/office/drawing/2014/main" id="{E5722F08-FFB9-4643-A04E-079E6561FCFA}"/>
              </a:ext>
            </a:extLst>
          </p:cNvPr>
          <p:cNvSpPr>
            <a:spLocks noChangeAspect="1"/>
          </p:cNvSpPr>
          <p:nvPr/>
        </p:nvSpPr>
        <p:spPr>
          <a:xfrm>
            <a:off x="3168002" y="9499744"/>
            <a:ext cx="2807335" cy="934719"/>
          </a:xfrm>
          <a:custGeom>
            <a:avLst/>
            <a:gdLst/>
            <a:ahLst/>
            <a:cxnLst/>
            <a:rect l="l" t="t" r="r" b="b"/>
            <a:pathLst>
              <a:path w="2807334" h="934720">
                <a:moveTo>
                  <a:pt x="2339907" y="0"/>
                </a:moveTo>
                <a:lnTo>
                  <a:pt x="467261" y="0"/>
                </a:lnTo>
                <a:lnTo>
                  <a:pt x="419485" y="2412"/>
                </a:lnTo>
                <a:lnTo>
                  <a:pt x="373090" y="9492"/>
                </a:lnTo>
                <a:lnTo>
                  <a:pt x="328309" y="21006"/>
                </a:lnTo>
                <a:lnTo>
                  <a:pt x="285379" y="36718"/>
                </a:lnTo>
                <a:lnTo>
                  <a:pt x="244534" y="56394"/>
                </a:lnTo>
                <a:lnTo>
                  <a:pt x="206008" y="79799"/>
                </a:lnTo>
                <a:lnTo>
                  <a:pt x="170037" y="106697"/>
                </a:lnTo>
                <a:lnTo>
                  <a:pt x="136855" y="136855"/>
                </a:lnTo>
                <a:lnTo>
                  <a:pt x="106697" y="170037"/>
                </a:lnTo>
                <a:lnTo>
                  <a:pt x="79799" y="206008"/>
                </a:lnTo>
                <a:lnTo>
                  <a:pt x="56394" y="244534"/>
                </a:lnTo>
                <a:lnTo>
                  <a:pt x="36718" y="285379"/>
                </a:lnTo>
                <a:lnTo>
                  <a:pt x="21006" y="328309"/>
                </a:lnTo>
                <a:lnTo>
                  <a:pt x="9492" y="373090"/>
                </a:lnTo>
                <a:lnTo>
                  <a:pt x="2412" y="419485"/>
                </a:lnTo>
                <a:lnTo>
                  <a:pt x="0" y="467261"/>
                </a:lnTo>
                <a:lnTo>
                  <a:pt x="2412" y="515037"/>
                </a:lnTo>
                <a:lnTo>
                  <a:pt x="9492" y="561432"/>
                </a:lnTo>
                <a:lnTo>
                  <a:pt x="21006" y="606213"/>
                </a:lnTo>
                <a:lnTo>
                  <a:pt x="36718" y="649143"/>
                </a:lnTo>
                <a:lnTo>
                  <a:pt x="56394" y="689989"/>
                </a:lnTo>
                <a:lnTo>
                  <a:pt x="79799" y="728514"/>
                </a:lnTo>
                <a:lnTo>
                  <a:pt x="106697" y="764486"/>
                </a:lnTo>
                <a:lnTo>
                  <a:pt x="136855" y="797667"/>
                </a:lnTo>
                <a:lnTo>
                  <a:pt x="170037" y="827825"/>
                </a:lnTo>
                <a:lnTo>
                  <a:pt x="206008" y="854723"/>
                </a:lnTo>
                <a:lnTo>
                  <a:pt x="244534" y="878128"/>
                </a:lnTo>
                <a:lnTo>
                  <a:pt x="285379" y="897804"/>
                </a:lnTo>
                <a:lnTo>
                  <a:pt x="328309" y="913516"/>
                </a:lnTo>
                <a:lnTo>
                  <a:pt x="373090" y="925030"/>
                </a:lnTo>
                <a:lnTo>
                  <a:pt x="419485" y="932110"/>
                </a:lnTo>
                <a:lnTo>
                  <a:pt x="467261" y="934523"/>
                </a:lnTo>
                <a:lnTo>
                  <a:pt x="2339907" y="934523"/>
                </a:lnTo>
                <a:lnTo>
                  <a:pt x="2387683" y="932110"/>
                </a:lnTo>
                <a:lnTo>
                  <a:pt x="2434078" y="925030"/>
                </a:lnTo>
                <a:lnTo>
                  <a:pt x="2478859" y="913516"/>
                </a:lnTo>
                <a:lnTo>
                  <a:pt x="2521789" y="897804"/>
                </a:lnTo>
                <a:lnTo>
                  <a:pt x="2562635" y="878128"/>
                </a:lnTo>
                <a:lnTo>
                  <a:pt x="2601160" y="854723"/>
                </a:lnTo>
                <a:lnTo>
                  <a:pt x="2637132" y="827825"/>
                </a:lnTo>
                <a:lnTo>
                  <a:pt x="2670313" y="797667"/>
                </a:lnTo>
                <a:lnTo>
                  <a:pt x="2700471" y="764486"/>
                </a:lnTo>
                <a:lnTo>
                  <a:pt x="2727370" y="728514"/>
                </a:lnTo>
                <a:lnTo>
                  <a:pt x="2750774" y="689989"/>
                </a:lnTo>
                <a:lnTo>
                  <a:pt x="2770450" y="649143"/>
                </a:lnTo>
                <a:lnTo>
                  <a:pt x="2786162" y="606213"/>
                </a:lnTo>
                <a:lnTo>
                  <a:pt x="2797676" y="561432"/>
                </a:lnTo>
                <a:lnTo>
                  <a:pt x="2804756" y="515037"/>
                </a:lnTo>
                <a:lnTo>
                  <a:pt x="2807169" y="467261"/>
                </a:lnTo>
                <a:lnTo>
                  <a:pt x="2804756" y="419485"/>
                </a:lnTo>
                <a:lnTo>
                  <a:pt x="2797676" y="373090"/>
                </a:lnTo>
                <a:lnTo>
                  <a:pt x="2786162" y="328309"/>
                </a:lnTo>
                <a:lnTo>
                  <a:pt x="2770450" y="285379"/>
                </a:lnTo>
                <a:lnTo>
                  <a:pt x="2750774" y="244534"/>
                </a:lnTo>
                <a:lnTo>
                  <a:pt x="2727370" y="206008"/>
                </a:lnTo>
                <a:lnTo>
                  <a:pt x="2700471" y="170037"/>
                </a:lnTo>
                <a:lnTo>
                  <a:pt x="2670313" y="136855"/>
                </a:lnTo>
                <a:lnTo>
                  <a:pt x="2637132" y="106697"/>
                </a:lnTo>
                <a:lnTo>
                  <a:pt x="2601160" y="79799"/>
                </a:lnTo>
                <a:lnTo>
                  <a:pt x="2562635" y="56394"/>
                </a:lnTo>
                <a:lnTo>
                  <a:pt x="2521789" y="36718"/>
                </a:lnTo>
                <a:lnTo>
                  <a:pt x="2478859" y="21006"/>
                </a:lnTo>
                <a:lnTo>
                  <a:pt x="2434078" y="9492"/>
                </a:lnTo>
                <a:lnTo>
                  <a:pt x="2387683" y="2412"/>
                </a:lnTo>
                <a:lnTo>
                  <a:pt x="2339907" y="0"/>
                </a:lnTo>
                <a:close/>
              </a:path>
            </a:pathLst>
          </a:custGeom>
          <a:solidFill>
            <a:srgbClr val="44D62C"/>
          </a:solidFill>
        </p:spPr>
        <p:txBody>
          <a:bodyPr wrap="square" lIns="0" tIns="0" rIns="0" bIns="0" rtlCol="0" anchor="ctr" anchorCtr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Wizja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9" name="bk object 20">
            <a:extLst>
              <a:ext uri="{FF2B5EF4-FFF2-40B4-BE49-F238E27FC236}">
                <a16:creationId xmlns:a16="http://schemas.microsoft.com/office/drawing/2014/main" id="{14869179-CF3A-442A-820C-7FC8226AA4EB}"/>
              </a:ext>
            </a:extLst>
          </p:cNvPr>
          <p:cNvSpPr>
            <a:spLocks noChangeAspect="1"/>
          </p:cNvSpPr>
          <p:nvPr/>
        </p:nvSpPr>
        <p:spPr>
          <a:xfrm>
            <a:off x="3168000" y="11111687"/>
            <a:ext cx="2807335" cy="934719"/>
          </a:xfrm>
          <a:custGeom>
            <a:avLst/>
            <a:gdLst/>
            <a:ahLst/>
            <a:cxnLst/>
            <a:rect l="l" t="t" r="r" b="b"/>
            <a:pathLst>
              <a:path w="2807334" h="934720">
                <a:moveTo>
                  <a:pt x="2339907" y="0"/>
                </a:moveTo>
                <a:lnTo>
                  <a:pt x="467261" y="0"/>
                </a:lnTo>
                <a:lnTo>
                  <a:pt x="419485" y="2412"/>
                </a:lnTo>
                <a:lnTo>
                  <a:pt x="373090" y="9492"/>
                </a:lnTo>
                <a:lnTo>
                  <a:pt x="328309" y="21006"/>
                </a:lnTo>
                <a:lnTo>
                  <a:pt x="285379" y="36718"/>
                </a:lnTo>
                <a:lnTo>
                  <a:pt x="244534" y="56394"/>
                </a:lnTo>
                <a:lnTo>
                  <a:pt x="206008" y="79799"/>
                </a:lnTo>
                <a:lnTo>
                  <a:pt x="170037" y="106697"/>
                </a:lnTo>
                <a:lnTo>
                  <a:pt x="136855" y="136855"/>
                </a:lnTo>
                <a:lnTo>
                  <a:pt x="106697" y="170037"/>
                </a:lnTo>
                <a:lnTo>
                  <a:pt x="79799" y="206008"/>
                </a:lnTo>
                <a:lnTo>
                  <a:pt x="56394" y="244534"/>
                </a:lnTo>
                <a:lnTo>
                  <a:pt x="36718" y="285379"/>
                </a:lnTo>
                <a:lnTo>
                  <a:pt x="21006" y="328309"/>
                </a:lnTo>
                <a:lnTo>
                  <a:pt x="9492" y="373090"/>
                </a:lnTo>
                <a:lnTo>
                  <a:pt x="2412" y="419485"/>
                </a:lnTo>
                <a:lnTo>
                  <a:pt x="0" y="467261"/>
                </a:lnTo>
                <a:lnTo>
                  <a:pt x="2412" y="515037"/>
                </a:lnTo>
                <a:lnTo>
                  <a:pt x="9492" y="561432"/>
                </a:lnTo>
                <a:lnTo>
                  <a:pt x="21006" y="606213"/>
                </a:lnTo>
                <a:lnTo>
                  <a:pt x="36718" y="649143"/>
                </a:lnTo>
                <a:lnTo>
                  <a:pt x="56394" y="689989"/>
                </a:lnTo>
                <a:lnTo>
                  <a:pt x="79799" y="728514"/>
                </a:lnTo>
                <a:lnTo>
                  <a:pt x="106697" y="764486"/>
                </a:lnTo>
                <a:lnTo>
                  <a:pt x="136855" y="797667"/>
                </a:lnTo>
                <a:lnTo>
                  <a:pt x="170037" y="827825"/>
                </a:lnTo>
                <a:lnTo>
                  <a:pt x="206008" y="854723"/>
                </a:lnTo>
                <a:lnTo>
                  <a:pt x="244534" y="878128"/>
                </a:lnTo>
                <a:lnTo>
                  <a:pt x="285379" y="897804"/>
                </a:lnTo>
                <a:lnTo>
                  <a:pt x="328309" y="913516"/>
                </a:lnTo>
                <a:lnTo>
                  <a:pt x="373090" y="925030"/>
                </a:lnTo>
                <a:lnTo>
                  <a:pt x="419485" y="932110"/>
                </a:lnTo>
                <a:lnTo>
                  <a:pt x="467261" y="934523"/>
                </a:lnTo>
                <a:lnTo>
                  <a:pt x="2339907" y="934523"/>
                </a:lnTo>
                <a:lnTo>
                  <a:pt x="2387683" y="932110"/>
                </a:lnTo>
                <a:lnTo>
                  <a:pt x="2434078" y="925030"/>
                </a:lnTo>
                <a:lnTo>
                  <a:pt x="2478859" y="913516"/>
                </a:lnTo>
                <a:lnTo>
                  <a:pt x="2521789" y="897804"/>
                </a:lnTo>
                <a:lnTo>
                  <a:pt x="2562635" y="878128"/>
                </a:lnTo>
                <a:lnTo>
                  <a:pt x="2601160" y="854723"/>
                </a:lnTo>
                <a:lnTo>
                  <a:pt x="2637132" y="827825"/>
                </a:lnTo>
                <a:lnTo>
                  <a:pt x="2670313" y="797667"/>
                </a:lnTo>
                <a:lnTo>
                  <a:pt x="2700471" y="764486"/>
                </a:lnTo>
                <a:lnTo>
                  <a:pt x="2727370" y="728514"/>
                </a:lnTo>
                <a:lnTo>
                  <a:pt x="2750774" y="689989"/>
                </a:lnTo>
                <a:lnTo>
                  <a:pt x="2770450" y="649143"/>
                </a:lnTo>
                <a:lnTo>
                  <a:pt x="2786162" y="606213"/>
                </a:lnTo>
                <a:lnTo>
                  <a:pt x="2797676" y="561432"/>
                </a:lnTo>
                <a:lnTo>
                  <a:pt x="2804756" y="515037"/>
                </a:lnTo>
                <a:lnTo>
                  <a:pt x="2807169" y="467261"/>
                </a:lnTo>
                <a:lnTo>
                  <a:pt x="2804756" y="419485"/>
                </a:lnTo>
                <a:lnTo>
                  <a:pt x="2797676" y="373090"/>
                </a:lnTo>
                <a:lnTo>
                  <a:pt x="2786162" y="328309"/>
                </a:lnTo>
                <a:lnTo>
                  <a:pt x="2770450" y="285379"/>
                </a:lnTo>
                <a:lnTo>
                  <a:pt x="2750774" y="244534"/>
                </a:lnTo>
                <a:lnTo>
                  <a:pt x="2727370" y="206008"/>
                </a:lnTo>
                <a:lnTo>
                  <a:pt x="2700471" y="170037"/>
                </a:lnTo>
                <a:lnTo>
                  <a:pt x="2670313" y="136855"/>
                </a:lnTo>
                <a:lnTo>
                  <a:pt x="2637132" y="106697"/>
                </a:lnTo>
                <a:lnTo>
                  <a:pt x="2601160" y="79799"/>
                </a:lnTo>
                <a:lnTo>
                  <a:pt x="2562635" y="56394"/>
                </a:lnTo>
                <a:lnTo>
                  <a:pt x="2521789" y="36718"/>
                </a:lnTo>
                <a:lnTo>
                  <a:pt x="2478859" y="21006"/>
                </a:lnTo>
                <a:lnTo>
                  <a:pt x="2434078" y="9492"/>
                </a:lnTo>
                <a:lnTo>
                  <a:pt x="2387683" y="2412"/>
                </a:lnTo>
                <a:lnTo>
                  <a:pt x="2339907" y="0"/>
                </a:lnTo>
                <a:close/>
              </a:path>
            </a:pathLst>
          </a:custGeom>
          <a:solidFill>
            <a:srgbClr val="44D62C"/>
          </a:solidFill>
        </p:spPr>
        <p:txBody>
          <a:bodyPr wrap="square" lIns="0" tIns="0" rIns="0" bIns="0" rtlCol="0" anchor="ctr" anchorCtr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Wartości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20" name="Obraz 19">
            <a:extLst>
              <a:ext uri="{FF2B5EF4-FFF2-40B4-BE49-F238E27FC236}">
                <a16:creationId xmlns:a16="http://schemas.microsoft.com/office/drawing/2014/main" id="{D15640A6-B4A6-478C-B86F-ACB7380C56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6849" y="3007521"/>
            <a:ext cx="10950301" cy="4694925"/>
          </a:xfrm>
          <a:prstGeom prst="rect">
            <a:avLst/>
          </a:prstGeom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id="{52FD820C-0185-4A95-9AC2-306C34A740F9}"/>
              </a:ext>
            </a:extLst>
          </p:cNvPr>
          <p:cNvSpPr/>
          <p:nvPr/>
        </p:nvSpPr>
        <p:spPr>
          <a:xfrm>
            <a:off x="6642721" y="9504543"/>
            <a:ext cx="118845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400" b="1" dirty="0">
                <a:latin typeface="Verdana"/>
                <a:cs typeface="Helvetica"/>
                <a:sym typeface="Helvetica"/>
              </a:rPr>
              <a:t>D</a:t>
            </a:r>
            <a:r>
              <a:rPr kumimoji="0" lang="pl-PL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Helvetica"/>
                <a:sym typeface="Helvetica"/>
              </a:rPr>
              <a:t>ynamiczna</a:t>
            </a:r>
            <a:r>
              <a:rPr kumimoji="0" lang="pl-PL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Helvetica"/>
                <a:sym typeface="Helvetica"/>
              </a:rPr>
              <a:t> organizacja sieciowa tworząca innowacyjne rozwiązania stosowane w kluczowych sektorach gospodarki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C832A791-7DF2-42CD-BB94-E4D3DC3F0812}"/>
              </a:ext>
            </a:extLst>
          </p:cNvPr>
          <p:cNvSpPr/>
          <p:nvPr/>
        </p:nvSpPr>
        <p:spPr>
          <a:xfrm>
            <a:off x="6642721" y="7821397"/>
            <a:ext cx="118845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Helvetica"/>
                <a:sym typeface="Helvetica"/>
              </a:rPr>
              <a:t>Kreatywni ludzie, którzy tworzą z pasją innowacyjne rozwiązania dla rozwoju polskiej gospodarki</a:t>
            </a:r>
          </a:p>
        </p:txBody>
      </p:sp>
    </p:spTree>
    <p:extLst>
      <p:ext uri="{BB962C8B-B14F-4D97-AF65-F5344CB8AC3E}">
        <p14:creationId xmlns:p14="http://schemas.microsoft.com/office/powerpoint/2010/main" val="2390476915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ytuł 1">
            <a:extLst>
              <a:ext uri="{FF2B5EF4-FFF2-40B4-BE49-F238E27FC236}">
                <a16:creationId xmlns:a16="http://schemas.microsoft.com/office/drawing/2014/main" id="{FB31C966-3174-4363-BDF4-3BBD08C76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7075" y="863600"/>
            <a:ext cx="11123613" cy="18716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pl-PL" altLang="pl-PL" dirty="0">
                <a:latin typeface="+mn-lt"/>
              </a:rPr>
              <a:t>BADANIA I CERTYFIKACJA</a:t>
            </a:r>
            <a:br>
              <a:rPr lang="pl-PL" altLang="pl-PL" dirty="0">
                <a:latin typeface="Arial" panose="020B0604020202020204" pitchFamily="34" charset="0"/>
              </a:rPr>
            </a:br>
            <a:br>
              <a:rPr lang="pl-PL" altLang="pl-PL" dirty="0">
                <a:solidFill>
                  <a:schemeClr val="bg2"/>
                </a:solidFill>
              </a:rPr>
            </a:br>
            <a:br>
              <a:rPr lang="pl-PL" altLang="pl-PL" dirty="0"/>
            </a:br>
            <a:endParaRPr lang="pl-PL" altLang="pl-PL" dirty="0"/>
          </a:p>
        </p:txBody>
      </p:sp>
      <p:sp>
        <p:nvSpPr>
          <p:cNvPr id="18435" name="Symbol zastępczy tekstu 2">
            <a:extLst>
              <a:ext uri="{FF2B5EF4-FFF2-40B4-BE49-F238E27FC236}">
                <a16:creationId xmlns:a16="http://schemas.microsoft.com/office/drawing/2014/main" id="{203BC783-8192-4212-AE66-67390E634F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65475" y="3992563"/>
            <a:ext cx="13323888" cy="6942137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100000"/>
              </a:lnSpc>
            </a:pPr>
            <a:endParaRPr lang="pl-PL" altLang="pl-PL" sz="4000" b="0" dirty="0">
              <a:solidFill>
                <a:schemeClr val="bg2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pl-PL" altLang="pl-PL" sz="4000" b="0" dirty="0">
                <a:solidFill>
                  <a:schemeClr val="bg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konstrukcje urządzeń oraz rozdzielnic niskiego napięcia pod kątem bezpieczeństwa eksploatacji, warunków pracy, </a:t>
            </a:r>
          </a:p>
          <a:p>
            <a:pPr eaLnBrk="1" hangingPunct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pl-PL" altLang="pl-PL" sz="4000" b="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urządzenia elektryczne zarówno przemysłowe, </a:t>
            </a:r>
            <a:r>
              <a:rPr lang="pl-PL" altLang="pl-PL" sz="4000" b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j</a:t>
            </a:r>
            <a:r>
              <a:rPr lang="pl-PL" altLang="pl-PL" sz="4000" b="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ak i powszechnego użytku.</a:t>
            </a:r>
            <a:endParaRPr lang="pl-PL" altLang="pl-PL" sz="4000" b="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</a:pPr>
            <a:endParaRPr lang="pl-PL" altLang="pl-PL" sz="4000" b="0" dirty="0">
              <a:solidFill>
                <a:schemeClr val="bg2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</a:pPr>
            <a:br>
              <a:rPr lang="pl-PL" altLang="pl-PL" sz="4000" b="0" dirty="0">
                <a:solidFill>
                  <a:schemeClr val="bg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pl-PL" altLang="pl-PL" sz="4000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pl-PL" altLang="pl-PL" sz="4000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pl-PL" altLang="pl-PL" sz="4000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l-PL" altLang="pl-PL" sz="4000" b="0" dirty="0">
              <a:solidFill>
                <a:schemeClr val="bg2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</a:pPr>
            <a:endParaRPr lang="pl-PL" altLang="pl-PL" sz="4000" b="0" dirty="0">
              <a:solidFill>
                <a:schemeClr val="bg2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436" name="Symbol zastępczy obrazu 7">
            <a:extLst>
              <a:ext uri="{FF2B5EF4-FFF2-40B4-BE49-F238E27FC236}">
                <a16:creationId xmlns:a16="http://schemas.microsoft.com/office/drawing/2014/main" id="{A81C2E25-EE03-4A8D-8264-231B8304E6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39" b="16339"/>
          <a:stretch>
            <a:fillRect/>
          </a:stretch>
        </p:blipFill>
        <p:spPr bwMode="auto">
          <a:xfrm>
            <a:off x="16590963" y="11395075"/>
            <a:ext cx="6692900" cy="18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Symbol zastępczy obrazu 5">
            <a:extLst>
              <a:ext uri="{FF2B5EF4-FFF2-40B4-BE49-F238E27FC236}">
                <a16:creationId xmlns:a16="http://schemas.microsoft.com/office/drawing/2014/main" id="{F57DDD4A-5162-417E-BB33-7CD5131367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" r="697"/>
          <a:stretch>
            <a:fillRect/>
          </a:stretch>
        </p:blipFill>
        <p:spPr bwMode="auto">
          <a:xfrm>
            <a:off x="18805525" y="1301750"/>
            <a:ext cx="3503613" cy="429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Obraz 7">
            <a:extLst>
              <a:ext uri="{FF2B5EF4-FFF2-40B4-BE49-F238E27FC236}">
                <a16:creationId xmlns:a16="http://schemas.microsoft.com/office/drawing/2014/main" id="{F2C8D06E-C1D5-4A8C-A393-1466A3F376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7163" y="6140450"/>
            <a:ext cx="2816225" cy="424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ytuł 1">
            <a:extLst>
              <a:ext uri="{FF2B5EF4-FFF2-40B4-BE49-F238E27FC236}">
                <a16:creationId xmlns:a16="http://schemas.microsoft.com/office/drawing/2014/main" id="{4AA42F46-8849-4337-A4D6-3251BD969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7075" y="863600"/>
            <a:ext cx="14364433" cy="18716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pl-PL" altLang="pl-PL" dirty="0"/>
              <a:t>SYSTEMY ZARZĄDZANIA ENERGIĄ</a:t>
            </a:r>
            <a:br>
              <a:rPr lang="pl-PL" altLang="pl-PL" dirty="0"/>
            </a:br>
            <a:br>
              <a:rPr lang="pl-PL" altLang="pl-PL" dirty="0">
                <a:solidFill>
                  <a:schemeClr val="bg2"/>
                </a:solidFill>
              </a:rPr>
            </a:br>
            <a:br>
              <a:rPr lang="pl-PL" altLang="pl-PL" dirty="0"/>
            </a:br>
            <a:endParaRPr lang="pl-PL" alt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D6F10BA-7946-4347-B35F-F377E4B0D12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47850" y="3582988"/>
            <a:ext cx="8304335" cy="8864600"/>
          </a:xfrm>
        </p:spPr>
        <p:txBody>
          <a:bodyPr rtlCol="0">
            <a:noAutofit/>
          </a:bodyPr>
          <a:lstStyle/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defRPr/>
            </a:pPr>
            <a:endParaRPr lang="pl-PL" sz="4000" b="0" dirty="0">
              <a:solidFill>
                <a:schemeClr val="bg2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defRPr/>
            </a:pPr>
            <a:r>
              <a:rPr lang="pl-PL" sz="4000" b="0" dirty="0">
                <a:solidFill>
                  <a:schemeClr val="bg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Opracowanie innowacyjnych systemów z wykorzystaniem odnawialnych źródeł energii wraz z systemem zarządzania oraz jego elementami składowymi takimi jak magazyny elektryczne i wodorowe, jest jednym z głównych zagadnień realizowanych w Instytucie. </a:t>
            </a:r>
          </a:p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defRPr/>
            </a:pPr>
            <a:endParaRPr lang="pl-PL" sz="4000" b="0" dirty="0">
              <a:solidFill>
                <a:schemeClr val="bg2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defRPr/>
            </a:pPr>
            <a:br>
              <a:rPr lang="pl-PL" sz="4000" b="0" dirty="0">
                <a:solidFill>
                  <a:schemeClr val="bg2"/>
                </a:solidFill>
              </a:rPr>
            </a:br>
            <a:br>
              <a:rPr lang="pl-PL" sz="4000" dirty="0"/>
            </a:br>
            <a:br>
              <a:rPr lang="pl-PL" sz="4000" dirty="0"/>
            </a:br>
            <a:br>
              <a:rPr lang="pl-PL" sz="4000" dirty="0"/>
            </a:br>
            <a:endParaRPr lang="pl-PL" sz="4000" b="0" dirty="0">
              <a:solidFill>
                <a:schemeClr val="bg2"/>
              </a:solidFill>
              <a:ea typeface="Verdana"/>
            </a:endParaRPr>
          </a:p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defRPr/>
            </a:pPr>
            <a:endParaRPr lang="pl-PL" sz="4000" b="0" dirty="0">
              <a:solidFill>
                <a:schemeClr val="bg2"/>
              </a:solidFill>
              <a:ea typeface="Verdana"/>
            </a:endParaRPr>
          </a:p>
        </p:txBody>
      </p:sp>
      <p:pic>
        <p:nvPicPr>
          <p:cNvPr id="25604" name="Symbol zastępczy obrazu 7">
            <a:extLst>
              <a:ext uri="{FF2B5EF4-FFF2-40B4-BE49-F238E27FC236}">
                <a16:creationId xmlns:a16="http://schemas.microsoft.com/office/drawing/2014/main" id="{E7A688D7-B3FD-4F3E-B369-D5D4A75BA5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39" b="16339"/>
          <a:stretch>
            <a:fillRect/>
          </a:stretch>
        </p:blipFill>
        <p:spPr bwMode="auto">
          <a:xfrm>
            <a:off x="16590963" y="11395075"/>
            <a:ext cx="6692900" cy="18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Symbol zastępczy obrazu 7">
            <a:extLst>
              <a:ext uri="{FF2B5EF4-FFF2-40B4-BE49-F238E27FC236}">
                <a16:creationId xmlns:a16="http://schemas.microsoft.com/office/drawing/2014/main" id="{31A5D05B-3BE6-4DA0-A645-C8E5E8EDB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" t="2" r="-5055" b="5611"/>
          <a:stretch>
            <a:fillRect/>
          </a:stretch>
        </p:blipFill>
        <p:spPr bwMode="auto">
          <a:xfrm>
            <a:off x="9853613" y="3228975"/>
            <a:ext cx="14922500" cy="771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Symbol zastępczy obrazu 6">
            <a:extLst>
              <a:ext uri="{FF2B5EF4-FFF2-40B4-BE49-F238E27FC236}">
                <a16:creationId xmlns:a16="http://schemas.microsoft.com/office/drawing/2014/main" id="{117D0C0C-4481-4CBF-AB62-B85527A63BBB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4" b="4524"/>
          <a:stretch>
            <a:fillRect/>
          </a:stretch>
        </p:blipFill>
        <p:spPr>
          <a:xfrm>
            <a:off x="16387763" y="500063"/>
            <a:ext cx="7772400" cy="9513887"/>
          </a:xfrm>
        </p:spPr>
      </p:pic>
      <p:sp>
        <p:nvSpPr>
          <p:cNvPr id="27651" name="Tytuł 1">
            <a:extLst>
              <a:ext uri="{FF2B5EF4-FFF2-40B4-BE49-F238E27FC236}">
                <a16:creationId xmlns:a16="http://schemas.microsoft.com/office/drawing/2014/main" id="{1AC4366C-7DD6-4AB2-8B0E-291672CBC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7075" y="863600"/>
            <a:ext cx="11123613" cy="18716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pl-PL" altLang="pl-PL" dirty="0"/>
              <a:t>MODUŁOWY MAGAZYN ENERGII</a:t>
            </a:r>
            <a:br>
              <a:rPr lang="pl-PL" altLang="pl-PL" dirty="0"/>
            </a:br>
            <a:br>
              <a:rPr lang="pl-PL" altLang="pl-PL" dirty="0">
                <a:solidFill>
                  <a:schemeClr val="bg2"/>
                </a:solidFill>
              </a:rPr>
            </a:br>
            <a:br>
              <a:rPr lang="pl-PL" altLang="pl-PL" dirty="0"/>
            </a:br>
            <a:endParaRPr lang="pl-PL" alt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1E22BDF-867B-4EE1-B8DE-0987A71A0AA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67075" y="3449638"/>
            <a:ext cx="11312525" cy="9144000"/>
          </a:xfrm>
        </p:spPr>
        <p:txBody>
          <a:bodyPr rtlCol="0">
            <a:noAutofit/>
          </a:bodyPr>
          <a:lstStyle/>
          <a:p>
            <a:pPr eaLnBrk="1" fontAlgn="auto" hangingPunct="1">
              <a:lnSpc>
                <a:spcPct val="100000"/>
              </a:lnSpc>
              <a:spcBef>
                <a:spcPts val="0"/>
              </a:spcBef>
              <a:defRPr/>
            </a:pPr>
            <a:endParaRPr lang="pl-PL" sz="4000" b="0" dirty="0">
              <a:solidFill>
                <a:schemeClr val="bg2"/>
              </a:solidFill>
              <a:ea typeface="+mn-lt"/>
              <a:cs typeface="+mn-lt"/>
            </a:endParaRP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defRPr/>
            </a:pPr>
            <a:r>
              <a:rPr lang="pl-PL" sz="4000" b="0" dirty="0">
                <a:solidFill>
                  <a:schemeClr val="bg2"/>
                </a:solidFill>
                <a:ea typeface="+mn-lt"/>
                <a:cs typeface="+mn-lt"/>
              </a:rPr>
              <a:t>Przeznaczony </a:t>
            </a:r>
            <a:r>
              <a:rPr lang="pl-PL" sz="4000" b="0" dirty="0">
                <a:solidFill>
                  <a:schemeClr val="bg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do współpracy z instalacjami fotowoltaicznym oraz jako bezprzerwowy system zasilani (UPS). </a:t>
            </a: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defRPr/>
            </a:pPr>
            <a:r>
              <a:rPr lang="pl-PL" sz="4000" b="0" dirty="0">
                <a:solidFill>
                  <a:schemeClr val="bg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Budowa modułowa umożliwia dostosowanie parametrów magazynu energii do potrzeb dowolnego przedsiębiorstwa oraz gospodarstwa domowego </a:t>
            </a:r>
            <a:br>
              <a:rPr lang="pl-PL" sz="4000" b="0" dirty="0">
                <a:solidFill>
                  <a:schemeClr val="bg2"/>
                </a:solidFill>
              </a:rPr>
            </a:br>
            <a:br>
              <a:rPr lang="pl-PL" sz="4000" dirty="0"/>
            </a:br>
            <a:br>
              <a:rPr lang="pl-PL" sz="4000" dirty="0"/>
            </a:br>
            <a:br>
              <a:rPr lang="pl-PL" sz="4000" dirty="0"/>
            </a:br>
            <a:endParaRPr lang="pl-PL" sz="4000" b="0" dirty="0">
              <a:solidFill>
                <a:schemeClr val="bg2"/>
              </a:solidFill>
              <a:ea typeface="Verdana"/>
            </a:endParaRP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defRPr/>
            </a:pPr>
            <a:endParaRPr lang="pl-PL" sz="4000" b="0" dirty="0">
              <a:solidFill>
                <a:schemeClr val="bg2"/>
              </a:solidFill>
              <a:ea typeface="Verdana"/>
            </a:endParaRPr>
          </a:p>
        </p:txBody>
      </p:sp>
      <p:pic>
        <p:nvPicPr>
          <p:cNvPr id="27653" name="Symbol zastępczy obrazu 7">
            <a:extLst>
              <a:ext uri="{FF2B5EF4-FFF2-40B4-BE49-F238E27FC236}">
                <a16:creationId xmlns:a16="http://schemas.microsoft.com/office/drawing/2014/main" id="{356FD117-EF26-4CF5-8629-91A2465847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39" b="16339"/>
          <a:stretch>
            <a:fillRect/>
          </a:stretch>
        </p:blipFill>
        <p:spPr bwMode="auto">
          <a:xfrm>
            <a:off x="16590963" y="11395075"/>
            <a:ext cx="6692900" cy="18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ytuł 1">
            <a:extLst>
              <a:ext uri="{FF2B5EF4-FFF2-40B4-BE49-F238E27FC236}">
                <a16:creationId xmlns:a16="http://schemas.microsoft.com/office/drawing/2014/main" id="{DC75451F-34CC-46BD-B574-1C7A526E5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7075" y="863600"/>
            <a:ext cx="11123613" cy="18716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pl-PL" altLang="pl-PL" dirty="0"/>
              <a:t>MAGAZYNOWANIE ENERGII ELEKTRYCZNEJ ZE ŹRÓDEŁ OZE</a:t>
            </a:r>
            <a:br>
              <a:rPr lang="pl-PL" altLang="pl-PL" dirty="0"/>
            </a:br>
            <a:br>
              <a:rPr lang="pl-PL" altLang="pl-PL" dirty="0">
                <a:solidFill>
                  <a:schemeClr val="bg2"/>
                </a:solidFill>
              </a:rPr>
            </a:br>
            <a:br>
              <a:rPr lang="pl-PL" altLang="pl-PL" dirty="0"/>
            </a:br>
            <a:endParaRPr lang="pl-PL" altLang="pl-PL" dirty="0"/>
          </a:p>
        </p:txBody>
      </p:sp>
      <p:sp>
        <p:nvSpPr>
          <p:cNvPr id="26627" name="Symbol zastępczy tekstu 2">
            <a:extLst>
              <a:ext uri="{FF2B5EF4-FFF2-40B4-BE49-F238E27FC236}">
                <a16:creationId xmlns:a16="http://schemas.microsoft.com/office/drawing/2014/main" id="{CE29F7A1-AB43-46E7-8840-4C80B3F0D5B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67075" y="3449638"/>
            <a:ext cx="11312525" cy="9144000"/>
          </a:xfrm>
        </p:spPr>
        <p:txBody>
          <a:bodyPr/>
          <a:lstStyle/>
          <a:p>
            <a:pPr eaLnBrk="1" hangingPunct="1"/>
            <a:endParaRPr lang="pl-PL" altLang="pl-PL" sz="4000" dirty="0">
              <a:solidFill>
                <a:schemeClr val="bg2"/>
              </a:solidFill>
            </a:endParaRPr>
          </a:p>
          <a:p>
            <a:pPr eaLnBrk="1" hangingPunct="1"/>
            <a:endParaRPr lang="pl-PL" altLang="pl-PL" sz="4000" b="0" dirty="0">
              <a:solidFill>
                <a:schemeClr val="bg2"/>
              </a:solidFill>
            </a:endParaRPr>
          </a:p>
          <a:p>
            <a:pPr eaLnBrk="1" hangingPunct="1"/>
            <a:r>
              <a:rPr lang="pl-PL" altLang="pl-PL" sz="4000" b="0" dirty="0">
                <a:solidFill>
                  <a:schemeClr val="bg2"/>
                </a:solidFill>
              </a:rPr>
              <a:t>Energia promieniowania słonecznego, siła wiatru, i wody są źródłami energii.</a:t>
            </a:r>
          </a:p>
          <a:p>
            <a:pPr eaLnBrk="1" hangingPunct="1"/>
            <a:endParaRPr lang="pl-PL" altLang="pl-PL" sz="4000" dirty="0"/>
          </a:p>
          <a:p>
            <a:pPr eaLnBrk="1" hangingPunct="1"/>
            <a:r>
              <a:rPr lang="pl-PL" altLang="pl-PL" sz="4000" dirty="0"/>
              <a:t>My przekształcamy ją w bardziej uniwersalną formę - elektryczność. </a:t>
            </a:r>
          </a:p>
          <a:p>
            <a:pPr eaLnBrk="1" hangingPunct="1">
              <a:lnSpc>
                <a:spcPct val="100000"/>
              </a:lnSpc>
            </a:pPr>
            <a:br>
              <a:rPr lang="pl-PL" altLang="pl-PL" sz="4000" b="0" dirty="0">
                <a:solidFill>
                  <a:schemeClr val="bg2"/>
                </a:solidFill>
              </a:rPr>
            </a:br>
            <a:br>
              <a:rPr lang="pl-PL" altLang="pl-PL" sz="4000" dirty="0"/>
            </a:br>
            <a:br>
              <a:rPr lang="pl-PL" altLang="pl-PL" sz="4000" dirty="0"/>
            </a:br>
            <a:br>
              <a:rPr lang="pl-PL" altLang="pl-PL" sz="4000" dirty="0"/>
            </a:br>
            <a:endParaRPr lang="pl-PL" altLang="pl-PL" sz="4000" b="0" dirty="0">
              <a:solidFill>
                <a:schemeClr val="bg2"/>
              </a:solidFill>
            </a:endParaRPr>
          </a:p>
          <a:p>
            <a:pPr eaLnBrk="1" hangingPunct="1">
              <a:lnSpc>
                <a:spcPct val="100000"/>
              </a:lnSpc>
            </a:pPr>
            <a:endParaRPr lang="pl-PL" altLang="pl-PL" sz="4000" b="0" dirty="0">
              <a:solidFill>
                <a:schemeClr val="bg2"/>
              </a:solidFill>
            </a:endParaRPr>
          </a:p>
        </p:txBody>
      </p:sp>
      <p:pic>
        <p:nvPicPr>
          <p:cNvPr id="26628" name="Symbol zastępczy obrazu 7">
            <a:extLst>
              <a:ext uri="{FF2B5EF4-FFF2-40B4-BE49-F238E27FC236}">
                <a16:creationId xmlns:a16="http://schemas.microsoft.com/office/drawing/2014/main" id="{D8376B92-21D7-4ABF-8EC3-5E68B5CDE2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39" b="16339"/>
          <a:stretch>
            <a:fillRect/>
          </a:stretch>
        </p:blipFill>
        <p:spPr bwMode="auto">
          <a:xfrm>
            <a:off x="16590963" y="11395075"/>
            <a:ext cx="6692900" cy="18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Symbol zastępczy obrazu 14">
            <a:extLst>
              <a:ext uri="{FF2B5EF4-FFF2-40B4-BE49-F238E27FC236}">
                <a16:creationId xmlns:a16="http://schemas.microsoft.com/office/drawing/2014/main" id="{A3B2E51A-F6E2-495D-B2F5-1BA7313BADE3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4" r="22774"/>
          <a:stretch>
            <a:fillRect/>
          </a:stretch>
        </p:blipFill>
        <p:spPr>
          <a:xfrm>
            <a:off x="15276513" y="0"/>
            <a:ext cx="9086850" cy="11125200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ytuł 1">
            <a:extLst>
              <a:ext uri="{FF2B5EF4-FFF2-40B4-BE49-F238E27FC236}">
                <a16:creationId xmlns:a16="http://schemas.microsoft.com/office/drawing/2014/main" id="{67A52263-A91D-4D38-8A59-0BDE833F2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7075" y="863600"/>
            <a:ext cx="11123613" cy="18716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sv-SE" altLang="pl-PL" dirty="0">
                <a:solidFill>
                  <a:srgbClr val="44D62C"/>
                </a:solidFill>
              </a:rPr>
              <a:t>Inteligentne miasta energii</a:t>
            </a:r>
            <a:r>
              <a:rPr lang="pl-PL" altLang="pl-PL" dirty="0">
                <a:solidFill>
                  <a:srgbClr val="44D62C"/>
                </a:solidFill>
              </a:rPr>
              <a:t> </a:t>
            </a:r>
            <a:r>
              <a:rPr lang="sv-SE" altLang="pl-PL" dirty="0">
                <a:solidFill>
                  <a:srgbClr val="44D62C"/>
                </a:solidFill>
              </a:rPr>
              <a:t>(SMART CITY)</a:t>
            </a:r>
            <a:br>
              <a:rPr lang="pl-PL" altLang="pl-PL" dirty="0"/>
            </a:br>
            <a:br>
              <a:rPr lang="pl-PL" altLang="pl-PL" dirty="0">
                <a:solidFill>
                  <a:schemeClr val="bg2"/>
                </a:solidFill>
              </a:rPr>
            </a:br>
            <a:br>
              <a:rPr lang="pl-PL" altLang="pl-PL" dirty="0"/>
            </a:br>
            <a:endParaRPr lang="pl-PL" altLang="pl-PL" dirty="0"/>
          </a:p>
        </p:txBody>
      </p:sp>
      <p:sp>
        <p:nvSpPr>
          <p:cNvPr id="30723" name="Symbol zastępczy tekstu 2">
            <a:extLst>
              <a:ext uri="{FF2B5EF4-FFF2-40B4-BE49-F238E27FC236}">
                <a16:creationId xmlns:a16="http://schemas.microsoft.com/office/drawing/2014/main" id="{26092A6E-4173-41F8-8437-5BB4796DBD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00400" y="4210050"/>
            <a:ext cx="11596688" cy="7539038"/>
          </a:xfrm>
        </p:spPr>
        <p:txBody>
          <a:bodyPr>
            <a:normAutofit lnSpcReduction="10000"/>
          </a:bodyPr>
          <a:lstStyle/>
          <a:p>
            <a:pPr algn="just" eaLnBrk="1" hangingPunct="1">
              <a:lnSpc>
                <a:spcPct val="107000"/>
              </a:lnSpc>
              <a:spcAft>
                <a:spcPts val="800"/>
              </a:spcAft>
            </a:pPr>
            <a:br>
              <a:rPr lang="pl-PL" altLang="pl-PL" sz="4000" b="0">
                <a:solidFill>
                  <a:schemeClr val="bg2"/>
                </a:solidFill>
              </a:rPr>
            </a:br>
            <a:endParaRPr lang="pl-PL" altLang="pl-PL" b="0"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07000"/>
              </a:lnSpc>
              <a:spcAft>
                <a:spcPts val="800"/>
              </a:spcAft>
            </a:pPr>
            <a:r>
              <a:rPr lang="pl-PL" altLang="pl-PL" sz="4000" b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Odnawialne źródła energii elektrycznej są zależne od warunków środowiskowych, dlatego w celu stabilizacji systemu energetycznego konieczne jest zastosowanie specjalnych magazynów energii (także wodorowych). </a:t>
            </a:r>
            <a:endParaRPr lang="pl-PL" altLang="pl-PL" sz="4000" b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07000"/>
              </a:lnSpc>
              <a:spcAft>
                <a:spcPts val="800"/>
              </a:spcAft>
            </a:pPr>
            <a:r>
              <a:rPr lang="pl-PL" altLang="pl-PL" sz="4000" b="0">
                <a:solidFill>
                  <a:srgbClr val="000000"/>
                </a:solidFill>
                <a:cs typeface="Calibri" panose="020F0502020204030204" pitchFamily="34" charset="0"/>
              </a:rPr>
              <a:t>Dzięki</a:t>
            </a:r>
            <a:r>
              <a:rPr lang="pl-PL" altLang="pl-PL" sz="4000" b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pl-PL" altLang="pl-PL" sz="4000" b="0">
                <a:solidFill>
                  <a:srgbClr val="000000"/>
                </a:solidFill>
                <a:cs typeface="Calibri" panose="020F0502020204030204" pitchFamily="34" charset="0"/>
              </a:rPr>
              <a:t>takim rozwiązaniom zwiększamy bezpieczeństwo energetyczne zasilanych odbiorników i urządzeń elektrycznych. </a:t>
            </a:r>
            <a:endParaRPr lang="pl-PL" altLang="pl-PL" sz="4000" b="0">
              <a:cs typeface="Calibri" panose="020F0502020204030204" pitchFamily="34" charset="0"/>
            </a:endParaRPr>
          </a:p>
          <a:p>
            <a:pPr eaLnBrk="1" hangingPunct="1">
              <a:lnSpc>
                <a:spcPct val="100000"/>
              </a:lnSpc>
            </a:pPr>
            <a:endParaRPr lang="pl-PL" altLang="pl-PL" b="0">
              <a:solidFill>
                <a:schemeClr val="bg2"/>
              </a:solidFill>
            </a:endParaRPr>
          </a:p>
        </p:txBody>
      </p:sp>
      <p:pic>
        <p:nvPicPr>
          <p:cNvPr id="30724" name="Symbol zastępczy obrazu 7">
            <a:extLst>
              <a:ext uri="{FF2B5EF4-FFF2-40B4-BE49-F238E27FC236}">
                <a16:creationId xmlns:a16="http://schemas.microsoft.com/office/drawing/2014/main" id="{7690D299-D69F-4ED3-9D28-0F7D0E8BE0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39" b="16339"/>
          <a:stretch>
            <a:fillRect/>
          </a:stretch>
        </p:blipFill>
        <p:spPr bwMode="auto">
          <a:xfrm>
            <a:off x="16590963" y="11395075"/>
            <a:ext cx="6692900" cy="18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Google Shape;65;p12">
            <a:extLst>
              <a:ext uri="{FF2B5EF4-FFF2-40B4-BE49-F238E27FC236}">
                <a16:creationId xmlns:a16="http://schemas.microsoft.com/office/drawing/2014/main" id="{3142A5A8-8AD2-43F5-837C-B5169021580A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6225" y="3357563"/>
            <a:ext cx="8867775" cy="550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tytuł 1">
            <a:extLst>
              <a:ext uri="{FF2B5EF4-FFF2-40B4-BE49-F238E27FC236}">
                <a16:creationId xmlns:a16="http://schemas.microsoft.com/office/drawing/2014/main" id="{30A2A2AA-D4E3-484F-BBB4-14A334B3C91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/>
              <a:t>Dziękuję za uwagę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D27661EF-F223-4727-9FB9-611933967D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pl-PL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www.iel.lukasiewicz</a:t>
            </a:r>
            <a:r>
              <a:rPr lang="pl-PL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.gov.pl</a:t>
            </a:r>
            <a:r>
              <a:rPr lang="pl-PL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027428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A673CB5-2F71-5B49-AF99-4F2A4DDBD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Kim </a:t>
            </a:r>
            <a:br>
              <a:rPr lang="pl-PL" dirty="0"/>
            </a:br>
            <a:r>
              <a:rPr lang="pl-PL" dirty="0">
                <a:solidFill>
                  <a:schemeClr val="bg2"/>
                </a:solidFill>
              </a:rPr>
              <a:t>jesteśmy?</a:t>
            </a:r>
          </a:p>
        </p:txBody>
      </p:sp>
      <p:sp>
        <p:nvSpPr>
          <p:cNvPr id="21" name="Jesteśmy trzecią największą  siecią badawczą w Europie.">
            <a:extLst>
              <a:ext uri="{FF2B5EF4-FFF2-40B4-BE49-F238E27FC236}">
                <a16:creationId xmlns:a16="http://schemas.microsoft.com/office/drawing/2014/main" id="{64DEB4C9-F9C3-5E40-9C11-D4683EC39679}"/>
              </a:ext>
            </a:extLst>
          </p:cNvPr>
          <p:cNvSpPr txBox="1"/>
          <p:nvPr/>
        </p:nvSpPr>
        <p:spPr>
          <a:xfrm>
            <a:off x="5139813" y="3270796"/>
            <a:ext cx="8016349" cy="1569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sz="3200" b="1">
                <a:solidFill>
                  <a:srgbClr val="44D62C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pl-PL" sz="2400" b="1" dirty="0">
                <a:solidFill>
                  <a:schemeClr val="bg2"/>
                </a:solidFill>
                <a:latin typeface="+mn-lt"/>
                <a:ea typeface="Verdana"/>
                <a:cs typeface="Verdana"/>
              </a:rPr>
              <a:t>Jesteśmy trzecią pod względem ​</a:t>
            </a:r>
            <a:br>
              <a:rPr lang="pl-PL" sz="2400" b="1" dirty="0">
                <a:solidFill>
                  <a:schemeClr val="bg2"/>
                </a:solidFill>
                <a:latin typeface="+mn-lt"/>
                <a:ea typeface="Verdana"/>
                <a:cs typeface="Verdana"/>
              </a:rPr>
            </a:br>
            <a:r>
              <a:rPr lang="pl-PL" sz="2400" b="1" dirty="0">
                <a:solidFill>
                  <a:schemeClr val="bg2"/>
                </a:solidFill>
                <a:latin typeface="+mn-lt"/>
                <a:ea typeface="Verdana"/>
                <a:cs typeface="Verdana"/>
              </a:rPr>
              <a:t>wielkości siecią badawczą w Europie </a:t>
            </a:r>
          </a:p>
          <a:p>
            <a:pPr>
              <a:defRPr sz="3200">
                <a:latin typeface="Verdana"/>
                <a:ea typeface="Verdana"/>
                <a:cs typeface="Verdana"/>
                <a:sym typeface="Verdana"/>
              </a:defRPr>
            </a:pPr>
            <a:r>
              <a:rPr lang="pl-PL" sz="2400" dirty="0">
                <a:solidFill>
                  <a:schemeClr val="bg2"/>
                </a:solidFill>
                <a:latin typeface="+mn-lt"/>
                <a:ea typeface="Verdana"/>
                <a:cs typeface="Verdana"/>
              </a:rPr>
              <a:t>i liderem B+R w Europie Środkowo-Wschodniej</a:t>
            </a:r>
          </a:p>
          <a:p>
            <a:pPr>
              <a:defRPr sz="3200">
                <a:latin typeface="Verdana"/>
                <a:ea typeface="Verdana"/>
                <a:cs typeface="Verdana"/>
                <a:sym typeface="Verdana"/>
              </a:defRPr>
            </a:pPr>
            <a:r>
              <a:rPr lang="pl-PL" sz="2400" dirty="0">
                <a:solidFill>
                  <a:schemeClr val="bg2"/>
                </a:solidFill>
                <a:latin typeface="+mn-lt"/>
                <a:ea typeface="Verdana"/>
                <a:cs typeface="Verdana"/>
              </a:rPr>
              <a:t>Integrujemy 28 instytutów badawczo-rozwojowych</a:t>
            </a:r>
          </a:p>
        </p:txBody>
      </p:sp>
      <p:sp>
        <p:nvSpPr>
          <p:cNvPr id="22" name="Jesteśmy trzecią największą  siecią badawczą w Europie.">
            <a:extLst>
              <a:ext uri="{FF2B5EF4-FFF2-40B4-BE49-F238E27FC236}">
                <a16:creationId xmlns:a16="http://schemas.microsoft.com/office/drawing/2014/main" id="{15A79E63-3025-B445-82F9-20CB246A03F0}"/>
              </a:ext>
            </a:extLst>
          </p:cNvPr>
          <p:cNvSpPr txBox="1"/>
          <p:nvPr/>
        </p:nvSpPr>
        <p:spPr>
          <a:xfrm>
            <a:off x="5169708" y="5623770"/>
            <a:ext cx="7022291" cy="1200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sz="3200" b="1">
                <a:solidFill>
                  <a:srgbClr val="44D62C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pl-PL" sz="2400" b="1">
                <a:solidFill>
                  <a:schemeClr val="bg2"/>
                </a:solidFill>
                <a:latin typeface="+mn-lt"/>
                <a:ea typeface="Verdana"/>
                <a:cs typeface="Verdana"/>
              </a:rPr>
              <a:t>Jesteśmy nowoczesną </a:t>
            </a:r>
            <a:br>
              <a:rPr lang="pl-PL" sz="2400" b="1">
                <a:solidFill>
                  <a:schemeClr val="bg2"/>
                </a:solidFill>
                <a:latin typeface="+mn-lt"/>
                <a:ea typeface="Verdana"/>
                <a:cs typeface="Verdana"/>
              </a:rPr>
            </a:br>
            <a:r>
              <a:rPr lang="pl-PL" sz="2400" b="1">
                <a:solidFill>
                  <a:schemeClr val="bg2"/>
                </a:solidFill>
                <a:latin typeface="+mn-lt"/>
                <a:ea typeface="Verdana"/>
                <a:cs typeface="Verdana"/>
              </a:rPr>
              <a:t>instytucją badawczą</a:t>
            </a:r>
          </a:p>
          <a:p>
            <a:pPr>
              <a:defRPr sz="3200">
                <a:solidFill>
                  <a:srgbClr val="1D1C1D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pl-PL" sz="2400">
                <a:solidFill>
                  <a:schemeClr val="bg2"/>
                </a:solidFill>
                <a:latin typeface="+mn-lt"/>
                <a:ea typeface="Verdana"/>
                <a:cs typeface="Verdana"/>
              </a:rPr>
              <a:t>Zarządzamy </a:t>
            </a:r>
            <a:r>
              <a:rPr lang="pl-PL" sz="2400">
                <a:solidFill>
                  <a:schemeClr val="bg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440 laboratoriami B+R</a:t>
            </a:r>
          </a:p>
        </p:txBody>
      </p:sp>
      <p:pic>
        <p:nvPicPr>
          <p:cNvPr id="24" name="Obraz 23">
            <a:extLst>
              <a:ext uri="{FF2B5EF4-FFF2-40B4-BE49-F238E27FC236}">
                <a16:creationId xmlns:a16="http://schemas.microsoft.com/office/drawing/2014/main" id="{19ABB7F3-8A21-6B48-90C7-A981BA7D77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09219" y="10384095"/>
            <a:ext cx="1370861" cy="1370861"/>
          </a:xfrm>
          <a:prstGeom prst="rect">
            <a:avLst/>
          </a:prstGeom>
        </p:spPr>
      </p:pic>
      <p:pic>
        <p:nvPicPr>
          <p:cNvPr id="25" name="Obraz 24">
            <a:extLst>
              <a:ext uri="{FF2B5EF4-FFF2-40B4-BE49-F238E27FC236}">
                <a16:creationId xmlns:a16="http://schemas.microsoft.com/office/drawing/2014/main" id="{B5265F77-4DFD-1447-A01E-FC859B0B7C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5833" y="7945460"/>
            <a:ext cx="1323710" cy="1323710"/>
          </a:xfrm>
          <a:prstGeom prst="rect">
            <a:avLst/>
          </a:prstGeom>
        </p:spPr>
      </p:pic>
      <p:pic>
        <p:nvPicPr>
          <p:cNvPr id="26" name="Obraz 25">
            <a:extLst>
              <a:ext uri="{FF2B5EF4-FFF2-40B4-BE49-F238E27FC236}">
                <a16:creationId xmlns:a16="http://schemas.microsoft.com/office/drawing/2014/main" id="{758EBFBD-3342-B941-9C2F-BBD75657AA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76080" y="5446705"/>
            <a:ext cx="1404000" cy="1404000"/>
          </a:xfrm>
          <a:prstGeom prst="rect">
            <a:avLst/>
          </a:prstGeom>
        </p:spPr>
      </p:pic>
      <p:pic>
        <p:nvPicPr>
          <p:cNvPr id="27" name="Obraz 26">
            <a:extLst>
              <a:ext uri="{FF2B5EF4-FFF2-40B4-BE49-F238E27FC236}">
                <a16:creationId xmlns:a16="http://schemas.microsoft.com/office/drawing/2014/main" id="{35A9BD50-6514-C943-9F0C-F407056063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3795" y="3353624"/>
            <a:ext cx="1404000" cy="1404000"/>
          </a:xfrm>
          <a:prstGeom prst="rect">
            <a:avLst/>
          </a:prstGeom>
        </p:spPr>
      </p:pic>
      <p:sp>
        <p:nvSpPr>
          <p:cNvPr id="28" name="pole tekstowe 27">
            <a:extLst>
              <a:ext uri="{FF2B5EF4-FFF2-40B4-BE49-F238E27FC236}">
                <a16:creationId xmlns:a16="http://schemas.microsoft.com/office/drawing/2014/main" id="{EBA3DAFD-9D7F-4240-8BE6-C61BE240EB28}"/>
              </a:ext>
            </a:extLst>
          </p:cNvPr>
          <p:cNvSpPr txBox="1"/>
          <p:nvPr/>
        </p:nvSpPr>
        <p:spPr>
          <a:xfrm>
            <a:off x="5139814" y="10284698"/>
            <a:ext cx="6449673" cy="15696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Verdana"/>
                <a:cs typeface="Verdana"/>
              </a:rPr>
              <a:t>Pracują dla nas najlepsi</a:t>
            </a:r>
            <a:br>
              <a:rPr kumimoji="0" lang="pl-PL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Verdana"/>
                <a:cs typeface="Verdana"/>
              </a:rPr>
            </a:br>
            <a:r>
              <a:rPr kumimoji="0" lang="pl-PL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Verdana"/>
                <a:cs typeface="Verdana"/>
              </a:rPr>
              <a:t>W całym Łukasiewiczu pracuje </a:t>
            </a:r>
            <a:br>
              <a:rPr kumimoji="0" lang="pl-PL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Verdana"/>
                <a:cs typeface="Verdana"/>
              </a:rPr>
            </a:br>
            <a:r>
              <a:rPr kumimoji="0" lang="pl-PL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Verdana"/>
                <a:cs typeface="Verdana"/>
              </a:rPr>
              <a:t>blisko </a:t>
            </a:r>
            <a:r>
              <a:rPr kumimoji="0" lang="pl-PL" sz="24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Verdana"/>
                <a:cs typeface="Verdana"/>
              </a:rPr>
              <a:t>4500 pracowników </a:t>
            </a:r>
            <a:r>
              <a:rPr kumimoji="0" lang="pl-PL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Verdana"/>
                <a:cs typeface="Verdana"/>
              </a:rPr>
              <a:t>pionu </a:t>
            </a:r>
            <a:br>
              <a:rPr kumimoji="0" lang="pl-PL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Verdana"/>
                <a:cs typeface="Verdana"/>
              </a:rPr>
            </a:br>
            <a:r>
              <a:rPr kumimoji="0" lang="pl-PL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Verdana"/>
                <a:cs typeface="Verdana"/>
              </a:rPr>
              <a:t>badawczego i inżynieryjno-technicznego</a:t>
            </a:r>
          </a:p>
        </p:txBody>
      </p:sp>
      <p:sp>
        <p:nvSpPr>
          <p:cNvPr id="33" name="Jesteśmy trzecią największą  siecią badawczą w Europie.">
            <a:extLst>
              <a:ext uri="{FF2B5EF4-FFF2-40B4-BE49-F238E27FC236}">
                <a16:creationId xmlns:a16="http://schemas.microsoft.com/office/drawing/2014/main" id="{2CF9F284-7629-BE44-97DC-D5E4D1473C18}"/>
              </a:ext>
            </a:extLst>
          </p:cNvPr>
          <p:cNvSpPr txBox="1"/>
          <p:nvPr/>
        </p:nvSpPr>
        <p:spPr>
          <a:xfrm>
            <a:off x="5169709" y="7673026"/>
            <a:ext cx="5951947" cy="2308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sz="3200">
                <a:solidFill>
                  <a:srgbClr val="1D1C1D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pl-PL" sz="2400" b="1">
                <a:solidFill>
                  <a:schemeClr val="bg2"/>
                </a:solidFill>
                <a:latin typeface="+mn-lt"/>
                <a:ea typeface="Verdana"/>
                <a:cs typeface="Verdana"/>
              </a:rPr>
              <a:t>Posiadamy specjalistyczną </a:t>
            </a:r>
            <a:br>
              <a:rPr lang="pl-PL" sz="2400" b="1">
                <a:solidFill>
                  <a:schemeClr val="bg2"/>
                </a:solidFill>
                <a:latin typeface="+mn-lt"/>
                <a:ea typeface="Verdana"/>
                <a:cs typeface="Verdana"/>
              </a:rPr>
            </a:br>
            <a:r>
              <a:rPr lang="pl-PL" sz="2400" b="1">
                <a:solidFill>
                  <a:schemeClr val="bg2"/>
                </a:solidFill>
                <a:latin typeface="+mn-lt"/>
                <a:ea typeface="Verdana"/>
                <a:cs typeface="Verdana"/>
              </a:rPr>
              <a:t>aparaturę badawczą</a:t>
            </a:r>
            <a:br>
              <a:rPr lang="pl-PL" sz="2400">
                <a:solidFill>
                  <a:schemeClr val="bg2"/>
                </a:solidFill>
                <a:latin typeface="+mn-lt"/>
                <a:ea typeface="Verdana"/>
                <a:cs typeface="Verdana"/>
              </a:rPr>
            </a:br>
            <a:r>
              <a:rPr lang="pl-PL" sz="2400">
                <a:solidFill>
                  <a:schemeClr val="bg2"/>
                </a:solidFill>
                <a:latin typeface="+mn-lt"/>
                <a:ea typeface="Verdana"/>
                <a:cs typeface="Verdana"/>
              </a:rPr>
              <a:t>3762 urządzeń kluczowej aparatury, w tym 497 unikatowej aparatury      w skali Polski</a:t>
            </a:r>
          </a:p>
          <a:p>
            <a:pPr>
              <a:defRPr sz="3200">
                <a:solidFill>
                  <a:srgbClr val="1D1C1D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pl-PL" sz="2400">
              <a:solidFill>
                <a:schemeClr val="bg2"/>
              </a:solidFill>
              <a:latin typeface="+mn-lt"/>
              <a:ea typeface="Verdana"/>
              <a:cs typeface="Verdana"/>
            </a:endParaRPr>
          </a:p>
        </p:txBody>
      </p:sp>
      <p:pic>
        <p:nvPicPr>
          <p:cNvPr id="15" name="Symbol zastępczy obrazu 14">
            <a:extLst>
              <a:ext uri="{FF2B5EF4-FFF2-40B4-BE49-F238E27FC236}">
                <a16:creationId xmlns:a16="http://schemas.microsoft.com/office/drawing/2014/main" id="{5E7F248C-4B5C-4C49-A34E-53059F7CCE9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/>
          <a:srcRect l="35" r="35"/>
          <a:stretch>
            <a:fillRect/>
          </a:stretch>
        </p:blipFill>
        <p:spPr>
          <a:xfrm>
            <a:off x="15297778" y="0"/>
            <a:ext cx="9086850" cy="1112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3619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1FA6A925-0DA6-8745-873E-004D92069DAF}"/>
              </a:ext>
            </a:extLst>
          </p:cNvPr>
          <p:cNvSpPr txBox="1">
            <a:spLocks/>
          </p:cNvSpPr>
          <p:nvPr/>
        </p:nvSpPr>
        <p:spPr>
          <a:xfrm>
            <a:off x="694495" y="12036362"/>
            <a:ext cx="459389" cy="764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Verdana"/>
                <a:ea typeface="Verdana"/>
                <a:cs typeface="Verdana"/>
                <a:sym typeface="Verdana"/>
              </a:defRPr>
            </a:lvl1pPr>
            <a:lvl2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Verdana"/>
              </a:defRPr>
            </a:lvl2pPr>
            <a:lvl3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Verdana"/>
              </a:defRPr>
            </a:lvl3pPr>
            <a:lvl4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Verdana"/>
              </a:defRPr>
            </a:lvl4pPr>
            <a:lvl5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Verdana"/>
              </a:defRPr>
            </a:lvl5pPr>
            <a:lvl6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Verdana"/>
              </a:defRPr>
            </a:lvl6pPr>
            <a:lvl7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Verdana"/>
              </a:defRPr>
            </a:lvl7pPr>
            <a:lvl8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Verdana"/>
              </a:defRPr>
            </a:lvl8pPr>
            <a:lvl9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Verdana"/>
              </a:defRPr>
            </a:lvl9pPr>
          </a:lstStyle>
          <a:p>
            <a:pPr marL="0" marR="0" lvl="0" indent="0" algn="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pl-PL" sz="4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pPr marL="0" marR="0" lvl="0" indent="0" algn="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pl-PL" sz="4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" name="Tytuł 1">
            <a:extLst>
              <a:ext uri="{FF2B5EF4-FFF2-40B4-BE49-F238E27FC236}">
                <a16:creationId xmlns:a16="http://schemas.microsoft.com/office/drawing/2014/main" id="{8D381AB4-B930-F143-A859-F6A93F1A6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8000" y="863999"/>
            <a:ext cx="18036000" cy="1872003"/>
          </a:xfrm>
        </p:spPr>
        <p:txBody>
          <a:bodyPr lIns="0" tIns="0" rIns="0" bIns="0" anchor="t">
            <a:normAutofit/>
          </a:bodyPr>
          <a:lstStyle/>
          <a:p>
            <a:r>
              <a:rPr lang="pl-PL" dirty="0"/>
              <a:t>Projekty Łukasiewicza </a:t>
            </a:r>
            <a:br>
              <a:rPr lang="pl-PL" dirty="0">
                <a:solidFill>
                  <a:schemeClr val="bg2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w 2021 roku w liczbach</a:t>
            </a:r>
          </a:p>
        </p:txBody>
      </p:sp>
      <p:grpSp>
        <p:nvGrpSpPr>
          <p:cNvPr id="7" name="Grupa 6">
            <a:extLst>
              <a:ext uri="{FF2B5EF4-FFF2-40B4-BE49-F238E27FC236}">
                <a16:creationId xmlns:a16="http://schemas.microsoft.com/office/drawing/2014/main" id="{909F935D-3C92-C144-83B6-F811FFEEC441}"/>
              </a:ext>
            </a:extLst>
          </p:cNvPr>
          <p:cNvGrpSpPr/>
          <p:nvPr/>
        </p:nvGrpSpPr>
        <p:grpSpPr>
          <a:xfrm>
            <a:off x="13168314" y="3351654"/>
            <a:ext cx="10933873" cy="6837273"/>
            <a:chOff x="13109167" y="3235497"/>
            <a:chExt cx="11538853" cy="7604603"/>
          </a:xfrm>
        </p:grpSpPr>
        <p:sp>
          <p:nvSpPr>
            <p:cNvPr id="38" name="Jesteśmy trzecią największą  siecią badawczą w Europie.">
              <a:extLst>
                <a:ext uri="{FF2B5EF4-FFF2-40B4-BE49-F238E27FC236}">
                  <a16:creationId xmlns:a16="http://schemas.microsoft.com/office/drawing/2014/main" id="{453FEDCD-12B4-E042-8D61-8538F5787F6A}"/>
                </a:ext>
              </a:extLst>
            </p:cNvPr>
            <p:cNvSpPr txBox="1"/>
            <p:nvPr/>
          </p:nvSpPr>
          <p:spPr>
            <a:xfrm>
              <a:off x="13109167" y="4843690"/>
              <a:ext cx="4256354" cy="126188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>
              <a:spAutoFit/>
            </a:bodyPr>
            <a:lstStyle/>
            <a:p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1">
                  <a:solidFill>
                    <a:srgbClr val="44D62C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  <a:r>
                <a:rPr kumimoji="0" lang="pl-PL" sz="3600" b="1" i="0" u="none" strike="noStrike" kern="0" cap="none" spc="0" normalizeH="0" baseline="0" noProof="0">
                  <a:ln>
                    <a:noFill/>
                  </a:ln>
                  <a:solidFill>
                    <a:srgbClr val="0085CA"/>
                  </a:solidFill>
                  <a:effectLst/>
                  <a:uLnTx/>
                  <a:uFillTx/>
                  <a:latin typeface="Verdana"/>
                  <a:ea typeface="Verdana"/>
                  <a:cs typeface="Verdana"/>
                  <a:sym typeface="Verdana"/>
                </a:rPr>
                <a:t>12%</a:t>
              </a:r>
            </a:p>
            <a:p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latin typeface="Verdana"/>
                  <a:ea typeface="Verdana"/>
                  <a:cs typeface="Verdana"/>
                  <a:sym typeface="Verdana"/>
                </a:defRPr>
              </a:pPr>
              <a:r>
                <a:rPr kumimoji="0" lang="pl-PL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/>
                  <a:cs typeface="Verdana"/>
                  <a:sym typeface="Verdana"/>
                </a:rPr>
                <a:t>Transformacja </a:t>
              </a:r>
              <a:br>
                <a:rPr kumimoji="0" lang="pl-PL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/>
                  <a:cs typeface="Verdana"/>
                  <a:sym typeface="Verdana"/>
                </a:rPr>
              </a:br>
              <a:r>
                <a:rPr kumimoji="0" lang="pl-PL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/>
                  <a:cs typeface="Verdana"/>
                  <a:sym typeface="Verdana"/>
                </a:rPr>
                <a:t>Cyfrowa</a:t>
              </a:r>
            </a:p>
          </p:txBody>
        </p:sp>
        <p:grpSp>
          <p:nvGrpSpPr>
            <p:cNvPr id="6" name="Grupa 5">
              <a:extLst>
                <a:ext uri="{FF2B5EF4-FFF2-40B4-BE49-F238E27FC236}">
                  <a16:creationId xmlns:a16="http://schemas.microsoft.com/office/drawing/2014/main" id="{2F9EAA6D-4BD3-354E-8AC8-EB051EDCE964}"/>
                </a:ext>
              </a:extLst>
            </p:cNvPr>
            <p:cNvGrpSpPr/>
            <p:nvPr/>
          </p:nvGrpSpPr>
          <p:grpSpPr>
            <a:xfrm>
              <a:off x="13537180" y="3235497"/>
              <a:ext cx="11110840" cy="7604603"/>
              <a:chOff x="13537180" y="3235497"/>
              <a:chExt cx="11110840" cy="7604603"/>
            </a:xfrm>
          </p:grpSpPr>
          <p:grpSp>
            <p:nvGrpSpPr>
              <p:cNvPr id="5" name="Grupa 4">
                <a:extLst>
                  <a:ext uri="{FF2B5EF4-FFF2-40B4-BE49-F238E27FC236}">
                    <a16:creationId xmlns:a16="http://schemas.microsoft.com/office/drawing/2014/main" id="{2FA3708E-01D7-FA45-B98C-67A3BC238895}"/>
                  </a:ext>
                </a:extLst>
              </p:cNvPr>
              <p:cNvGrpSpPr/>
              <p:nvPr/>
            </p:nvGrpSpPr>
            <p:grpSpPr>
              <a:xfrm>
                <a:off x="15001811" y="3235497"/>
                <a:ext cx="9646209" cy="7604603"/>
                <a:chOff x="15001811" y="3235497"/>
                <a:chExt cx="9646209" cy="7604603"/>
              </a:xfrm>
            </p:grpSpPr>
            <p:graphicFrame>
              <p:nvGraphicFramePr>
                <p:cNvPr id="2" name="Wykres 1">
                  <a:extLst>
                    <a:ext uri="{FF2B5EF4-FFF2-40B4-BE49-F238E27FC236}">
                      <a16:creationId xmlns:a16="http://schemas.microsoft.com/office/drawing/2014/main" id="{AB44797E-C96E-274C-B363-128C4571A595}"/>
                    </a:ext>
                  </a:extLst>
                </p:cNvPr>
                <p:cNvGraphicFramePr/>
                <p:nvPr>
                  <p:extLst>
                    <p:ext uri="{D42A27DB-BD31-4B8C-83A1-F6EECF244321}">
                      <p14:modId xmlns:p14="http://schemas.microsoft.com/office/powerpoint/2010/main" val="1075994960"/>
                    </p:ext>
                  </p:extLst>
                </p:nvPr>
              </p:nvGraphicFramePr>
              <p:xfrm>
                <a:off x="15001811" y="4084340"/>
                <a:ext cx="8726098" cy="6755760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3"/>
                </a:graphicData>
              </a:graphic>
            </p:graphicFrame>
            <p:sp>
              <p:nvSpPr>
                <p:cNvPr id="36" name="Jesteśmy trzecią największą  siecią badawczą w Europie.">
                  <a:extLst>
                    <a:ext uri="{FF2B5EF4-FFF2-40B4-BE49-F238E27FC236}">
                      <a16:creationId xmlns:a16="http://schemas.microsoft.com/office/drawing/2014/main" id="{9CCF2ABC-960A-D04D-9D19-B451245867E3}"/>
                    </a:ext>
                  </a:extLst>
                </p:cNvPr>
                <p:cNvSpPr txBox="1"/>
                <p:nvPr/>
              </p:nvSpPr>
              <p:spPr>
                <a:xfrm>
                  <a:off x="21562289" y="5072942"/>
                  <a:ext cx="3085731" cy="1745814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45718" tIns="45718" rIns="45718" bIns="45718">
                  <a:spAutoFit/>
                </a:bodyPr>
                <a:lstStyle/>
                <a:p>
                  <a:pPr marL="0" marR="0" lvl="0" indent="0" algn="ctr" defTabSz="4572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3200" b="1">
                      <a:solidFill>
                        <a:srgbClr val="44D62C"/>
                      </a:solidFill>
                      <a:latin typeface="Verdana"/>
                      <a:ea typeface="Verdana"/>
                      <a:cs typeface="Verdana"/>
                      <a:sym typeface="Verdana"/>
                    </a:defRPr>
                  </a:pPr>
                  <a:r>
                    <a:rPr kumimoji="0" lang="pl-PL" sz="3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63F4B"/>
                      </a:solidFill>
                      <a:effectLst/>
                      <a:uLnTx/>
                      <a:uFillTx/>
                      <a:latin typeface="Verdana"/>
                      <a:ea typeface="Verdana"/>
                      <a:cs typeface="Verdana"/>
                      <a:sym typeface="Verdana"/>
                    </a:rPr>
                    <a:t>60%</a:t>
                  </a:r>
                </a:p>
                <a:p>
                  <a:pPr marL="0" marR="0" lvl="0" indent="0" algn="ctr" defTabSz="4572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3200">
                      <a:latin typeface="Verdana"/>
                      <a:ea typeface="Verdana"/>
                      <a:cs typeface="Verdana"/>
                      <a:sym typeface="Verdana"/>
                    </a:defRPr>
                  </a:pPr>
                  <a:r>
                    <a:rPr kumimoji="0" lang="pl-PL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/>
                      <a:ea typeface="Verdana"/>
                      <a:cs typeface="Verdana"/>
                      <a:sym typeface="Verdana"/>
                    </a:rPr>
                    <a:t>Zrównoważona</a:t>
                  </a:r>
                  <a:br>
                    <a:rPr kumimoji="0" lang="pl-PL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/>
                      <a:ea typeface="Verdana"/>
                      <a:cs typeface="Verdana"/>
                      <a:sym typeface="Verdana"/>
                    </a:rPr>
                  </a:br>
                  <a:r>
                    <a:rPr kumimoji="0" lang="pl-PL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/>
                      <a:ea typeface="Verdana"/>
                      <a:cs typeface="Verdana"/>
                      <a:sym typeface="Verdana"/>
                    </a:rPr>
                    <a:t>gospodarka</a:t>
                  </a:r>
                  <a:br>
                    <a:rPr kumimoji="0" lang="pl-PL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/>
                      <a:ea typeface="Verdana"/>
                      <a:cs typeface="Verdana"/>
                      <a:sym typeface="Verdana"/>
                    </a:rPr>
                  </a:br>
                  <a:r>
                    <a:rPr kumimoji="0" lang="pl-PL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/>
                      <a:ea typeface="Verdana"/>
                      <a:cs typeface="Verdana"/>
                      <a:sym typeface="Verdana"/>
                    </a:rPr>
                    <a:t>i Energia</a:t>
                  </a:r>
                </a:p>
              </p:txBody>
            </p:sp>
            <p:sp>
              <p:nvSpPr>
                <p:cNvPr id="21" name="Jesteśmy trzecią największą  siecią badawczą w Europie.">
                  <a:extLst>
                    <a:ext uri="{FF2B5EF4-FFF2-40B4-BE49-F238E27FC236}">
                      <a16:creationId xmlns:a16="http://schemas.microsoft.com/office/drawing/2014/main" id="{2802906F-8977-6E48-8D01-498FCE4C20A5}"/>
                    </a:ext>
                  </a:extLst>
                </p:cNvPr>
                <p:cNvSpPr txBox="1"/>
                <p:nvPr/>
              </p:nvSpPr>
              <p:spPr>
                <a:xfrm>
                  <a:off x="17401652" y="6201832"/>
                  <a:ext cx="3570685" cy="2464681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45718" tIns="45718" rIns="45718" bIns="45718">
                  <a:spAutoFit/>
                </a:bodyPr>
                <a:lstStyle/>
                <a:p>
                  <a:pPr marL="0" marR="0" lvl="0" indent="0" algn="ctr" defTabSz="4572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3200" b="1">
                      <a:solidFill>
                        <a:srgbClr val="44D62C"/>
                      </a:solidFill>
                      <a:latin typeface="Verdana"/>
                      <a:ea typeface="Verdana"/>
                      <a:cs typeface="Verdana"/>
                      <a:sym typeface="Verdana"/>
                    </a:defRPr>
                  </a:pPr>
                  <a:r>
                    <a:rPr kumimoji="0" lang="pl-PL" sz="6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44D62C"/>
                      </a:solidFill>
                      <a:effectLst/>
                      <a:uLnTx/>
                      <a:uFillTx/>
                      <a:latin typeface="Verdana"/>
                      <a:ea typeface="Verdana"/>
                      <a:cs typeface="Verdana"/>
                      <a:sym typeface="Verdana"/>
                    </a:rPr>
                    <a:t>1566</a:t>
                  </a:r>
                  <a:endParaRPr kumimoji="0" sz="6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44D62C"/>
                    </a:solidFill>
                    <a:effectLst/>
                    <a:uLnTx/>
                    <a:uFillTx/>
                    <a:latin typeface="Verdana"/>
                    <a:ea typeface="Verdana"/>
                    <a:cs typeface="Verdana"/>
                    <a:sym typeface="Verdana"/>
                  </a:endParaRPr>
                </a:p>
                <a:p>
                  <a:pPr marL="0" marR="0" lvl="0" indent="0" algn="ctr" defTabSz="4572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3200">
                      <a:latin typeface="Verdana"/>
                      <a:ea typeface="Verdana"/>
                      <a:cs typeface="Verdana"/>
                      <a:sym typeface="Verdana"/>
                    </a:defRPr>
                  </a:pPr>
                  <a:r>
                    <a:rPr kumimoji="0" lang="pl-PL" sz="2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/>
                      <a:ea typeface="Verdana"/>
                      <a:cs typeface="Verdana"/>
                      <a:sym typeface="Verdana"/>
                    </a:rPr>
                    <a:t>liczba projektów</a:t>
                  </a:r>
                  <a:br>
                    <a:rPr kumimoji="0" lang="pl-PL" sz="2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/>
                      <a:ea typeface="Verdana"/>
                      <a:cs typeface="Verdana"/>
                      <a:sym typeface="Verdana"/>
                    </a:rPr>
                  </a:br>
                  <a:r>
                    <a:rPr kumimoji="0" lang="pl-PL" sz="2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/>
                      <a:ea typeface="Verdana"/>
                      <a:cs typeface="Verdana"/>
                      <a:sym typeface="Verdana"/>
                    </a:rPr>
                    <a:t>w trakcie realizacji</a:t>
                  </a:r>
                  <a:br>
                    <a:rPr kumimoji="0" lang="pl-PL" sz="2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/>
                      <a:ea typeface="Verdana"/>
                      <a:cs typeface="Verdana"/>
                      <a:sym typeface="Verdana"/>
                    </a:rPr>
                  </a:br>
                  <a:r>
                    <a:rPr kumimoji="0" lang="pl-PL" sz="2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/>
                      <a:ea typeface="Verdana"/>
                      <a:cs typeface="Verdana"/>
                      <a:sym typeface="Verdana"/>
                    </a:rPr>
                    <a:t>w 2021 roku</a:t>
                  </a:r>
                </a:p>
              </p:txBody>
            </p:sp>
            <p:sp>
              <p:nvSpPr>
                <p:cNvPr id="37" name="Jesteśmy trzecią największą  siecią badawczą w Europie.">
                  <a:extLst>
                    <a:ext uri="{FF2B5EF4-FFF2-40B4-BE49-F238E27FC236}">
                      <a16:creationId xmlns:a16="http://schemas.microsoft.com/office/drawing/2014/main" id="{10B85D6F-7492-6B44-B748-E6480513D5C2}"/>
                    </a:ext>
                  </a:extLst>
                </p:cNvPr>
                <p:cNvSpPr txBox="1"/>
                <p:nvPr/>
              </p:nvSpPr>
              <p:spPr>
                <a:xfrm>
                  <a:off x="15800009" y="3235497"/>
                  <a:ext cx="4256354" cy="1061180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45718" tIns="45718" rIns="45718" bIns="45718">
                  <a:spAutoFit/>
                </a:bodyPr>
                <a:lstStyle/>
                <a:p>
                  <a:pPr marL="0" marR="0" lvl="0" indent="0" algn="ctr" defTabSz="4572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3200" b="1">
                      <a:solidFill>
                        <a:srgbClr val="44D62C"/>
                      </a:solidFill>
                      <a:latin typeface="Verdana"/>
                      <a:ea typeface="Verdana"/>
                      <a:cs typeface="Verdana"/>
                      <a:sym typeface="Verdana"/>
                    </a:defRPr>
                  </a:pPr>
                  <a:r>
                    <a:rPr kumimoji="0" lang="pl-PL" sz="3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DD826"/>
                      </a:solidFill>
                      <a:effectLst/>
                      <a:uLnTx/>
                      <a:uFillTx/>
                      <a:latin typeface="Verdana"/>
                      <a:ea typeface="Verdana"/>
                      <a:cs typeface="Verdana"/>
                      <a:sym typeface="Verdana"/>
                    </a:rPr>
                    <a:t>12%</a:t>
                  </a:r>
                </a:p>
                <a:p>
                  <a:pPr marL="0" marR="0" lvl="0" indent="0" algn="ctr" defTabSz="4572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3200">
                      <a:latin typeface="Verdana"/>
                      <a:ea typeface="Verdana"/>
                      <a:cs typeface="Verdana"/>
                      <a:sym typeface="Verdana"/>
                    </a:defRPr>
                  </a:pPr>
                  <a:r>
                    <a:rPr kumimoji="0" lang="pl-PL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/>
                      <a:ea typeface="Verdana"/>
                      <a:cs typeface="Verdana"/>
                      <a:sym typeface="Verdana"/>
                    </a:rPr>
                    <a:t>Zdrowie</a:t>
                  </a:r>
                </a:p>
              </p:txBody>
            </p:sp>
          </p:grpSp>
          <p:sp>
            <p:nvSpPr>
              <p:cNvPr id="39" name="Jesteśmy trzecią największą  siecią badawczą w Europie.">
                <a:extLst>
                  <a:ext uri="{FF2B5EF4-FFF2-40B4-BE49-F238E27FC236}">
                    <a16:creationId xmlns:a16="http://schemas.microsoft.com/office/drawing/2014/main" id="{DB06208A-61EA-6D4A-A969-45AC19324A8B}"/>
                  </a:ext>
                </a:extLst>
              </p:cNvPr>
              <p:cNvSpPr txBox="1"/>
              <p:nvPr/>
            </p:nvSpPr>
            <p:spPr>
              <a:xfrm>
                <a:off x="13537180" y="9180364"/>
                <a:ext cx="4256354" cy="140349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8" tIns="45718" rIns="45718" bIns="45718">
                <a:spAutoFit/>
              </a:bodyPr>
              <a:lstStyle/>
              <a:p>
                <a:pPr marL="0" marR="0" lvl="0" indent="0" algn="ctr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 b="1">
                    <a:solidFill>
                      <a:srgbClr val="44D62C"/>
                    </a:solidFill>
                    <a:latin typeface="Verdana"/>
                    <a:ea typeface="Verdana"/>
                    <a:cs typeface="Verdana"/>
                    <a:sym typeface="Verdana"/>
                  </a:defRPr>
                </a:pPr>
                <a:r>
                  <a:rPr kumimoji="0" lang="pl-PL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8B559E"/>
                    </a:solidFill>
                    <a:effectLst/>
                    <a:uLnTx/>
                    <a:uFillTx/>
                    <a:latin typeface="Verdana"/>
                    <a:ea typeface="Verdana"/>
                    <a:cs typeface="Verdana"/>
                    <a:sym typeface="Verdana"/>
                  </a:rPr>
                  <a:t>16%</a:t>
                </a:r>
              </a:p>
              <a:p>
                <a:pPr marL="0" marR="0" lvl="0" indent="0" algn="ctr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>
                    <a:latin typeface="Verdana"/>
                    <a:ea typeface="Verdana"/>
                    <a:cs typeface="Verdana"/>
                    <a:sym typeface="Verdana"/>
                  </a:defRPr>
                </a:pPr>
                <a:r>
                  <a:rPr kumimoji="0" lang="pl-PL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/>
                    <a:cs typeface="Verdana"/>
                    <a:sym typeface="Verdana"/>
                  </a:rPr>
                  <a:t>Inteligentna </a:t>
                </a:r>
                <a:br>
                  <a:rPr kumimoji="0" lang="pl-PL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/>
                    <a:cs typeface="Verdana"/>
                    <a:sym typeface="Verdana"/>
                  </a:rPr>
                </a:br>
                <a:r>
                  <a:rPr kumimoji="0" lang="pl-PL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/>
                    <a:cs typeface="Verdana"/>
                    <a:sym typeface="Verdana"/>
                  </a:rPr>
                  <a:t>i Czysta Mobilność </a:t>
                </a:r>
              </a:p>
            </p:txBody>
          </p:sp>
        </p:grpSp>
      </p:grpSp>
      <p:sp>
        <p:nvSpPr>
          <p:cNvPr id="46" name="Prostokąt 45">
            <a:extLst>
              <a:ext uri="{FF2B5EF4-FFF2-40B4-BE49-F238E27FC236}">
                <a16:creationId xmlns:a16="http://schemas.microsoft.com/office/drawing/2014/main" id="{97E0A957-3913-254E-A864-19EC32F67C8D}"/>
              </a:ext>
            </a:extLst>
          </p:cNvPr>
          <p:cNvSpPr/>
          <p:nvPr/>
        </p:nvSpPr>
        <p:spPr>
          <a:xfrm>
            <a:off x="3212621" y="5039416"/>
            <a:ext cx="8555380" cy="20731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  <a:sym typeface="Verdana"/>
            </a:endParaRPr>
          </a:p>
        </p:txBody>
      </p:sp>
      <p:sp>
        <p:nvSpPr>
          <p:cNvPr id="47" name="Prostokąt 46">
            <a:extLst>
              <a:ext uri="{FF2B5EF4-FFF2-40B4-BE49-F238E27FC236}">
                <a16:creationId xmlns:a16="http://schemas.microsoft.com/office/drawing/2014/main" id="{206AEA2D-EF75-8640-ADA6-77AD3DADB53C}"/>
              </a:ext>
            </a:extLst>
          </p:cNvPr>
          <p:cNvSpPr/>
          <p:nvPr/>
        </p:nvSpPr>
        <p:spPr>
          <a:xfrm>
            <a:off x="3506450" y="5547612"/>
            <a:ext cx="584326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  <a:sym typeface="Verdana"/>
              </a:rPr>
              <a:t>7,4 mld zł</a:t>
            </a:r>
            <a:endParaRPr kumimoji="0" lang="pl-PL" sz="8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  <a:sym typeface="Verdana"/>
            </a:endParaRPr>
          </a:p>
        </p:txBody>
      </p:sp>
      <p:sp>
        <p:nvSpPr>
          <p:cNvPr id="48" name="Prostokąt 47">
            <a:extLst>
              <a:ext uri="{FF2B5EF4-FFF2-40B4-BE49-F238E27FC236}">
                <a16:creationId xmlns:a16="http://schemas.microsoft.com/office/drawing/2014/main" id="{DEDE166F-899C-BA4E-A497-481E753CE274}"/>
              </a:ext>
            </a:extLst>
          </p:cNvPr>
          <p:cNvSpPr/>
          <p:nvPr/>
        </p:nvSpPr>
        <p:spPr>
          <a:xfrm>
            <a:off x="9513633" y="5197976"/>
            <a:ext cx="207532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latin typeface="Verdana"/>
                <a:ea typeface="Verdana"/>
                <a:cs typeface="Verdana"/>
                <a:sym typeface="Verdana"/>
              </a:defRPr>
            </a:pPr>
            <a:r>
              <a:rPr kumimoji="0" lang="pl-PL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wartość </a:t>
            </a:r>
            <a:br>
              <a:rPr kumimoji="0" lang="pl-PL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</a:br>
            <a:r>
              <a:rPr kumimoji="0" lang="pl-PL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projektów </a:t>
            </a:r>
            <a:br>
              <a:rPr kumimoji="0" lang="pl-PL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</a:br>
            <a:r>
              <a:rPr kumimoji="0" lang="pl-PL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w trakcie </a:t>
            </a:r>
            <a:br>
              <a:rPr kumimoji="0" lang="pl-PL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</a:br>
            <a:r>
              <a:rPr kumimoji="0" lang="pl-PL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realizacji</a:t>
            </a:r>
          </a:p>
        </p:txBody>
      </p:sp>
      <p:sp>
        <p:nvSpPr>
          <p:cNvPr id="49" name="Prostokąt 48">
            <a:extLst>
              <a:ext uri="{FF2B5EF4-FFF2-40B4-BE49-F238E27FC236}">
                <a16:creationId xmlns:a16="http://schemas.microsoft.com/office/drawing/2014/main" id="{BDC7915B-0708-974C-B6EC-2DED9EEF9EF3}"/>
              </a:ext>
            </a:extLst>
          </p:cNvPr>
          <p:cNvSpPr/>
          <p:nvPr/>
        </p:nvSpPr>
        <p:spPr>
          <a:xfrm>
            <a:off x="3506450" y="5229902"/>
            <a:ext cx="4204095" cy="474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>
                <a:solidFill>
                  <a:srgbClr val="44D62C"/>
                </a:solidFill>
                <a:latin typeface="+mn-lt"/>
                <a:ea typeface="+mn-ea"/>
                <a:cs typeface="+mn-cs"/>
                <a:sym typeface="Verdana"/>
              </a:defRPr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  <a:sym typeface="Verdana"/>
              </a:rPr>
              <a:t>Blisko</a:t>
            </a:r>
          </a:p>
        </p:txBody>
      </p:sp>
      <p:sp>
        <p:nvSpPr>
          <p:cNvPr id="51" name="Prostokąt 50">
            <a:extLst>
              <a:ext uri="{FF2B5EF4-FFF2-40B4-BE49-F238E27FC236}">
                <a16:creationId xmlns:a16="http://schemas.microsoft.com/office/drawing/2014/main" id="{547D767D-A46D-724F-904F-E124242AF14B}"/>
              </a:ext>
            </a:extLst>
          </p:cNvPr>
          <p:cNvSpPr/>
          <p:nvPr/>
        </p:nvSpPr>
        <p:spPr>
          <a:xfrm>
            <a:off x="3366024" y="8214240"/>
            <a:ext cx="697659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9600" b="1" i="0" u="none" strike="noStrike" kern="1200" cap="none" spc="0" normalizeH="0" baseline="0" noProof="0" dirty="0">
                <a:ln>
                  <a:noFill/>
                </a:ln>
                <a:solidFill>
                  <a:srgbClr val="44D62C"/>
                </a:solidFill>
                <a:effectLst/>
                <a:uLnTx/>
                <a:uFillTx/>
                <a:latin typeface="Verdana"/>
                <a:ea typeface="+mn-ea"/>
                <a:cs typeface="+mn-cs"/>
                <a:sym typeface="Verdana"/>
              </a:rPr>
              <a:t>2,0 mld zł</a:t>
            </a:r>
            <a:endParaRPr kumimoji="0" lang="pl-PL" sz="9600" b="0" i="0" u="none" strike="noStrike" kern="1200" cap="none" spc="0" normalizeH="0" baseline="0" noProof="0" dirty="0">
              <a:ln>
                <a:noFill/>
              </a:ln>
              <a:solidFill>
                <a:srgbClr val="44D62C"/>
              </a:solidFill>
              <a:effectLst/>
              <a:uLnTx/>
              <a:uFillTx/>
              <a:latin typeface="Verdana"/>
              <a:ea typeface="+mn-ea"/>
              <a:cs typeface="+mn-cs"/>
              <a:sym typeface="Verdana"/>
            </a:endParaRPr>
          </a:p>
        </p:txBody>
      </p:sp>
      <p:sp>
        <p:nvSpPr>
          <p:cNvPr id="52" name="Prostokąt 51">
            <a:extLst>
              <a:ext uri="{FF2B5EF4-FFF2-40B4-BE49-F238E27FC236}">
                <a16:creationId xmlns:a16="http://schemas.microsoft.com/office/drawing/2014/main" id="{1EF91754-2F9C-9C41-9E91-D6BD0B69F370}"/>
              </a:ext>
            </a:extLst>
          </p:cNvPr>
          <p:cNvSpPr/>
          <p:nvPr/>
        </p:nvSpPr>
        <p:spPr>
          <a:xfrm>
            <a:off x="10504011" y="8175270"/>
            <a:ext cx="2825702" cy="1748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>
                <a:solidFill>
                  <a:srgbClr val="44D62C"/>
                </a:solidFill>
                <a:latin typeface="+mn-lt"/>
                <a:ea typeface="+mn-ea"/>
                <a:cs typeface="+mn-cs"/>
                <a:sym typeface="Verdana"/>
              </a:defRPr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  <a:sym typeface="Verdana"/>
              </a:rPr>
              <a:t>budżet 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>
                <a:solidFill>
                  <a:srgbClr val="44D62C"/>
                </a:solidFill>
                <a:latin typeface="+mn-lt"/>
                <a:ea typeface="+mn-ea"/>
                <a:cs typeface="+mn-cs"/>
                <a:sym typeface="Verdana"/>
              </a:defRPr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  <a:sym typeface="Verdana"/>
              </a:rPr>
              <a:t>Instytutów Łukasiewicza</a:t>
            </a:r>
            <a:b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  <a:sym typeface="Verdana"/>
              </a:rPr>
            </a:b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  <a:sym typeface="Verdana"/>
              </a:rPr>
              <a:t>w projekcie</a:t>
            </a:r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D0F29253-1DFD-9D4D-B0DD-2519F7FC7572}"/>
              </a:ext>
            </a:extLst>
          </p:cNvPr>
          <p:cNvSpPr/>
          <p:nvPr/>
        </p:nvSpPr>
        <p:spPr>
          <a:xfrm>
            <a:off x="3527421" y="8074681"/>
            <a:ext cx="4204095" cy="474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>
                <a:solidFill>
                  <a:srgbClr val="44D62C"/>
                </a:solidFill>
                <a:latin typeface="+mn-lt"/>
                <a:ea typeface="+mn-ea"/>
                <a:cs typeface="+mn-cs"/>
                <a:sym typeface="Verdana"/>
              </a:defRPr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Verdana"/>
                <a:ea typeface="+mn-ea"/>
                <a:cs typeface="+mn-cs"/>
                <a:sym typeface="Verdana"/>
              </a:rPr>
              <a:t>Ponad</a:t>
            </a:r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0F395E5E-DFD7-2A42-92E4-DFEB8DF5F338}"/>
              </a:ext>
            </a:extLst>
          </p:cNvPr>
          <p:cNvSpPr/>
          <p:nvPr/>
        </p:nvSpPr>
        <p:spPr>
          <a:xfrm>
            <a:off x="3366024" y="9783900"/>
            <a:ext cx="33505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/>
                <a:ea typeface="+mn-ea"/>
                <a:cs typeface="+mn-cs"/>
                <a:sym typeface="Verdana"/>
              </a:rPr>
              <a:t>+ 11% od 2021</a:t>
            </a:r>
            <a:endParaRPr kumimoji="0" lang="pl-PL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/>
              <a:ea typeface="+mn-ea"/>
              <a:cs typeface="+mn-cs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126582359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Wykres 1">
            <a:extLst>
              <a:ext uri="{FF2B5EF4-FFF2-40B4-BE49-F238E27FC236}">
                <a16:creationId xmlns:a16="http://schemas.microsoft.com/office/drawing/2014/main" id="{43ED84A3-ECD2-8F4E-93BA-4E4E1C3BCD1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55855968"/>
              </p:ext>
            </p:extLst>
          </p:nvPr>
        </p:nvGraphicFramePr>
        <p:xfrm>
          <a:off x="14852316" y="2772397"/>
          <a:ext cx="6077183" cy="82238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1FA6A925-0DA6-8745-873E-004D92069DAF}"/>
              </a:ext>
            </a:extLst>
          </p:cNvPr>
          <p:cNvSpPr txBox="1">
            <a:spLocks/>
          </p:cNvSpPr>
          <p:nvPr/>
        </p:nvSpPr>
        <p:spPr>
          <a:xfrm>
            <a:off x="694495" y="12036362"/>
            <a:ext cx="459389" cy="764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Verdana"/>
                <a:ea typeface="Verdana"/>
                <a:cs typeface="Verdana"/>
                <a:sym typeface="Verdana"/>
              </a:defRPr>
            </a:lvl1pPr>
            <a:lvl2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Verdana"/>
              </a:defRPr>
            </a:lvl2pPr>
            <a:lvl3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Verdana"/>
              </a:defRPr>
            </a:lvl3pPr>
            <a:lvl4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Verdana"/>
              </a:defRPr>
            </a:lvl4pPr>
            <a:lvl5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Verdana"/>
              </a:defRPr>
            </a:lvl5pPr>
            <a:lvl6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Verdana"/>
              </a:defRPr>
            </a:lvl6pPr>
            <a:lvl7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Verdana"/>
              </a:defRPr>
            </a:lvl7pPr>
            <a:lvl8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Verdana"/>
              </a:defRPr>
            </a:lvl8pPr>
            <a:lvl9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Verdana"/>
              </a:defRPr>
            </a:lvl9pPr>
          </a:lstStyle>
          <a:p>
            <a:pPr marL="0" marR="0" lvl="0" indent="0" algn="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pl-PL" sz="4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pPr marL="0" marR="0" lvl="0" indent="0" algn="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pl-PL" sz="4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" name="Tytuł 1">
            <a:extLst>
              <a:ext uri="{FF2B5EF4-FFF2-40B4-BE49-F238E27FC236}">
                <a16:creationId xmlns:a16="http://schemas.microsoft.com/office/drawing/2014/main" id="{8D381AB4-B930-F143-A859-F6A93F1A6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8000" y="863999"/>
            <a:ext cx="18036000" cy="1872003"/>
          </a:xfrm>
        </p:spPr>
        <p:txBody>
          <a:bodyPr lIns="0" tIns="0" rIns="0" bIns="0" anchor="t">
            <a:normAutofit/>
          </a:bodyPr>
          <a:lstStyle/>
          <a:p>
            <a:r>
              <a:rPr lang="pl-PL" dirty="0"/>
              <a:t>Projekty Łukasiewicza </a:t>
            </a:r>
            <a:br>
              <a:rPr lang="pl-PL" dirty="0">
                <a:solidFill>
                  <a:schemeClr val="bg2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w 2021 roku w liczbach</a:t>
            </a:r>
          </a:p>
        </p:txBody>
      </p:sp>
      <p:pic>
        <p:nvPicPr>
          <p:cNvPr id="65" name="Obraz 64">
            <a:extLst>
              <a:ext uri="{FF2B5EF4-FFF2-40B4-BE49-F238E27FC236}">
                <a16:creationId xmlns:a16="http://schemas.microsoft.com/office/drawing/2014/main" id="{EF704F34-9D99-A14D-A0AA-4DF2F34EF1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9848" y="6794941"/>
            <a:ext cx="1290678" cy="1290678"/>
          </a:xfrm>
          <a:prstGeom prst="rect">
            <a:avLst/>
          </a:prstGeom>
        </p:spPr>
      </p:pic>
      <p:sp>
        <p:nvSpPr>
          <p:cNvPr id="66" name="Prostokąt 65">
            <a:extLst>
              <a:ext uri="{FF2B5EF4-FFF2-40B4-BE49-F238E27FC236}">
                <a16:creationId xmlns:a16="http://schemas.microsoft.com/office/drawing/2014/main" id="{DC160638-9A2E-DE4D-853D-7D0843744382}"/>
              </a:ext>
            </a:extLst>
          </p:cNvPr>
          <p:cNvSpPr/>
          <p:nvPr/>
        </p:nvSpPr>
        <p:spPr>
          <a:xfrm>
            <a:off x="5788573" y="3869831"/>
            <a:ext cx="5032147" cy="1748877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lvl="0" hangingPunct="1">
              <a:lnSpc>
                <a:spcPct val="115000"/>
              </a:lnSpc>
              <a:defRPr sz="1600" b="1">
                <a:solidFill>
                  <a:srgbClr val="44D62C"/>
                </a:solidFill>
                <a:latin typeface="+mn-lt"/>
                <a:ea typeface="+mn-ea"/>
                <a:cs typeface="+mn-cs"/>
                <a:sym typeface="Verdana"/>
              </a:defRPr>
            </a:pPr>
            <a:r>
              <a:rPr lang="pl-PL" sz="4800" b="1" kern="1200" dirty="0">
                <a:solidFill>
                  <a:srgbClr val="44D62C"/>
                </a:solidFill>
                <a:latin typeface="Verdana"/>
                <a:ea typeface="+mn-ea"/>
                <a:cs typeface="+mn-cs"/>
              </a:rPr>
              <a:t>4900</a:t>
            </a:r>
            <a:endParaRPr lang="pl-PL" sz="2000" b="1" kern="1200" dirty="0">
              <a:solidFill>
                <a:srgbClr val="44D62C"/>
              </a:solidFill>
              <a:latin typeface="Verdana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>
                <a:solidFill>
                  <a:srgbClr val="44D62C"/>
                </a:solidFill>
                <a:latin typeface="+mn-lt"/>
                <a:ea typeface="+mn-ea"/>
                <a:cs typeface="+mn-cs"/>
                <a:sym typeface="Verdana"/>
              </a:defRPr>
            </a:pPr>
            <a:r>
              <a:rPr kumimoji="0" lang="pl-PL" sz="2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podpisanych umów</a:t>
            </a:r>
            <a:br>
              <a:rPr kumimoji="0" lang="pl-PL" sz="2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</a:br>
            <a:r>
              <a:rPr kumimoji="0" lang="pl-PL" sz="2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dotyczących komercjalizacji</a:t>
            </a: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BBCA70C0-FF11-D64F-BE3E-95DB4CF70A55}"/>
              </a:ext>
            </a:extLst>
          </p:cNvPr>
          <p:cNvSpPr/>
          <p:nvPr/>
        </p:nvSpPr>
        <p:spPr>
          <a:xfrm>
            <a:off x="14835525" y="3974035"/>
            <a:ext cx="75198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44D62C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Rodzaje projektów realizowanych </a:t>
            </a:r>
            <a:b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</a:br>
            <a: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w 2021 roku w Łukasiewiczu:</a:t>
            </a:r>
            <a:endParaRPr kumimoji="0" lang="pl-PL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1" name="Obraz 70">
            <a:extLst>
              <a:ext uri="{FF2B5EF4-FFF2-40B4-BE49-F238E27FC236}">
                <a16:creationId xmlns:a16="http://schemas.microsoft.com/office/drawing/2014/main" id="{414E9844-9142-674D-AD9D-7FC52BEA1B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04366" y="4120132"/>
            <a:ext cx="1290678" cy="1290678"/>
          </a:xfrm>
          <a:prstGeom prst="rect">
            <a:avLst/>
          </a:prstGeom>
        </p:spPr>
      </p:pic>
      <p:sp>
        <p:nvSpPr>
          <p:cNvPr id="72" name="Prostokąt 71">
            <a:extLst>
              <a:ext uri="{FF2B5EF4-FFF2-40B4-BE49-F238E27FC236}">
                <a16:creationId xmlns:a16="http://schemas.microsoft.com/office/drawing/2014/main" id="{0A204DC6-23C5-B94F-BDFD-EFC51CCAAF24}"/>
              </a:ext>
            </a:extLst>
          </p:cNvPr>
          <p:cNvSpPr/>
          <p:nvPr/>
        </p:nvSpPr>
        <p:spPr>
          <a:xfrm>
            <a:off x="5753299" y="6610567"/>
            <a:ext cx="4573574" cy="1748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1">
              <a:lnSpc>
                <a:spcPct val="115000"/>
              </a:lnSpc>
              <a:defRPr sz="1600" b="1">
                <a:solidFill>
                  <a:srgbClr val="44D62C"/>
                </a:solidFill>
                <a:latin typeface="+mn-lt"/>
                <a:ea typeface="+mn-ea"/>
                <a:cs typeface="+mn-cs"/>
                <a:sym typeface="Verdana"/>
              </a:defRPr>
            </a:pPr>
            <a:r>
              <a:rPr lang="pl-PL" sz="4800" b="1" kern="1200" dirty="0">
                <a:solidFill>
                  <a:srgbClr val="44D62C"/>
                </a:solidFill>
                <a:latin typeface="Verdana"/>
                <a:ea typeface="+mn-ea"/>
                <a:cs typeface="+mn-cs"/>
              </a:rPr>
              <a:t>215</a:t>
            </a:r>
            <a:endParaRPr lang="pl-PL" sz="2000" b="1" kern="1200" dirty="0">
              <a:solidFill>
                <a:srgbClr val="44D62C"/>
              </a:solidFill>
              <a:latin typeface="Verdana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>
                <a:solidFill>
                  <a:srgbClr val="44D62C"/>
                </a:solidFill>
                <a:latin typeface="+mn-lt"/>
                <a:ea typeface="+mn-ea"/>
                <a:cs typeface="+mn-cs"/>
                <a:sym typeface="Verdana"/>
              </a:defRPr>
            </a:pPr>
            <a:r>
              <a:rPr kumimoji="0" lang="pl-PL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sym typeface="Verdana"/>
              </a:rPr>
              <a:t>roczny przychód </a:t>
            </a:r>
            <a:br>
              <a:rPr kumimoji="0" lang="pl-PL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sym typeface="Verdana"/>
              </a:rPr>
            </a:br>
            <a:r>
              <a:rPr kumimoji="0" lang="pl-PL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sym typeface="Verdana"/>
              </a:rPr>
              <a:t>z komercjalizacji</a:t>
            </a:r>
          </a:p>
        </p:txBody>
      </p:sp>
      <p:sp>
        <p:nvSpPr>
          <p:cNvPr id="73" name="Prostokąt 72">
            <a:extLst>
              <a:ext uri="{FF2B5EF4-FFF2-40B4-BE49-F238E27FC236}">
                <a16:creationId xmlns:a16="http://schemas.microsoft.com/office/drawing/2014/main" id="{41AE21D1-2A90-204D-9497-C607542BDFF9}"/>
              </a:ext>
            </a:extLst>
          </p:cNvPr>
          <p:cNvSpPr/>
          <p:nvPr/>
        </p:nvSpPr>
        <p:spPr>
          <a:xfrm>
            <a:off x="7173542" y="6750563"/>
            <a:ext cx="871108" cy="630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>
                <a:solidFill>
                  <a:srgbClr val="44D62C"/>
                </a:solidFill>
                <a:latin typeface="+mn-lt"/>
                <a:ea typeface="+mn-ea"/>
                <a:cs typeface="+mn-cs"/>
                <a:sym typeface="Verdana"/>
              </a:defRPr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sym typeface="Verdana"/>
              </a:rPr>
              <a:t>MLN </a:t>
            </a:r>
            <a:b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sym typeface="Verdana"/>
              </a:rPr>
            </a:b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sym typeface="Verdana"/>
              </a:rPr>
              <a:t>PLN</a:t>
            </a:r>
            <a:endParaRPr kumimoji="0" lang="pl-PL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sym typeface="Verdana"/>
            </a:endParaRPr>
          </a:p>
        </p:txBody>
      </p:sp>
      <p:sp>
        <p:nvSpPr>
          <p:cNvPr id="27" name="Prostokąt 26">
            <a:extLst>
              <a:ext uri="{FF2B5EF4-FFF2-40B4-BE49-F238E27FC236}">
                <a16:creationId xmlns:a16="http://schemas.microsoft.com/office/drawing/2014/main" id="{A4527D6D-5E14-1746-9281-8095BA466122}"/>
              </a:ext>
            </a:extLst>
          </p:cNvPr>
          <p:cNvSpPr/>
          <p:nvPr/>
        </p:nvSpPr>
        <p:spPr>
          <a:xfrm>
            <a:off x="13732837" y="8530903"/>
            <a:ext cx="36699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latin typeface="Verdana"/>
                <a:ea typeface="Verdana"/>
                <a:cs typeface="Verdana"/>
                <a:sym typeface="Verdana"/>
              </a:defRPr>
            </a:pPr>
            <a:r>
              <a:rPr kumimoji="0" lang="pl-PL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Usługi</a:t>
            </a:r>
          </a:p>
        </p:txBody>
      </p:sp>
      <p:sp>
        <p:nvSpPr>
          <p:cNvPr id="29" name="Prostokąt 28">
            <a:extLst>
              <a:ext uri="{FF2B5EF4-FFF2-40B4-BE49-F238E27FC236}">
                <a16:creationId xmlns:a16="http://schemas.microsoft.com/office/drawing/2014/main" id="{D853B409-975D-2E49-84CB-C03B2A31DE7E}"/>
              </a:ext>
            </a:extLst>
          </p:cNvPr>
          <p:cNvSpPr/>
          <p:nvPr/>
        </p:nvSpPr>
        <p:spPr>
          <a:xfrm>
            <a:off x="13961620" y="9983251"/>
            <a:ext cx="36699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latin typeface="Verdana"/>
                <a:ea typeface="Verdana"/>
                <a:cs typeface="Verdana"/>
                <a:sym typeface="Verdana"/>
              </a:defRPr>
            </a:pPr>
            <a:r>
              <a:rPr kumimoji="0" lang="pl-PL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Inne</a:t>
            </a:r>
          </a:p>
        </p:txBody>
      </p:sp>
      <p:sp>
        <p:nvSpPr>
          <p:cNvPr id="30" name="Prostokąt 29">
            <a:extLst>
              <a:ext uri="{FF2B5EF4-FFF2-40B4-BE49-F238E27FC236}">
                <a16:creationId xmlns:a16="http://schemas.microsoft.com/office/drawing/2014/main" id="{047093AA-F05A-3045-A2DF-38C67CC2F428}"/>
              </a:ext>
            </a:extLst>
          </p:cNvPr>
          <p:cNvSpPr/>
          <p:nvPr/>
        </p:nvSpPr>
        <p:spPr>
          <a:xfrm>
            <a:off x="13340117" y="7040170"/>
            <a:ext cx="36699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latin typeface="Verdana"/>
                <a:ea typeface="Verdana"/>
                <a:cs typeface="Verdana"/>
                <a:sym typeface="Verdana"/>
              </a:defRPr>
            </a:pPr>
            <a:r>
              <a:rPr kumimoji="0" lang="pl-PL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Produkty</a:t>
            </a:r>
          </a:p>
        </p:txBody>
      </p:sp>
      <p:sp>
        <p:nvSpPr>
          <p:cNvPr id="31" name="Prostokąt 30">
            <a:extLst>
              <a:ext uri="{FF2B5EF4-FFF2-40B4-BE49-F238E27FC236}">
                <a16:creationId xmlns:a16="http://schemas.microsoft.com/office/drawing/2014/main" id="{90A18522-9D29-5744-A880-FA53235D243D}"/>
              </a:ext>
            </a:extLst>
          </p:cNvPr>
          <p:cNvSpPr/>
          <p:nvPr/>
        </p:nvSpPr>
        <p:spPr>
          <a:xfrm>
            <a:off x="12967185" y="5557908"/>
            <a:ext cx="36699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latin typeface="Verdana"/>
                <a:ea typeface="Verdana"/>
                <a:cs typeface="Verdana"/>
                <a:sym typeface="Verdana"/>
              </a:defRPr>
            </a:pPr>
            <a:r>
              <a:rPr kumimoji="0" lang="pl-PL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Technologie</a:t>
            </a:r>
          </a:p>
        </p:txBody>
      </p:sp>
      <p:sp>
        <p:nvSpPr>
          <p:cNvPr id="32" name="Prostokąt 31">
            <a:extLst>
              <a:ext uri="{FF2B5EF4-FFF2-40B4-BE49-F238E27FC236}">
                <a16:creationId xmlns:a16="http://schemas.microsoft.com/office/drawing/2014/main" id="{6888BFCD-8D53-C54E-AB6E-C8F7D1FF1AFA}"/>
              </a:ext>
            </a:extLst>
          </p:cNvPr>
          <p:cNvSpPr/>
          <p:nvPr/>
        </p:nvSpPr>
        <p:spPr>
          <a:xfrm>
            <a:off x="16692848" y="8522432"/>
            <a:ext cx="10503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latin typeface="Verdana"/>
                <a:ea typeface="Verdana"/>
                <a:cs typeface="Verdana"/>
                <a:sym typeface="Verdana"/>
              </a:defRPr>
            </a:pPr>
            <a:r>
              <a:rPr kumimoji="0" lang="pl-PL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163</a:t>
            </a:r>
          </a:p>
        </p:txBody>
      </p:sp>
      <p:sp>
        <p:nvSpPr>
          <p:cNvPr id="33" name="Prostokąt 32">
            <a:extLst>
              <a:ext uri="{FF2B5EF4-FFF2-40B4-BE49-F238E27FC236}">
                <a16:creationId xmlns:a16="http://schemas.microsoft.com/office/drawing/2014/main" id="{92AEDAF8-14D2-0643-B89C-2A564DAA7EED}"/>
              </a:ext>
            </a:extLst>
          </p:cNvPr>
          <p:cNvSpPr/>
          <p:nvPr/>
        </p:nvSpPr>
        <p:spPr>
          <a:xfrm>
            <a:off x="17218032" y="10013165"/>
            <a:ext cx="8606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latin typeface="Verdana"/>
                <a:ea typeface="Verdana"/>
                <a:cs typeface="Verdana"/>
                <a:sym typeface="Verdana"/>
              </a:defRPr>
            </a:pPr>
            <a:r>
              <a:rPr kumimoji="0" lang="pl-PL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201</a:t>
            </a:r>
          </a:p>
        </p:txBody>
      </p:sp>
      <p:sp>
        <p:nvSpPr>
          <p:cNvPr id="34" name="Prostokąt 33">
            <a:extLst>
              <a:ext uri="{FF2B5EF4-FFF2-40B4-BE49-F238E27FC236}">
                <a16:creationId xmlns:a16="http://schemas.microsoft.com/office/drawing/2014/main" id="{0A4D2B23-F66A-4547-B1F5-0C9AC929C1F5}"/>
              </a:ext>
            </a:extLst>
          </p:cNvPr>
          <p:cNvSpPr/>
          <p:nvPr/>
        </p:nvSpPr>
        <p:spPr>
          <a:xfrm>
            <a:off x="17900782" y="7035542"/>
            <a:ext cx="11286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latin typeface="Verdana"/>
                <a:ea typeface="Verdana"/>
                <a:cs typeface="Verdana"/>
                <a:sym typeface="Verdana"/>
              </a:defRPr>
            </a:pPr>
            <a:r>
              <a:rPr kumimoji="0" lang="pl-PL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264</a:t>
            </a:r>
          </a:p>
        </p:txBody>
      </p:sp>
      <p:sp>
        <p:nvSpPr>
          <p:cNvPr id="35" name="Prostokąt 34">
            <a:extLst>
              <a:ext uri="{FF2B5EF4-FFF2-40B4-BE49-F238E27FC236}">
                <a16:creationId xmlns:a16="http://schemas.microsoft.com/office/drawing/2014/main" id="{63B1E2C4-2FA9-BC4A-B7E4-26F8561F9B63}"/>
              </a:ext>
            </a:extLst>
          </p:cNvPr>
          <p:cNvSpPr/>
          <p:nvPr/>
        </p:nvSpPr>
        <p:spPr>
          <a:xfrm>
            <a:off x="20340457" y="5557908"/>
            <a:ext cx="11780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latin typeface="Verdana"/>
                <a:ea typeface="Verdana"/>
                <a:cs typeface="Verdana"/>
                <a:sym typeface="Verdana"/>
              </a:defRPr>
            </a:pPr>
            <a:r>
              <a:rPr lang="pl-PL" sz="2000" b="1" dirty="0">
                <a:latin typeface="Verdana"/>
                <a:ea typeface="Verdana"/>
                <a:cs typeface="Verdana"/>
              </a:rPr>
              <a:t>473</a:t>
            </a:r>
            <a:endParaRPr kumimoji="0" lang="pl-PL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3" name="Obraz 22">
            <a:extLst>
              <a:ext uri="{FF2B5EF4-FFF2-40B4-BE49-F238E27FC236}">
                <a16:creationId xmlns:a16="http://schemas.microsoft.com/office/drawing/2014/main" id="{76E2BB83-DF68-934E-961E-1A6E103742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89048" y="9460087"/>
            <a:ext cx="1290678" cy="1290678"/>
          </a:xfrm>
          <a:prstGeom prst="rect">
            <a:avLst/>
          </a:prstGeom>
        </p:spPr>
      </p:pic>
      <p:sp>
        <p:nvSpPr>
          <p:cNvPr id="24" name="Prostokąt 23">
            <a:extLst>
              <a:ext uri="{FF2B5EF4-FFF2-40B4-BE49-F238E27FC236}">
                <a16:creationId xmlns:a16="http://schemas.microsoft.com/office/drawing/2014/main" id="{A11905E4-3D6F-054F-B934-CDC3A920313D}"/>
              </a:ext>
            </a:extLst>
          </p:cNvPr>
          <p:cNvSpPr/>
          <p:nvPr/>
        </p:nvSpPr>
        <p:spPr>
          <a:xfrm>
            <a:off x="5788573" y="9296947"/>
            <a:ext cx="3946914" cy="17488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hangingPunct="1">
              <a:lnSpc>
                <a:spcPct val="115000"/>
              </a:lnSpc>
              <a:defRPr sz="1600" b="1">
                <a:solidFill>
                  <a:srgbClr val="44D62C"/>
                </a:solidFill>
                <a:latin typeface="+mn-lt"/>
                <a:ea typeface="+mn-ea"/>
                <a:cs typeface="+mn-cs"/>
                <a:sym typeface="Verdana"/>
              </a:defRPr>
            </a:pPr>
            <a:r>
              <a:rPr lang="pl-PL" sz="4800" b="1" kern="1200" dirty="0">
                <a:solidFill>
                  <a:srgbClr val="44D62C"/>
                </a:solidFill>
                <a:latin typeface="Verdana"/>
                <a:ea typeface="+mn-ea"/>
                <a:cs typeface="+mn-cs"/>
              </a:rPr>
              <a:t>127</a:t>
            </a:r>
            <a:endParaRPr lang="pl-PL" sz="2000" b="1" kern="1200" dirty="0">
              <a:solidFill>
                <a:srgbClr val="44D62C"/>
              </a:solidFill>
              <a:latin typeface="Verdana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>
                <a:solidFill>
                  <a:srgbClr val="44D62C"/>
                </a:solidFill>
                <a:latin typeface="+mn-lt"/>
                <a:ea typeface="+mn-ea"/>
                <a:cs typeface="+mn-cs"/>
                <a:sym typeface="Verdana"/>
              </a:defRPr>
            </a:pPr>
            <a:r>
              <a:rPr kumimoji="0" lang="pl-PL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sym typeface="Verdana"/>
              </a:rPr>
              <a:t>uzyskanych patentów</a:t>
            </a:r>
            <a:br>
              <a:rPr kumimoji="0" lang="pl-PL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sym typeface="Verdana"/>
              </a:rPr>
            </a:br>
            <a:r>
              <a:rPr kumimoji="0" lang="pl-PL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sym typeface="Verdana"/>
              </a:rPr>
              <a:t>krajowych</a:t>
            </a:r>
          </a:p>
        </p:txBody>
      </p:sp>
      <p:sp>
        <p:nvSpPr>
          <p:cNvPr id="22" name="Prostokąt 21">
            <a:extLst>
              <a:ext uri="{FF2B5EF4-FFF2-40B4-BE49-F238E27FC236}">
                <a16:creationId xmlns:a16="http://schemas.microsoft.com/office/drawing/2014/main" id="{68562C77-B0BB-9D49-8911-4523E9E4A1A9}"/>
              </a:ext>
            </a:extLst>
          </p:cNvPr>
          <p:cNvSpPr/>
          <p:nvPr/>
        </p:nvSpPr>
        <p:spPr>
          <a:xfrm>
            <a:off x="7971369" y="6765543"/>
            <a:ext cx="4573574" cy="474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1">
              <a:lnSpc>
                <a:spcPct val="115000"/>
              </a:lnSpc>
              <a:defRPr sz="1600" b="1">
                <a:solidFill>
                  <a:srgbClr val="44D62C"/>
                </a:solidFill>
                <a:latin typeface="+mn-lt"/>
                <a:ea typeface="+mn-ea"/>
                <a:cs typeface="+mn-cs"/>
                <a:sym typeface="Verdana"/>
              </a:defRPr>
            </a:pPr>
            <a:r>
              <a:rPr lang="pl-PL" sz="2400" b="1" kern="1200" dirty="0">
                <a:solidFill>
                  <a:srgbClr val="44D62C"/>
                </a:solidFill>
                <a:latin typeface="Verdana"/>
                <a:ea typeface="+mn-ea"/>
                <a:cs typeface="+mn-cs"/>
              </a:rPr>
              <a:t>+ 28% </a:t>
            </a:r>
            <a:r>
              <a:rPr lang="pl-PL" sz="2400" b="1" kern="1200" dirty="0">
                <a:solidFill>
                  <a:schemeClr val="bg1"/>
                </a:solidFill>
                <a:latin typeface="Verdana"/>
                <a:ea typeface="+mn-ea"/>
                <a:cs typeface="+mn-cs"/>
              </a:rPr>
              <a:t>(r/r)</a:t>
            </a:r>
            <a:endParaRPr kumimoji="0" lang="pl-PL" sz="105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/>
              <a:ea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51659310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ytuł 1">
            <a:extLst>
              <a:ext uri="{FF2B5EF4-FFF2-40B4-BE49-F238E27FC236}">
                <a16:creationId xmlns:a16="http://schemas.microsoft.com/office/drawing/2014/main" id="{0F9DDA69-3D20-483F-8511-11812729B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7075" y="863600"/>
            <a:ext cx="17785390" cy="18716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pl-PL" altLang="pl-PL" sz="4800" dirty="0">
                <a:ea typeface="Calibri" panose="020F0502020204030204" pitchFamily="34" charset="0"/>
                <a:cs typeface="Times New Roman" panose="02020603050405020304" pitchFamily="18" charset="0"/>
              </a:rPr>
              <a:t>Sieć Badawcza Łukasiewicz – system wyzwań</a:t>
            </a:r>
            <a:br>
              <a:rPr lang="pl-PL" altLang="pl-PL" sz="4800" dirty="0">
                <a:solidFill>
                  <a:schemeClr val="bg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pl-PL" altLang="pl-PL" dirty="0">
                <a:solidFill>
                  <a:schemeClr val="bg2"/>
                </a:solidFill>
              </a:rPr>
            </a:br>
            <a:br>
              <a:rPr lang="pl-PL" altLang="pl-PL" dirty="0"/>
            </a:br>
            <a:endParaRPr lang="pl-PL" altLang="pl-PL" dirty="0"/>
          </a:p>
        </p:txBody>
      </p:sp>
      <p:sp>
        <p:nvSpPr>
          <p:cNvPr id="16387" name="Symbol zastępczy tekstu 2">
            <a:extLst>
              <a:ext uri="{FF2B5EF4-FFF2-40B4-BE49-F238E27FC236}">
                <a16:creationId xmlns:a16="http://schemas.microsoft.com/office/drawing/2014/main" id="{A1C67675-E04C-42D4-BDE3-564E03EB92F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926833" y="2197618"/>
            <a:ext cx="19784311" cy="9197458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endParaRPr lang="pl-PL" altLang="pl-PL" sz="4000" b="0" dirty="0">
              <a:solidFill>
                <a:schemeClr val="bg2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36F084C-A504-A101-6106-150E6173F9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32" t="10470" r="55522" b="22300"/>
          <a:stretch/>
        </p:blipFill>
        <p:spPr bwMode="auto">
          <a:xfrm>
            <a:off x="3657600" y="2232559"/>
            <a:ext cx="16799442" cy="94016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237033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EE19C0E1-DB05-8D4C-AE20-E19502D8B03D}"/>
              </a:ext>
            </a:extLst>
          </p:cNvPr>
          <p:cNvSpPr txBox="1">
            <a:spLocks/>
          </p:cNvSpPr>
          <p:nvPr/>
        </p:nvSpPr>
        <p:spPr>
          <a:xfrm>
            <a:off x="694495" y="12036362"/>
            <a:ext cx="459391" cy="764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Verdana"/>
              </a:defRPr>
            </a:lvl1pPr>
            <a:lvl2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marL="0" marR="0" lvl="0" indent="0" algn="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pl-PL" sz="4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sym typeface="Verdana"/>
              </a:rPr>
              <a:pPr marL="0" marR="0" lvl="0" indent="0" algn="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pl-PL" sz="4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sym typeface="Verdana"/>
            </a:endParaRPr>
          </a:p>
        </p:txBody>
      </p:sp>
      <p:sp>
        <p:nvSpPr>
          <p:cNvPr id="34" name="Tytuł 1">
            <a:extLst>
              <a:ext uri="{FF2B5EF4-FFF2-40B4-BE49-F238E27FC236}">
                <a16:creationId xmlns:a16="http://schemas.microsoft.com/office/drawing/2014/main" id="{F048DFFB-0E37-BC4B-BB92-3EA943FD924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68000" y="863999"/>
            <a:ext cx="18036000" cy="1872003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/>
          <a:p>
            <a:pPr>
              <a:defRPr>
                <a:solidFill>
                  <a:srgbClr val="000000"/>
                </a:solidFill>
              </a:defRPr>
            </a:pPr>
            <a:r>
              <a:rPr lang="pl-PL" dirty="0">
                <a:solidFill>
                  <a:srgbClr val="44D62C"/>
                </a:solidFill>
              </a:rPr>
              <a:t>Wyzwania </a:t>
            </a:r>
            <a:br>
              <a:rPr lang="pl-PL" dirty="0"/>
            </a:br>
            <a:r>
              <a:rPr lang="pl-PL" dirty="0"/>
              <a:t>Łukasiewicza: </a:t>
            </a:r>
            <a:r>
              <a:rPr lang="pl-PL"/>
              <a:t>szczegóły</a:t>
            </a:r>
            <a:endParaRPr dirty="0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73FD9A20-B338-944D-B123-20114AEE4FCB}"/>
              </a:ext>
            </a:extLst>
          </p:cNvPr>
          <p:cNvSpPr/>
          <p:nvPr/>
        </p:nvSpPr>
        <p:spPr>
          <a:xfrm>
            <a:off x="3191232" y="4307205"/>
            <a:ext cx="5831840" cy="1727200"/>
          </a:xfrm>
          <a:prstGeom prst="rect">
            <a:avLst/>
          </a:prstGeom>
          <a:solidFill>
            <a:srgbClr val="44D62C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Verdana"/>
            </a:endParaRPr>
          </a:p>
        </p:txBody>
      </p:sp>
      <p:sp>
        <p:nvSpPr>
          <p:cNvPr id="65" name="Jesteśmy trzecią największą  siecią badawczą w Europie.">
            <a:extLst>
              <a:ext uri="{FF2B5EF4-FFF2-40B4-BE49-F238E27FC236}">
                <a16:creationId xmlns:a16="http://schemas.microsoft.com/office/drawing/2014/main" id="{7E10AB7A-40B3-EB44-95B6-1535A0CF12AC}"/>
              </a:ext>
            </a:extLst>
          </p:cNvPr>
          <p:cNvSpPr txBox="1"/>
          <p:nvPr/>
        </p:nvSpPr>
        <p:spPr>
          <a:xfrm>
            <a:off x="3191231" y="3436826"/>
            <a:ext cx="7305997" cy="830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sz="3200" b="1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pl-PL" sz="2400" b="1">
                <a:solidFill>
                  <a:schemeClr val="bg1"/>
                </a:solidFill>
              </a:rPr>
              <a:t>Czas w którym otrzymasz od </a:t>
            </a:r>
            <a:br>
              <a:rPr lang="pl-PL" sz="2400" b="1">
                <a:solidFill>
                  <a:schemeClr val="bg1"/>
                </a:solidFill>
              </a:rPr>
            </a:br>
            <a:r>
              <a:rPr lang="pl-PL" sz="2400" b="1">
                <a:solidFill>
                  <a:schemeClr val="bg1"/>
                </a:solidFill>
              </a:rPr>
              <a:t>nas propozycję dla swoje firmy</a:t>
            </a:r>
          </a:p>
        </p:txBody>
      </p:sp>
      <p:sp>
        <p:nvSpPr>
          <p:cNvPr id="66" name="Jesteśmy trzecią największą  siecią badawczą w Europie.">
            <a:extLst>
              <a:ext uri="{FF2B5EF4-FFF2-40B4-BE49-F238E27FC236}">
                <a16:creationId xmlns:a16="http://schemas.microsoft.com/office/drawing/2014/main" id="{243BF2B2-571D-CF45-A350-748C870EBDC2}"/>
              </a:ext>
            </a:extLst>
          </p:cNvPr>
          <p:cNvSpPr txBox="1"/>
          <p:nvPr/>
        </p:nvSpPr>
        <p:spPr>
          <a:xfrm>
            <a:off x="3191232" y="4385977"/>
            <a:ext cx="7305997" cy="1569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sz="3200" b="1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pl-PL" sz="9600" b="1">
                <a:solidFill>
                  <a:srgbClr val="FFFFFF"/>
                </a:solidFill>
              </a:rPr>
              <a:t>15</a:t>
            </a:r>
          </a:p>
        </p:txBody>
      </p:sp>
      <p:sp>
        <p:nvSpPr>
          <p:cNvPr id="67" name="Jesteśmy trzecią największą  siecią badawczą w Europie.">
            <a:extLst>
              <a:ext uri="{FF2B5EF4-FFF2-40B4-BE49-F238E27FC236}">
                <a16:creationId xmlns:a16="http://schemas.microsoft.com/office/drawing/2014/main" id="{572AA93A-608C-2141-8029-3B88C43064C1}"/>
              </a:ext>
            </a:extLst>
          </p:cNvPr>
          <p:cNvSpPr txBox="1"/>
          <p:nvPr/>
        </p:nvSpPr>
        <p:spPr>
          <a:xfrm>
            <a:off x="5096403" y="4570642"/>
            <a:ext cx="7305997" cy="1200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sz="3200" b="1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pl-PL" sz="3600" b="1">
                <a:solidFill>
                  <a:srgbClr val="FFFFFF"/>
                </a:solidFill>
              </a:rPr>
              <a:t>Dni </a:t>
            </a:r>
            <a:br>
              <a:rPr lang="pl-PL" sz="3600" b="1">
                <a:solidFill>
                  <a:srgbClr val="FFFFFF"/>
                </a:solidFill>
              </a:rPr>
            </a:br>
            <a:r>
              <a:rPr lang="pl-PL" sz="3600" b="1">
                <a:solidFill>
                  <a:srgbClr val="FFFFFF"/>
                </a:solidFill>
              </a:rPr>
              <a:t>roboczych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E2E3104A-FC06-9645-BE64-928BFCF1B8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905" y="7280806"/>
            <a:ext cx="1220400" cy="122040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B77EC2C8-B53D-2C4F-8F7B-4BF5EB62D2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306" y="7312315"/>
            <a:ext cx="1220400" cy="1220400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43334989-DD9A-D640-ABAB-D3894A6AD4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934" y="7273053"/>
            <a:ext cx="1220400" cy="1220400"/>
          </a:xfrm>
          <a:prstGeom prst="rect">
            <a:avLst/>
          </a:prstGeom>
        </p:spPr>
      </p:pic>
      <p:sp>
        <p:nvSpPr>
          <p:cNvPr id="68" name="Jesteśmy trzecią największą  siecią badawczą w Europie.">
            <a:extLst>
              <a:ext uri="{FF2B5EF4-FFF2-40B4-BE49-F238E27FC236}">
                <a16:creationId xmlns:a16="http://schemas.microsoft.com/office/drawing/2014/main" id="{0B5C809D-2D69-624D-9569-0EDA133B1F9E}"/>
              </a:ext>
            </a:extLst>
          </p:cNvPr>
          <p:cNvSpPr txBox="1"/>
          <p:nvPr/>
        </p:nvSpPr>
        <p:spPr>
          <a:xfrm>
            <a:off x="3192934" y="6523092"/>
            <a:ext cx="7305997" cy="830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sz="3200" b="1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pl-PL" sz="2400" b="1">
                <a:solidFill>
                  <a:schemeClr val="bg1"/>
                </a:solidFill>
              </a:rPr>
              <a:t>Co Ci proponujemy?</a:t>
            </a:r>
            <a:br>
              <a:rPr lang="pl-PL" sz="2400" b="1">
                <a:solidFill>
                  <a:schemeClr val="bg1"/>
                </a:solidFill>
              </a:rPr>
            </a:br>
            <a:endParaRPr lang="pl-PL" sz="2400" b="1">
              <a:solidFill>
                <a:schemeClr val="bg1"/>
              </a:solidFill>
            </a:endParaRPr>
          </a:p>
        </p:txBody>
      </p:sp>
      <p:sp>
        <p:nvSpPr>
          <p:cNvPr id="76" name="Jesteśmy trzecią największą  siecią badawczą w Europie.">
            <a:extLst>
              <a:ext uri="{FF2B5EF4-FFF2-40B4-BE49-F238E27FC236}">
                <a16:creationId xmlns:a16="http://schemas.microsoft.com/office/drawing/2014/main" id="{831555DF-8209-164C-968B-74D3483DE907}"/>
              </a:ext>
            </a:extLst>
          </p:cNvPr>
          <p:cNvSpPr txBox="1"/>
          <p:nvPr/>
        </p:nvSpPr>
        <p:spPr>
          <a:xfrm>
            <a:off x="150135" y="8827917"/>
            <a:ext cx="7305997" cy="830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algn="ctr">
              <a:defRPr sz="3200" b="1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pl-PL" sz="2400" b="1">
                <a:solidFill>
                  <a:schemeClr val="bg1"/>
                </a:solidFill>
              </a:rPr>
              <a:t>Zespół</a:t>
            </a:r>
            <a:br>
              <a:rPr lang="pl-PL" sz="2400" b="1">
                <a:solidFill>
                  <a:schemeClr val="bg1"/>
                </a:solidFill>
              </a:rPr>
            </a:br>
            <a:r>
              <a:rPr lang="pl-PL" sz="2400" b="1">
                <a:solidFill>
                  <a:schemeClr val="bg1"/>
                </a:solidFill>
              </a:rPr>
              <a:t>ludzi</a:t>
            </a:r>
          </a:p>
        </p:txBody>
      </p:sp>
      <p:sp>
        <p:nvSpPr>
          <p:cNvPr id="80" name="Jesteśmy trzecią największą  siecią badawczą w Europie.">
            <a:extLst>
              <a:ext uri="{FF2B5EF4-FFF2-40B4-BE49-F238E27FC236}">
                <a16:creationId xmlns:a16="http://schemas.microsoft.com/office/drawing/2014/main" id="{F658BE0B-35AF-DA47-B80E-DD73C3B859ED}"/>
              </a:ext>
            </a:extLst>
          </p:cNvPr>
          <p:cNvSpPr txBox="1"/>
          <p:nvPr/>
        </p:nvSpPr>
        <p:spPr>
          <a:xfrm>
            <a:off x="2736507" y="8835670"/>
            <a:ext cx="7305997" cy="830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algn="ctr">
              <a:defRPr sz="3200" b="1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pl-PL" sz="2400" b="1">
                <a:solidFill>
                  <a:schemeClr val="bg1"/>
                </a:solidFill>
              </a:rPr>
              <a:t>Wstępny</a:t>
            </a:r>
            <a:br>
              <a:rPr lang="pl-PL" sz="2400" b="1">
                <a:solidFill>
                  <a:schemeClr val="bg1"/>
                </a:solidFill>
              </a:rPr>
            </a:br>
            <a:r>
              <a:rPr lang="pl-PL" sz="2400" b="1">
                <a:solidFill>
                  <a:schemeClr val="bg1"/>
                </a:solidFill>
              </a:rPr>
              <a:t>harmonogram</a:t>
            </a:r>
          </a:p>
        </p:txBody>
      </p:sp>
      <p:sp>
        <p:nvSpPr>
          <p:cNvPr id="82" name="Jesteśmy trzecią największą  siecią badawczą w Europie.">
            <a:extLst>
              <a:ext uri="{FF2B5EF4-FFF2-40B4-BE49-F238E27FC236}">
                <a16:creationId xmlns:a16="http://schemas.microsoft.com/office/drawing/2014/main" id="{4B29E2E7-D658-154D-8CA8-79B03AD84794}"/>
              </a:ext>
            </a:extLst>
          </p:cNvPr>
          <p:cNvSpPr txBox="1"/>
          <p:nvPr/>
        </p:nvSpPr>
        <p:spPr>
          <a:xfrm>
            <a:off x="5322879" y="8827916"/>
            <a:ext cx="7305997" cy="830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algn="ctr">
              <a:defRPr sz="3200" b="1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pl-PL" sz="2400" b="1">
                <a:solidFill>
                  <a:schemeClr val="bg1"/>
                </a:solidFill>
              </a:rPr>
              <a:t>Budżet</a:t>
            </a:r>
          </a:p>
          <a:p>
            <a:pPr algn="ctr">
              <a:defRPr sz="3200" b="1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pl-PL" sz="2400" b="1">
                <a:solidFill>
                  <a:schemeClr val="bg1"/>
                </a:solidFill>
              </a:rPr>
              <a:t>do realizacji</a:t>
            </a:r>
          </a:p>
        </p:txBody>
      </p:sp>
      <p:sp>
        <p:nvSpPr>
          <p:cNvPr id="83" name="Jesteśmy trzecią największą  siecią badawczą w Europie.">
            <a:extLst>
              <a:ext uri="{FF2B5EF4-FFF2-40B4-BE49-F238E27FC236}">
                <a16:creationId xmlns:a16="http://schemas.microsoft.com/office/drawing/2014/main" id="{E60BA46A-A8A1-D240-8952-AC7953B5463F}"/>
              </a:ext>
            </a:extLst>
          </p:cNvPr>
          <p:cNvSpPr txBox="1"/>
          <p:nvPr/>
        </p:nvSpPr>
        <p:spPr>
          <a:xfrm>
            <a:off x="3135414" y="10869697"/>
            <a:ext cx="7305997" cy="1569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sz="3200" b="1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pl-PL" sz="9600" b="1">
                <a:solidFill>
                  <a:schemeClr val="bg1"/>
                </a:solidFill>
              </a:rPr>
              <a:t>24%</a:t>
            </a:r>
          </a:p>
        </p:txBody>
      </p:sp>
      <p:sp>
        <p:nvSpPr>
          <p:cNvPr id="84" name="Jesteśmy trzecią największą  siecią badawczą w Europie.">
            <a:extLst>
              <a:ext uri="{FF2B5EF4-FFF2-40B4-BE49-F238E27FC236}">
                <a16:creationId xmlns:a16="http://schemas.microsoft.com/office/drawing/2014/main" id="{1C993394-68CF-C641-870B-5F735D9D0C5F}"/>
              </a:ext>
            </a:extLst>
          </p:cNvPr>
          <p:cNvSpPr txBox="1"/>
          <p:nvPr/>
        </p:nvSpPr>
        <p:spPr>
          <a:xfrm>
            <a:off x="6788412" y="11054362"/>
            <a:ext cx="7305997" cy="1200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sz="3200" b="1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pl-PL" sz="3600" b="1">
                <a:solidFill>
                  <a:schemeClr val="bg1"/>
                </a:solidFill>
              </a:rPr>
              <a:t>firm rzucających</a:t>
            </a:r>
            <a:br>
              <a:rPr lang="pl-PL" sz="3600" b="1">
                <a:solidFill>
                  <a:schemeClr val="bg1"/>
                </a:solidFill>
              </a:rPr>
            </a:br>
            <a:r>
              <a:rPr lang="pl-PL" sz="3600" b="1">
                <a:solidFill>
                  <a:schemeClr val="bg1"/>
                </a:solidFill>
              </a:rPr>
              <a:t>wyzwanie w 2021</a:t>
            </a:r>
          </a:p>
        </p:txBody>
      </p:sp>
      <p:sp>
        <p:nvSpPr>
          <p:cNvPr id="86" name="Jesteśmy trzecią największą  siecią badawczą w Europie.">
            <a:extLst>
              <a:ext uri="{FF2B5EF4-FFF2-40B4-BE49-F238E27FC236}">
                <a16:creationId xmlns:a16="http://schemas.microsoft.com/office/drawing/2014/main" id="{F8DEA42D-2FD3-CD46-AC75-6CC8FFF2429B}"/>
              </a:ext>
            </a:extLst>
          </p:cNvPr>
          <p:cNvSpPr txBox="1"/>
          <p:nvPr/>
        </p:nvSpPr>
        <p:spPr>
          <a:xfrm>
            <a:off x="3135413" y="10223368"/>
            <a:ext cx="7305997" cy="830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sz="3200" b="1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pl-PL" sz="2400" b="1">
                <a:solidFill>
                  <a:schemeClr val="bg1"/>
                </a:solidFill>
              </a:rPr>
              <a:t>Procent firm decydujących</a:t>
            </a:r>
            <a:br>
              <a:rPr lang="pl-PL" sz="2400" b="1">
                <a:solidFill>
                  <a:schemeClr val="bg1"/>
                </a:solidFill>
              </a:rPr>
            </a:br>
            <a:r>
              <a:rPr lang="pl-PL" sz="2400" b="1">
                <a:solidFill>
                  <a:schemeClr val="bg1"/>
                </a:solidFill>
              </a:rPr>
              <a:t>się na współpracę z Łukasiewiczem:</a:t>
            </a:r>
          </a:p>
        </p:txBody>
      </p:sp>
      <p:pic>
        <p:nvPicPr>
          <p:cNvPr id="87" name="Obraz 86">
            <a:extLst>
              <a:ext uri="{FF2B5EF4-FFF2-40B4-BE49-F238E27FC236}">
                <a16:creationId xmlns:a16="http://schemas.microsoft.com/office/drawing/2014/main" id="{6CF4E8D4-A377-804E-A7F3-276BFD0C8F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35889" y="4373521"/>
            <a:ext cx="1959158" cy="1959158"/>
          </a:xfrm>
          <a:prstGeom prst="rect">
            <a:avLst/>
          </a:prstGeom>
        </p:spPr>
      </p:pic>
      <p:sp>
        <p:nvSpPr>
          <p:cNvPr id="88" name="Jesteśmy trzecią największą  siecią badawczą w Europie.">
            <a:extLst>
              <a:ext uri="{FF2B5EF4-FFF2-40B4-BE49-F238E27FC236}">
                <a16:creationId xmlns:a16="http://schemas.microsoft.com/office/drawing/2014/main" id="{CFF63E84-A9EF-A349-BF26-5A92415BDC45}"/>
              </a:ext>
            </a:extLst>
          </p:cNvPr>
          <p:cNvSpPr txBox="1"/>
          <p:nvPr/>
        </p:nvSpPr>
        <p:spPr>
          <a:xfrm>
            <a:off x="15360930" y="4614396"/>
            <a:ext cx="7305997" cy="1569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sz="3200" b="1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pl-PL" sz="9600" b="1" dirty="0">
                <a:solidFill>
                  <a:schemeClr val="accent1"/>
                </a:solidFill>
              </a:rPr>
              <a:t>535</a:t>
            </a:r>
          </a:p>
        </p:txBody>
      </p:sp>
      <p:sp>
        <p:nvSpPr>
          <p:cNvPr id="89" name="Jesteśmy trzecią największą  siecią badawczą w Europie.">
            <a:extLst>
              <a:ext uri="{FF2B5EF4-FFF2-40B4-BE49-F238E27FC236}">
                <a16:creationId xmlns:a16="http://schemas.microsoft.com/office/drawing/2014/main" id="{3967A745-3040-E444-9280-83A7E473E232}"/>
              </a:ext>
            </a:extLst>
          </p:cNvPr>
          <p:cNvSpPr txBox="1"/>
          <p:nvPr/>
        </p:nvSpPr>
        <p:spPr>
          <a:xfrm>
            <a:off x="18340515" y="4795806"/>
            <a:ext cx="7305997" cy="1200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sz="3200" b="1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pl-PL" sz="3600" b="1">
                <a:solidFill>
                  <a:schemeClr val="bg1"/>
                </a:solidFill>
              </a:rPr>
              <a:t>Wyzwania</a:t>
            </a:r>
            <a:br>
              <a:rPr lang="pl-PL" sz="3600" b="1">
                <a:solidFill>
                  <a:schemeClr val="bg1"/>
                </a:solidFill>
              </a:rPr>
            </a:br>
            <a:r>
              <a:rPr lang="pl-PL" sz="3600" b="1">
                <a:solidFill>
                  <a:schemeClr val="bg1"/>
                </a:solidFill>
              </a:rPr>
              <a:t>B+R</a:t>
            </a:r>
          </a:p>
        </p:txBody>
      </p:sp>
      <p:pic>
        <p:nvPicPr>
          <p:cNvPr id="90" name="Obraz 89">
            <a:extLst>
              <a:ext uri="{FF2B5EF4-FFF2-40B4-BE49-F238E27FC236}">
                <a16:creationId xmlns:a16="http://schemas.microsoft.com/office/drawing/2014/main" id="{2D972CFF-55E3-7F45-A25C-A85AFF5DC2C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33846" y="6826216"/>
            <a:ext cx="1959158" cy="1959158"/>
          </a:xfrm>
          <a:prstGeom prst="rect">
            <a:avLst/>
          </a:prstGeom>
        </p:spPr>
      </p:pic>
      <p:sp>
        <p:nvSpPr>
          <p:cNvPr id="92" name="Jesteśmy trzecią największą  siecią badawczą w Europie.">
            <a:extLst>
              <a:ext uri="{FF2B5EF4-FFF2-40B4-BE49-F238E27FC236}">
                <a16:creationId xmlns:a16="http://schemas.microsoft.com/office/drawing/2014/main" id="{CD8107F9-1FDC-0B44-9F02-AF234697699E}"/>
              </a:ext>
            </a:extLst>
          </p:cNvPr>
          <p:cNvSpPr txBox="1"/>
          <p:nvPr/>
        </p:nvSpPr>
        <p:spPr>
          <a:xfrm>
            <a:off x="15360930" y="6912417"/>
            <a:ext cx="7305997" cy="1569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sz="3200" b="1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pl-PL" sz="9600" b="1" dirty="0">
                <a:solidFill>
                  <a:schemeClr val="accent1"/>
                </a:solidFill>
              </a:rPr>
              <a:t>614</a:t>
            </a:r>
          </a:p>
        </p:txBody>
      </p:sp>
      <p:sp>
        <p:nvSpPr>
          <p:cNvPr id="93" name="Jesteśmy trzecią największą  siecią badawczą w Europie.">
            <a:extLst>
              <a:ext uri="{FF2B5EF4-FFF2-40B4-BE49-F238E27FC236}">
                <a16:creationId xmlns:a16="http://schemas.microsoft.com/office/drawing/2014/main" id="{A45E84C1-205E-A748-AF41-C068F19132D4}"/>
              </a:ext>
            </a:extLst>
          </p:cNvPr>
          <p:cNvSpPr txBox="1"/>
          <p:nvPr/>
        </p:nvSpPr>
        <p:spPr>
          <a:xfrm>
            <a:off x="18340515" y="7093827"/>
            <a:ext cx="7305997" cy="1200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sz="3200" b="1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pl-PL" sz="3600" b="1">
                <a:solidFill>
                  <a:schemeClr val="bg1"/>
                </a:solidFill>
              </a:rPr>
              <a:t>Wyzwania</a:t>
            </a:r>
            <a:br>
              <a:rPr lang="pl-PL" sz="3600" b="1">
                <a:solidFill>
                  <a:schemeClr val="bg1"/>
                </a:solidFill>
              </a:rPr>
            </a:br>
            <a:r>
              <a:rPr lang="pl-PL" sz="3600" b="1">
                <a:solidFill>
                  <a:schemeClr val="bg1"/>
                </a:solidFill>
              </a:rPr>
              <a:t>P+U</a:t>
            </a:r>
          </a:p>
        </p:txBody>
      </p:sp>
      <p:pic>
        <p:nvPicPr>
          <p:cNvPr id="95" name="Obraz 94">
            <a:extLst>
              <a:ext uri="{FF2B5EF4-FFF2-40B4-BE49-F238E27FC236}">
                <a16:creationId xmlns:a16="http://schemas.microsoft.com/office/drawing/2014/main" id="{246272F2-4472-FD44-8538-BFECB946801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39400" y="9680653"/>
            <a:ext cx="1959158" cy="1959158"/>
          </a:xfrm>
          <a:prstGeom prst="rect">
            <a:avLst/>
          </a:prstGeom>
        </p:spPr>
      </p:pic>
      <p:sp>
        <p:nvSpPr>
          <p:cNvPr id="96" name="Jesteśmy trzecią największą  siecią badawczą w Europie.">
            <a:extLst>
              <a:ext uri="{FF2B5EF4-FFF2-40B4-BE49-F238E27FC236}">
                <a16:creationId xmlns:a16="http://schemas.microsoft.com/office/drawing/2014/main" id="{DB55A7C9-CF92-6647-9108-D6220D35CC0F}"/>
              </a:ext>
            </a:extLst>
          </p:cNvPr>
          <p:cNvSpPr txBox="1"/>
          <p:nvPr/>
        </p:nvSpPr>
        <p:spPr>
          <a:xfrm>
            <a:off x="15366484" y="9766854"/>
            <a:ext cx="7305997" cy="1569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sz="3200" b="1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pl-PL" sz="9600" b="1" dirty="0">
                <a:solidFill>
                  <a:schemeClr val="accent1"/>
                </a:solidFill>
              </a:rPr>
              <a:t>542</a:t>
            </a:r>
          </a:p>
        </p:txBody>
      </p:sp>
      <p:sp>
        <p:nvSpPr>
          <p:cNvPr id="97" name="Jesteśmy trzecią największą  siecią badawczą w Europie.">
            <a:extLst>
              <a:ext uri="{FF2B5EF4-FFF2-40B4-BE49-F238E27FC236}">
                <a16:creationId xmlns:a16="http://schemas.microsoft.com/office/drawing/2014/main" id="{8DB5FF53-134F-B943-8E96-79E0F44C34DB}"/>
              </a:ext>
            </a:extLst>
          </p:cNvPr>
          <p:cNvSpPr txBox="1"/>
          <p:nvPr/>
        </p:nvSpPr>
        <p:spPr>
          <a:xfrm>
            <a:off x="18340514" y="9951519"/>
            <a:ext cx="7305997" cy="1200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sz="3200" b="1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pl-PL" sz="3600" b="1">
                <a:solidFill>
                  <a:schemeClr val="bg1"/>
                </a:solidFill>
              </a:rPr>
              <a:t>Firm rzuciło</a:t>
            </a:r>
            <a:br>
              <a:rPr lang="pl-PL" sz="3600" b="1">
                <a:solidFill>
                  <a:schemeClr val="bg1"/>
                </a:solidFill>
              </a:rPr>
            </a:br>
            <a:r>
              <a:rPr lang="pl-PL" sz="3600" b="1">
                <a:solidFill>
                  <a:schemeClr val="bg1"/>
                </a:solidFill>
              </a:rPr>
              <a:t>nam wyzwanie</a:t>
            </a: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6FD54FCF-9F78-3340-81C6-A8C068BFCECD}"/>
              </a:ext>
            </a:extLst>
          </p:cNvPr>
          <p:cNvSpPr/>
          <p:nvPr/>
        </p:nvSpPr>
        <p:spPr>
          <a:xfrm>
            <a:off x="12628876" y="4049486"/>
            <a:ext cx="8845893" cy="5264752"/>
          </a:xfrm>
          <a:prstGeom prst="rect">
            <a:avLst/>
          </a:prstGeom>
          <a:noFill/>
          <a:ln w="76200" cap="flat">
            <a:solidFill>
              <a:schemeClr val="bg1"/>
            </a:solidFill>
            <a:prstDash val="dash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Verdana"/>
            </a:endParaRPr>
          </a:p>
        </p:txBody>
      </p:sp>
      <p:sp>
        <p:nvSpPr>
          <p:cNvPr id="98" name="Jesteśmy trzecią największą  siecią badawczą w Europie.">
            <a:extLst>
              <a:ext uri="{FF2B5EF4-FFF2-40B4-BE49-F238E27FC236}">
                <a16:creationId xmlns:a16="http://schemas.microsoft.com/office/drawing/2014/main" id="{BBA53E9C-9ABE-C246-9CD6-1EB757B3CDC3}"/>
              </a:ext>
            </a:extLst>
          </p:cNvPr>
          <p:cNvSpPr txBox="1"/>
          <p:nvPr/>
        </p:nvSpPr>
        <p:spPr>
          <a:xfrm>
            <a:off x="14094409" y="2509219"/>
            <a:ext cx="7305997" cy="1569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sz="3200" b="1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pl-PL" sz="9600" b="1" dirty="0">
                <a:solidFill>
                  <a:schemeClr val="accent1"/>
                </a:solidFill>
              </a:rPr>
              <a:t>1149</a:t>
            </a:r>
          </a:p>
        </p:txBody>
      </p:sp>
      <p:sp>
        <p:nvSpPr>
          <p:cNvPr id="99" name="Jesteśmy trzecią największą  siecią badawczą w Europie.">
            <a:extLst>
              <a:ext uri="{FF2B5EF4-FFF2-40B4-BE49-F238E27FC236}">
                <a16:creationId xmlns:a16="http://schemas.microsoft.com/office/drawing/2014/main" id="{376A94C0-BA05-1340-A219-C07AD24DCD66}"/>
              </a:ext>
            </a:extLst>
          </p:cNvPr>
          <p:cNvSpPr txBox="1"/>
          <p:nvPr/>
        </p:nvSpPr>
        <p:spPr>
          <a:xfrm>
            <a:off x="17770638" y="2970883"/>
            <a:ext cx="7305997" cy="646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sz="3200" b="1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pl-PL" sz="3600" b="1">
                <a:solidFill>
                  <a:schemeClr val="bg1"/>
                </a:solidFill>
              </a:rPr>
              <a:t>Wyzwań</a:t>
            </a:r>
          </a:p>
        </p:txBody>
      </p:sp>
    </p:spTree>
    <p:extLst>
      <p:ext uri="{BB962C8B-B14F-4D97-AF65-F5344CB8AC3E}">
        <p14:creationId xmlns:p14="http://schemas.microsoft.com/office/powerpoint/2010/main" val="2764475703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FA7B204-6481-FC4A-8BC7-2CEC76073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6482" y="864001"/>
            <a:ext cx="14061085" cy="1872000"/>
          </a:xfrm>
        </p:spPr>
        <p:txBody>
          <a:bodyPr lIns="0" tIns="0" rIns="0" bIns="0" anchor="t">
            <a:normAutofit/>
          </a:bodyPr>
          <a:lstStyle/>
          <a:p>
            <a:r>
              <a:rPr lang="pl-PL" dirty="0"/>
              <a:t>Działamy</a:t>
            </a:r>
            <a:br>
              <a:rPr lang="pl-PL" dirty="0"/>
            </a:br>
            <a:r>
              <a:rPr lang="pl-PL" dirty="0">
                <a:solidFill>
                  <a:schemeClr val="bg2"/>
                </a:solidFill>
              </a:rPr>
              <a:t>w organizacjach międzynarodowych</a:t>
            </a:r>
          </a:p>
        </p:txBody>
      </p:sp>
      <p:pic>
        <p:nvPicPr>
          <p:cNvPr id="70" name="Picture 2">
            <a:extLst>
              <a:ext uri="{FF2B5EF4-FFF2-40B4-BE49-F238E27FC236}">
                <a16:creationId xmlns:a16="http://schemas.microsoft.com/office/drawing/2014/main" id="{81ECCD39-3459-A94B-B509-6FA4277A1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1556" y="4543236"/>
            <a:ext cx="4165240" cy="2375220"/>
          </a:xfrm>
          <a:prstGeom prst="rect">
            <a:avLst/>
          </a:prstGeom>
          <a:solidFill>
            <a:schemeClr val="tx2"/>
          </a:solidFill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9E400FF8-9F68-1F40-84F1-F86D99E53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782594" y="7914562"/>
            <a:ext cx="3602375" cy="2709984"/>
          </a:xfrm>
          <a:prstGeom prst="rect">
            <a:avLst/>
          </a:prstGeom>
          <a:solidFill>
            <a:schemeClr val="tx2"/>
          </a:solidFill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C3630F69-B6A7-8F49-892F-AAE05131217D}"/>
              </a:ext>
            </a:extLst>
          </p:cNvPr>
          <p:cNvSpPr/>
          <p:nvPr/>
        </p:nvSpPr>
        <p:spPr>
          <a:xfrm>
            <a:off x="3812463" y="6035436"/>
            <a:ext cx="9656064" cy="27099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  <a:sym typeface="Verdana"/>
            </a:endParaRPr>
          </a:p>
        </p:txBody>
      </p:sp>
      <p:sp>
        <p:nvSpPr>
          <p:cNvPr id="10" name="Tytuł 1">
            <a:extLst>
              <a:ext uri="{FF2B5EF4-FFF2-40B4-BE49-F238E27FC236}">
                <a16:creationId xmlns:a16="http://schemas.microsoft.com/office/drawing/2014/main" id="{2A4A0096-226B-D848-A2A3-859EED90F1A4}"/>
              </a:ext>
            </a:extLst>
          </p:cNvPr>
          <p:cNvSpPr txBox="1"/>
          <p:nvPr/>
        </p:nvSpPr>
        <p:spPr>
          <a:xfrm>
            <a:off x="4009392" y="5381883"/>
            <a:ext cx="7573895" cy="1701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marL="0" marR="0" lvl="0" indent="0" algn="l" defTabSz="1389888" rtl="0" eaLnBrk="1" fontAlgn="auto" latinLnBrk="0" hangingPunct="0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>
                <a:latin typeface="+mn-lt"/>
                <a:ea typeface="+mn-ea"/>
                <a:cs typeface="+mn-cs"/>
                <a:sym typeface="Verdana"/>
              </a:defRPr>
            </a:pPr>
            <a:r>
              <a:rPr kumimoji="0" lang="pl-PL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j-ea"/>
                <a:cs typeface="+mj-cs"/>
                <a:sym typeface="Verdana"/>
              </a:rPr>
              <a:t>Jesteśmy członkami</a:t>
            </a:r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id="{90ED26EF-E0DB-CF42-940A-087D5D6363C8}"/>
              </a:ext>
            </a:extLst>
          </p:cNvPr>
          <p:cNvSpPr txBox="1"/>
          <p:nvPr/>
        </p:nvSpPr>
        <p:spPr>
          <a:xfrm>
            <a:off x="3812463" y="7838145"/>
            <a:ext cx="7573895" cy="1701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marL="0" marR="0" lvl="0" indent="0" algn="l" defTabSz="1389888" rtl="0" eaLnBrk="1" fontAlgn="auto" latinLnBrk="0" hangingPunct="0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>
                <a:latin typeface="+mn-lt"/>
                <a:ea typeface="+mn-ea"/>
                <a:cs typeface="+mn-cs"/>
                <a:sym typeface="Verdana"/>
              </a:defRPr>
            </a:pPr>
            <a:r>
              <a:rPr kumimoji="0" lang="pl-PL" sz="13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j-ea"/>
                <a:cs typeface="+mj-cs"/>
                <a:sym typeface="Verdana"/>
              </a:rPr>
              <a:t>100</a:t>
            </a:r>
          </a:p>
        </p:txBody>
      </p:sp>
      <p:sp>
        <p:nvSpPr>
          <p:cNvPr id="12" name="Tytuł 1">
            <a:extLst>
              <a:ext uri="{FF2B5EF4-FFF2-40B4-BE49-F238E27FC236}">
                <a16:creationId xmlns:a16="http://schemas.microsoft.com/office/drawing/2014/main" id="{8C41D2D7-33D6-D546-BE40-95101AD8388E}"/>
              </a:ext>
            </a:extLst>
          </p:cNvPr>
          <p:cNvSpPr txBox="1"/>
          <p:nvPr/>
        </p:nvSpPr>
        <p:spPr>
          <a:xfrm>
            <a:off x="4078872" y="6212741"/>
            <a:ext cx="7573895" cy="1701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marL="0" marR="0" lvl="0" indent="0" algn="l" defTabSz="1389888" rtl="0" eaLnBrk="1" fontAlgn="auto" latinLnBrk="0" hangingPunct="0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>
                <a:latin typeface="+mn-lt"/>
                <a:ea typeface="+mn-ea"/>
                <a:cs typeface="+mn-cs"/>
                <a:sym typeface="Verdana"/>
              </a:defRPr>
            </a:pPr>
            <a:r>
              <a:rPr kumimoji="0" lang="pl-PL" sz="3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j-ea"/>
                <a:cs typeface="+mj-cs"/>
                <a:sym typeface="Verdana"/>
              </a:rPr>
              <a:t>ponad</a:t>
            </a:r>
          </a:p>
        </p:txBody>
      </p:sp>
      <p:sp>
        <p:nvSpPr>
          <p:cNvPr id="13" name="Tytuł 1">
            <a:extLst>
              <a:ext uri="{FF2B5EF4-FFF2-40B4-BE49-F238E27FC236}">
                <a16:creationId xmlns:a16="http://schemas.microsoft.com/office/drawing/2014/main" id="{65705522-7AB6-784E-9C9F-7618EBC7F6B2}"/>
              </a:ext>
            </a:extLst>
          </p:cNvPr>
          <p:cNvSpPr txBox="1"/>
          <p:nvPr/>
        </p:nvSpPr>
        <p:spPr>
          <a:xfrm>
            <a:off x="7865820" y="6596211"/>
            <a:ext cx="7573895" cy="1701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marL="0" marR="0" lvl="0" indent="0" algn="l" defTabSz="1389888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>
                <a:latin typeface="+mn-lt"/>
                <a:ea typeface="+mn-ea"/>
                <a:cs typeface="+mn-cs"/>
                <a:sym typeface="Verdana"/>
              </a:defRPr>
            </a:pPr>
            <a:r>
              <a:rPr kumimoji="0" lang="pl-PL" sz="3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j-ea"/>
                <a:cs typeface="+mj-cs"/>
                <a:sym typeface="Verdana"/>
              </a:rPr>
              <a:t>Organizacji</a:t>
            </a:r>
            <a:br>
              <a:rPr kumimoji="0" lang="pl-PL" sz="3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j-ea"/>
                <a:cs typeface="+mj-cs"/>
                <a:sym typeface="Verdana"/>
              </a:rPr>
            </a:br>
            <a:r>
              <a:rPr kumimoji="0" lang="pl-PL" sz="3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j-ea"/>
                <a:cs typeface="+mj-cs"/>
                <a:sym typeface="Verdana"/>
              </a:rPr>
              <a:t>międzynarodowych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2CF26133-A8D9-0243-AA7D-C9D0C28BC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auto">
          <a:xfrm>
            <a:off x="17751556" y="1222863"/>
            <a:ext cx="3690989" cy="2375220"/>
          </a:xfrm>
          <a:prstGeom prst="rect">
            <a:avLst/>
          </a:prstGeom>
        </p:spPr>
      </p:pic>
      <p:pic>
        <p:nvPicPr>
          <p:cNvPr id="16" name="Picture 4" descr="EIT Manufacturing">
            <a:extLst>
              <a:ext uri="{FF2B5EF4-FFF2-40B4-BE49-F238E27FC236}">
                <a16:creationId xmlns:a16="http://schemas.microsoft.com/office/drawing/2014/main" id="{4FF804D4-2316-5644-AAD4-D6B4946BC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5936" y="11620652"/>
            <a:ext cx="3751359" cy="998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NoILight | Sieć Badawcza Łukasiewicz – PORT Polski Ośrodek Rozwoju  Technologii">
            <a:extLst>
              <a:ext uri="{FF2B5EF4-FFF2-40B4-BE49-F238E27FC236}">
                <a16:creationId xmlns:a16="http://schemas.microsoft.com/office/drawing/2014/main" id="{B503F4C6-10CA-DB4E-9CF8-D9FA52B92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4672" y="11542395"/>
            <a:ext cx="3946526" cy="10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Aktualności konsorcjum EIT Health - Uniwersytet Medyczny w Łodzi">
            <a:extLst>
              <a:ext uri="{FF2B5EF4-FFF2-40B4-BE49-F238E27FC236}">
                <a16:creationId xmlns:a16="http://schemas.microsoft.com/office/drawing/2014/main" id="{574CCF92-5BBF-5248-9A1A-12C613F36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0276" y="10881379"/>
            <a:ext cx="3496787" cy="232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WiseEuropa in Climate-KIC - WiseEuropa">
            <a:extLst>
              <a:ext uri="{FF2B5EF4-FFF2-40B4-BE49-F238E27FC236}">
                <a16:creationId xmlns:a16="http://schemas.microsoft.com/office/drawing/2014/main" id="{B9025989-0043-F94D-94A5-ABE8F517B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035" y="11255290"/>
            <a:ext cx="3358241" cy="1596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EIT Urban mobility – Solving the mobility changes facing our cities">
            <a:extLst>
              <a:ext uri="{FF2B5EF4-FFF2-40B4-BE49-F238E27FC236}">
                <a16:creationId xmlns:a16="http://schemas.microsoft.com/office/drawing/2014/main" id="{2C81FB88-8C40-EB40-8DBE-4180BE253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9604" y="11581522"/>
            <a:ext cx="3840401" cy="1024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77080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60C7131-03FD-6B46-BB4F-9F55A28F2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6925" y="364296"/>
            <a:ext cx="18036000" cy="1558702"/>
          </a:xfrm>
        </p:spPr>
        <p:txBody>
          <a:bodyPr>
            <a:noAutofit/>
          </a:bodyPr>
          <a:lstStyle/>
          <a:p>
            <a:r>
              <a:rPr lang="pl-PL" dirty="0"/>
              <a:t>Grupy Badawcze 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Łukasiewicza</a:t>
            </a:r>
            <a:br>
              <a:rPr lang="pl-PL" dirty="0"/>
            </a:br>
            <a:endParaRPr lang="pl-PL" dirty="0"/>
          </a:p>
        </p:txBody>
      </p:sp>
      <p:pic>
        <p:nvPicPr>
          <p:cNvPr id="11" name="Obraz 10" descr="Obraz zawierający zewnętrzne, znak, stop, słoń&#10;&#10;Opis wygenerowany automatycznie">
            <a:extLst>
              <a:ext uri="{FF2B5EF4-FFF2-40B4-BE49-F238E27FC236}">
                <a16:creationId xmlns:a16="http://schemas.microsoft.com/office/drawing/2014/main" id="{3855B96B-FBA5-BE45-AAE3-B6950E4058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064" y="3821591"/>
            <a:ext cx="1627129" cy="1627129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2002385-F9AB-034C-AA7F-1AD63C226D9E}"/>
              </a:ext>
            </a:extLst>
          </p:cNvPr>
          <p:cNvSpPr txBox="1">
            <a:spLocks/>
          </p:cNvSpPr>
          <p:nvPr/>
        </p:nvSpPr>
        <p:spPr>
          <a:xfrm>
            <a:off x="694495" y="12036362"/>
            <a:ext cx="459389" cy="764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Verdana"/>
                <a:ea typeface="Verdana"/>
                <a:cs typeface="Verdana"/>
                <a:sym typeface="Verdana"/>
              </a:defRPr>
            </a:lvl1pPr>
            <a:lvl2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Verdana"/>
              </a:defRPr>
            </a:lvl2pPr>
            <a:lvl3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Verdana"/>
              </a:defRPr>
            </a:lvl3pPr>
            <a:lvl4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Verdana"/>
              </a:defRPr>
            </a:lvl4pPr>
            <a:lvl5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Verdana"/>
              </a:defRPr>
            </a:lvl5pPr>
            <a:lvl6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Verdana"/>
              </a:defRPr>
            </a:lvl6pPr>
            <a:lvl7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Verdana"/>
              </a:defRPr>
            </a:lvl7pPr>
            <a:lvl8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Verdana"/>
              </a:defRPr>
            </a:lvl8pPr>
            <a:lvl9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Verdana"/>
              </a:defRPr>
            </a:lvl9pPr>
          </a:lstStyle>
          <a:p>
            <a:pPr marL="0" marR="0" lvl="0" indent="0" algn="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pl-PL" sz="4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pPr marL="0" marR="0" lvl="0" indent="0" algn="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pl-PL" sz="4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" name="Obraz 5" descr="Obraz zawierający rysunek, znak, koszula&#10;&#10;Opis wygenerowany automatycznie">
            <a:extLst>
              <a:ext uri="{FF2B5EF4-FFF2-40B4-BE49-F238E27FC236}">
                <a16:creationId xmlns:a16="http://schemas.microsoft.com/office/drawing/2014/main" id="{8D4AF0A4-5B54-D341-89AB-B7B320F2B1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064" y="7270293"/>
            <a:ext cx="1627130" cy="1627130"/>
          </a:xfrm>
          <a:prstGeom prst="rect">
            <a:avLst/>
          </a:prstGeom>
        </p:spPr>
      </p:pic>
      <p:pic>
        <p:nvPicPr>
          <p:cNvPr id="7" name="Obraz 6" descr="Obraz zawierający znak&#10;&#10;Opis wygenerowany automatycznie">
            <a:extLst>
              <a:ext uri="{FF2B5EF4-FFF2-40B4-BE49-F238E27FC236}">
                <a16:creationId xmlns:a16="http://schemas.microsoft.com/office/drawing/2014/main" id="{D19B885D-7D9F-4B4B-B78D-46941952F4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25" y="3821590"/>
            <a:ext cx="1627130" cy="1627130"/>
          </a:xfrm>
          <a:prstGeom prst="rect">
            <a:avLst/>
          </a:prstGeom>
        </p:spPr>
      </p:pic>
      <p:pic>
        <p:nvPicPr>
          <p:cNvPr id="8" name="Obraz 7" descr="Obraz zawierający rysunek, jasne&#10;&#10;Opis wygenerowany automatycznie">
            <a:extLst>
              <a:ext uri="{FF2B5EF4-FFF2-40B4-BE49-F238E27FC236}">
                <a16:creationId xmlns:a16="http://schemas.microsoft.com/office/drawing/2014/main" id="{80F75318-07AC-4B45-947B-29E95A924A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703" y="7270293"/>
            <a:ext cx="1627129" cy="1627129"/>
          </a:xfrm>
          <a:prstGeom prst="rect">
            <a:avLst/>
          </a:prstGeom>
        </p:spPr>
      </p:pic>
      <p:sp>
        <p:nvSpPr>
          <p:cNvPr id="13" name="Prostokąt 12">
            <a:extLst>
              <a:ext uri="{FF2B5EF4-FFF2-40B4-BE49-F238E27FC236}">
                <a16:creationId xmlns:a16="http://schemas.microsoft.com/office/drawing/2014/main" id="{38BE2E5A-8C99-B044-B36E-6900DA03353A}"/>
              </a:ext>
            </a:extLst>
          </p:cNvPr>
          <p:cNvSpPr/>
          <p:nvPr/>
        </p:nvSpPr>
        <p:spPr>
          <a:xfrm>
            <a:off x="2673551" y="5550801"/>
            <a:ext cx="285415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434D"/>
              </a:buClr>
              <a:buSzTx/>
              <a:buFontTx/>
              <a:buNone/>
              <a:tabLst/>
              <a:defRPr/>
            </a:pPr>
            <a:r>
              <a:rPr kumimoji="0" lang="pl-PL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Helvetica"/>
                <a:sym typeface="Helvetica"/>
              </a:rPr>
              <a:t>Zrównoważona </a:t>
            </a:r>
            <a:br>
              <a:rPr kumimoji="0" lang="pl-PL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Helvetica"/>
                <a:sym typeface="Helvetica"/>
              </a:rPr>
            </a:br>
            <a:r>
              <a:rPr kumimoji="0" lang="pl-PL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Helvetica"/>
                <a:sym typeface="Helvetica"/>
              </a:rPr>
              <a:t>Gospodarka</a:t>
            </a:r>
            <a:br>
              <a:rPr kumimoji="0" lang="pl-PL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Helvetica"/>
                <a:sym typeface="Helvetica"/>
              </a:rPr>
            </a:br>
            <a:r>
              <a:rPr kumimoji="0" lang="pl-PL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Helvetica"/>
                <a:sym typeface="Helvetica"/>
              </a:rPr>
              <a:t>i Energia</a:t>
            </a: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28B36BDA-B9EB-AE45-81A4-399EA17D3E59}"/>
              </a:ext>
            </a:extLst>
          </p:cNvPr>
          <p:cNvSpPr/>
          <p:nvPr/>
        </p:nvSpPr>
        <p:spPr>
          <a:xfrm>
            <a:off x="2877466" y="8977402"/>
            <a:ext cx="244632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434D"/>
              </a:buClr>
              <a:buSzTx/>
              <a:buFontTx/>
              <a:buNone/>
              <a:tabLst/>
              <a:defRPr/>
            </a:pPr>
            <a:r>
              <a:rPr kumimoji="0" lang="pl-PL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Helvetica"/>
                <a:sym typeface="Helvetica"/>
              </a:rPr>
              <a:t>Inteligentna </a:t>
            </a:r>
          </a:p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434D"/>
              </a:buClr>
              <a:buSzTx/>
              <a:buFontTx/>
              <a:buNone/>
              <a:tabLst/>
              <a:defRPr/>
            </a:pPr>
            <a:r>
              <a:rPr kumimoji="0" lang="pl-PL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Helvetica"/>
                <a:sym typeface="Helvetica"/>
              </a:rPr>
              <a:t>i Czysta</a:t>
            </a:r>
            <a:br>
              <a:rPr kumimoji="0" lang="pl-PL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Helvetica"/>
                <a:sym typeface="Helvetica"/>
              </a:rPr>
            </a:br>
            <a:r>
              <a:rPr kumimoji="0" lang="pl-PL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Helvetica"/>
                <a:sym typeface="Helvetica"/>
              </a:rPr>
              <a:t>Mobilność</a:t>
            </a:r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049A2E9B-1C88-CC41-B48D-9D872165104C}"/>
              </a:ext>
            </a:extLst>
          </p:cNvPr>
          <p:cNvSpPr/>
          <p:nvPr/>
        </p:nvSpPr>
        <p:spPr>
          <a:xfrm>
            <a:off x="5914064" y="5550801"/>
            <a:ext cx="24482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434D"/>
              </a:buClr>
              <a:buSzTx/>
              <a:buFontTx/>
              <a:buNone/>
              <a:tabLst/>
              <a:defRPr/>
            </a:pPr>
            <a:r>
              <a:rPr kumimoji="0" lang="pl-PL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Helvetica"/>
                <a:sym typeface="Helvetica"/>
              </a:rPr>
              <a:t>Transformacja</a:t>
            </a:r>
            <a:br>
              <a:rPr kumimoji="0" lang="pl-PL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Helvetica"/>
                <a:sym typeface="Helvetica"/>
              </a:rPr>
            </a:br>
            <a:r>
              <a:rPr kumimoji="0" lang="pl-PL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Helvetica"/>
                <a:sym typeface="Helvetica"/>
              </a:rPr>
              <a:t>Cyfrowa</a:t>
            </a: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4D030202-ADB9-504F-9170-8F8E4E8F9A8F}"/>
              </a:ext>
            </a:extLst>
          </p:cNvPr>
          <p:cNvSpPr/>
          <p:nvPr/>
        </p:nvSpPr>
        <p:spPr>
          <a:xfrm>
            <a:off x="6262780" y="8977402"/>
            <a:ext cx="16580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434D"/>
              </a:buClr>
              <a:buSzTx/>
              <a:buFontTx/>
              <a:buNone/>
              <a:tabLst/>
              <a:defRPr/>
            </a:pPr>
            <a:r>
              <a:rPr kumimoji="0" lang="pl-PL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Helvetica"/>
                <a:sym typeface="Helvetica"/>
              </a:rPr>
              <a:t>Zdrowie</a:t>
            </a: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C07D41FF-2B12-4A36-B7A9-700D9A737804}"/>
              </a:ext>
            </a:extLst>
          </p:cNvPr>
          <p:cNvSpPr txBox="1"/>
          <p:nvPr/>
        </p:nvSpPr>
        <p:spPr>
          <a:xfrm>
            <a:off x="3168000" y="10860622"/>
            <a:ext cx="12282187" cy="18158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pl-PL" altLang="pl-PL" sz="2800" b="1" dirty="0">
                <a:latin typeface="+mn-lt"/>
                <a:cs typeface="Verdana" panose="020B0604030504040204" pitchFamily="34" charset="0"/>
              </a:rPr>
              <a:t>Grupy Badawcze Łukasiewicza </a:t>
            </a:r>
            <a:r>
              <a:rPr lang="pl-PL" altLang="pl-PL" sz="2800" dirty="0">
                <a:latin typeface="+mn-lt"/>
                <a:cs typeface="Verdana" panose="020B0604030504040204" pitchFamily="34" charset="0"/>
              </a:rPr>
              <a:t>skupiają ekspertów z różnych Instytutów Łukasiewicza w celu wypracowania portfela wspólnych projektów, wymiany doświadczeń i kompetencji oraz integracji pracowników naukowych i inżynierów</a:t>
            </a:r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3AA0B8FB-EB57-8549-B741-0AA5F4ABFA3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66972" y="4959385"/>
            <a:ext cx="11707967" cy="5159682"/>
          </a:xfrm>
          <a:prstGeom prst="rect">
            <a:avLst/>
          </a:prstGeom>
        </p:spPr>
      </p:pic>
      <p:sp>
        <p:nvSpPr>
          <p:cNvPr id="18" name="Prostokąt 17">
            <a:extLst>
              <a:ext uri="{FF2B5EF4-FFF2-40B4-BE49-F238E27FC236}">
                <a16:creationId xmlns:a16="http://schemas.microsoft.com/office/drawing/2014/main" id="{9171E172-41F1-444A-85DA-ED2C25C1BEF8}"/>
              </a:ext>
            </a:extLst>
          </p:cNvPr>
          <p:cNvSpPr/>
          <p:nvPr/>
        </p:nvSpPr>
        <p:spPr>
          <a:xfrm>
            <a:off x="14602720" y="3359926"/>
            <a:ext cx="133396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5400" b="1" dirty="0">
                <a:solidFill>
                  <a:srgbClr val="44D62C"/>
                </a:solidFill>
                <a:latin typeface="Verdana"/>
                <a:cs typeface="Helvetica"/>
              </a:rPr>
              <a:t>26</a:t>
            </a:r>
            <a:endParaRPr kumimoji="0" lang="pl-PL" sz="5400" b="0" i="0" u="none" strike="noStrike" kern="0" cap="none" spc="0" normalizeH="0" baseline="0" noProof="0" dirty="0">
              <a:ln>
                <a:noFill/>
              </a:ln>
              <a:solidFill>
                <a:srgbClr val="44D62C"/>
              </a:solidFill>
              <a:effectLst/>
              <a:uLnTx/>
              <a:uFillTx/>
              <a:latin typeface="Verdana"/>
              <a:cs typeface="Helvetica"/>
              <a:sym typeface="Helvetica"/>
            </a:endParaRPr>
          </a:p>
        </p:txBody>
      </p:sp>
      <p:sp>
        <p:nvSpPr>
          <p:cNvPr id="19" name="Tytuł 1">
            <a:extLst>
              <a:ext uri="{FF2B5EF4-FFF2-40B4-BE49-F238E27FC236}">
                <a16:creationId xmlns:a16="http://schemas.microsoft.com/office/drawing/2014/main" id="{FD54F309-4BC0-4DA4-81FF-92D589988F75}"/>
              </a:ext>
            </a:extLst>
          </p:cNvPr>
          <p:cNvSpPr txBox="1">
            <a:spLocks/>
          </p:cNvSpPr>
          <p:nvPr/>
        </p:nvSpPr>
        <p:spPr>
          <a:xfrm>
            <a:off x="16076806" y="3520183"/>
            <a:ext cx="5179242" cy="9073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>
            <a:lvl1pPr marL="0" marR="0" indent="0" algn="l" defTabSz="914400" rtl="0" latinLnBrk="0">
              <a:lnSpc>
                <a:spcPts val="5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+mj-lt"/>
                <a:ea typeface="+mj-ea"/>
                <a:cs typeface="+mj-cs"/>
                <a:sym typeface="Verdana"/>
              </a:defRPr>
            </a:lvl1pPr>
            <a:lvl2pPr marL="0" marR="0" indent="0" algn="l" defTabSz="914400" rtl="0" latinLnBrk="0">
              <a:lnSpc>
                <a:spcPts val="5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+mj-lt"/>
                <a:ea typeface="+mj-ea"/>
                <a:cs typeface="+mj-cs"/>
                <a:sym typeface="Verdana"/>
              </a:defRPr>
            </a:lvl2pPr>
            <a:lvl3pPr marL="0" marR="0" indent="0" algn="l" defTabSz="914400" rtl="0" latinLnBrk="0">
              <a:lnSpc>
                <a:spcPts val="5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+mj-lt"/>
                <a:ea typeface="+mj-ea"/>
                <a:cs typeface="+mj-cs"/>
                <a:sym typeface="Verdana"/>
              </a:defRPr>
            </a:lvl3pPr>
            <a:lvl4pPr marL="0" marR="0" indent="0" algn="l" defTabSz="914400" rtl="0" latinLnBrk="0">
              <a:lnSpc>
                <a:spcPts val="5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+mj-lt"/>
                <a:ea typeface="+mj-ea"/>
                <a:cs typeface="+mj-cs"/>
                <a:sym typeface="Verdana"/>
              </a:defRPr>
            </a:lvl4pPr>
            <a:lvl5pPr marL="0" marR="0" indent="0" algn="l" defTabSz="914400" rtl="0" latinLnBrk="0">
              <a:lnSpc>
                <a:spcPts val="5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+mj-lt"/>
                <a:ea typeface="+mj-ea"/>
                <a:cs typeface="+mj-cs"/>
                <a:sym typeface="Verdana"/>
              </a:defRPr>
            </a:lvl5pPr>
            <a:lvl6pPr marL="0" marR="0" indent="0" algn="l" defTabSz="914400" rtl="0" latinLnBrk="0">
              <a:lnSpc>
                <a:spcPts val="5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+mj-lt"/>
                <a:ea typeface="+mj-ea"/>
                <a:cs typeface="+mj-cs"/>
                <a:sym typeface="Verdana"/>
              </a:defRPr>
            </a:lvl6pPr>
            <a:lvl7pPr marL="0" marR="0" indent="0" algn="l" defTabSz="914400" rtl="0" latinLnBrk="0">
              <a:lnSpc>
                <a:spcPts val="5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+mj-lt"/>
                <a:ea typeface="+mj-ea"/>
                <a:cs typeface="+mj-cs"/>
                <a:sym typeface="Verdana"/>
              </a:defRPr>
            </a:lvl7pPr>
            <a:lvl8pPr marL="0" marR="0" indent="0" algn="l" defTabSz="914400" rtl="0" latinLnBrk="0">
              <a:lnSpc>
                <a:spcPts val="5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+mj-lt"/>
                <a:ea typeface="+mj-ea"/>
                <a:cs typeface="+mj-cs"/>
                <a:sym typeface="Verdana"/>
              </a:defRPr>
            </a:lvl8pPr>
            <a:lvl9pPr marL="0" marR="0" indent="0" algn="l" defTabSz="914400" rtl="0" latinLnBrk="0">
              <a:lnSpc>
                <a:spcPts val="5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+mj-lt"/>
                <a:ea typeface="+mj-ea"/>
                <a:cs typeface="+mj-cs"/>
                <a:sym typeface="Verdana"/>
              </a:defRPr>
            </a:lvl9pPr>
          </a:lstStyle>
          <a:p>
            <a:pPr hangingPunct="1"/>
            <a:r>
              <a:rPr lang="pl-PL" sz="3200" b="0" dirty="0">
                <a:solidFill>
                  <a:schemeClr val="bg1"/>
                </a:solidFill>
              </a:rPr>
              <a:t>Instytutów Łukasiewicza</a:t>
            </a:r>
            <a:br>
              <a:rPr lang="pl-PL" sz="3200" b="0" dirty="0">
                <a:solidFill>
                  <a:schemeClr val="bg1"/>
                </a:solidFill>
              </a:rPr>
            </a:br>
            <a:endParaRPr lang="pl-PL" sz="3200" b="0" dirty="0"/>
          </a:p>
        </p:txBody>
      </p:sp>
    </p:spTree>
    <p:extLst>
      <p:ext uri="{BB962C8B-B14F-4D97-AF65-F5344CB8AC3E}">
        <p14:creationId xmlns:p14="http://schemas.microsoft.com/office/powerpoint/2010/main" val="1579371674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Motyw pakietu Office">
  <a:themeElements>
    <a:clrScheme name="Motyw pakietu Office">
      <a:dk1>
        <a:srgbClr val="000000"/>
      </a:dk1>
      <a:lt1>
        <a:srgbClr val="000000"/>
      </a:lt1>
      <a:dk2>
        <a:srgbClr val="A7A7A7"/>
      </a:dk2>
      <a:lt2>
        <a:srgbClr val="535353"/>
      </a:lt2>
      <a:accent1>
        <a:srgbClr val="44D62C"/>
      </a:accent1>
      <a:accent2>
        <a:srgbClr val="0085CA"/>
      </a:accent2>
      <a:accent3>
        <a:srgbClr val="EF3340"/>
      </a:accent3>
      <a:accent4>
        <a:srgbClr val="963CBD"/>
      </a:accent4>
      <a:accent5>
        <a:srgbClr val="FF0098"/>
      </a:accent5>
      <a:accent6>
        <a:srgbClr val="008578"/>
      </a:accent6>
      <a:hlink>
        <a:srgbClr val="0000FF"/>
      </a:hlink>
      <a:folHlink>
        <a:srgbClr val="FF00FF"/>
      </a:folHlink>
    </a:clrScheme>
    <a:fontScheme name="Motyw pakietu Office">
      <a:majorFont>
        <a:latin typeface="Verdana"/>
        <a:ea typeface="Verdana"/>
        <a:cs typeface="Verdana"/>
      </a:majorFont>
      <a:minorFont>
        <a:latin typeface="Helvetica"/>
        <a:ea typeface="Helvetica"/>
        <a:cs typeface="Helvetica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Verdan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Verdan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Motyw pakietu Office">
  <a:themeElements>
    <a:clrScheme name="Motyw pakietu Office">
      <a:dk1>
        <a:srgbClr val="000000"/>
      </a:dk1>
      <a:lt1>
        <a:srgbClr val="000000"/>
      </a:lt1>
      <a:dk2>
        <a:srgbClr val="A7A7A7"/>
      </a:dk2>
      <a:lt2>
        <a:srgbClr val="535353"/>
      </a:lt2>
      <a:accent1>
        <a:srgbClr val="44D62C"/>
      </a:accent1>
      <a:accent2>
        <a:srgbClr val="0085CA"/>
      </a:accent2>
      <a:accent3>
        <a:srgbClr val="EF3340"/>
      </a:accent3>
      <a:accent4>
        <a:srgbClr val="963CBD"/>
      </a:accent4>
      <a:accent5>
        <a:srgbClr val="FF0098"/>
      </a:accent5>
      <a:accent6>
        <a:srgbClr val="008578"/>
      </a:accent6>
      <a:hlink>
        <a:srgbClr val="0000FF"/>
      </a:hlink>
      <a:folHlink>
        <a:srgbClr val="FF00FF"/>
      </a:folHlink>
    </a:clrScheme>
    <a:fontScheme name="Motyw pakietu Office">
      <a:majorFont>
        <a:latin typeface="Helvetica"/>
        <a:ea typeface="Helvetica"/>
        <a:cs typeface="Helvetica"/>
      </a:majorFont>
      <a:minorFont>
        <a:latin typeface="Verdana"/>
        <a:ea typeface="Verdana"/>
        <a:cs typeface="Verdana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1_Projekt niestandardowy">
  <a:themeElements>
    <a:clrScheme name="Niestandardowy 5">
      <a:dk1>
        <a:srgbClr val="44D62C"/>
      </a:dk1>
      <a:lt1>
        <a:srgbClr val="FFFFFF"/>
      </a:lt1>
      <a:dk2>
        <a:srgbClr val="FFFFFF"/>
      </a:dk2>
      <a:lt2>
        <a:srgbClr val="000000"/>
      </a:lt2>
      <a:accent1>
        <a:srgbClr val="44D62C"/>
      </a:accent1>
      <a:accent2>
        <a:srgbClr val="0085CA"/>
      </a:accent2>
      <a:accent3>
        <a:srgbClr val="EF3340"/>
      </a:accent3>
      <a:accent4>
        <a:srgbClr val="963CBD"/>
      </a:accent4>
      <a:accent5>
        <a:srgbClr val="FF0098"/>
      </a:accent5>
      <a:accent6>
        <a:srgbClr val="008578"/>
      </a:accent6>
      <a:hlink>
        <a:srgbClr val="0000FF"/>
      </a:hlink>
      <a:folHlink>
        <a:srgbClr val="800080"/>
      </a:folHlink>
    </a:clrScheme>
    <a:fontScheme name="Lukasiewicz-fonty-Word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zablon_Łukasiewicz-PPT-200520" id="{7F1D0BD4-B855-4661-BA43-951C17B9CF0D}" vid="{C7DBD7FA-08A6-4D45-9F3A-5702C0B533C9}"/>
    </a:ext>
  </a:extLst>
</a:theme>
</file>

<file path=ppt/theme/theme4.xml><?xml version="1.0" encoding="utf-8"?>
<a:theme xmlns:a="http://schemas.openxmlformats.org/drawingml/2006/main" name="Projekt niestandardowy">
  <a:themeElements>
    <a:clrScheme name="Niestandardowy 5">
      <a:dk1>
        <a:srgbClr val="44D62C"/>
      </a:dk1>
      <a:lt1>
        <a:srgbClr val="FFFFFF"/>
      </a:lt1>
      <a:dk2>
        <a:srgbClr val="FFFFFF"/>
      </a:dk2>
      <a:lt2>
        <a:srgbClr val="000000"/>
      </a:lt2>
      <a:accent1>
        <a:srgbClr val="44D62C"/>
      </a:accent1>
      <a:accent2>
        <a:srgbClr val="0085CA"/>
      </a:accent2>
      <a:accent3>
        <a:srgbClr val="EF3340"/>
      </a:accent3>
      <a:accent4>
        <a:srgbClr val="963CBD"/>
      </a:accent4>
      <a:accent5>
        <a:srgbClr val="FF0098"/>
      </a:accent5>
      <a:accent6>
        <a:srgbClr val="008578"/>
      </a:accent6>
      <a:hlink>
        <a:srgbClr val="0000FF"/>
      </a:hlink>
      <a:folHlink>
        <a:srgbClr val="800080"/>
      </a:folHlink>
    </a:clrScheme>
    <a:fontScheme name="Lukasiewicz-fonty-Word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zablon_Łukasiewicz-PPT-200520" id="{7F1D0BD4-B855-4661-BA43-951C17B9CF0D}" vid="{C7DBD7FA-08A6-4D45-9F3A-5702C0B533C9}"/>
    </a:ext>
  </a:extLst>
</a:theme>
</file>

<file path=ppt/theme/theme5.xml><?xml version="1.0" encoding="utf-8"?>
<a:theme xmlns:a="http://schemas.openxmlformats.org/drawingml/2006/main" name="2_Projekt niestandardowy">
  <a:themeElements>
    <a:clrScheme name="Niestandardowy 5">
      <a:dk1>
        <a:srgbClr val="44D62C"/>
      </a:dk1>
      <a:lt1>
        <a:srgbClr val="FFFFFF"/>
      </a:lt1>
      <a:dk2>
        <a:srgbClr val="FFFFFF"/>
      </a:dk2>
      <a:lt2>
        <a:srgbClr val="000000"/>
      </a:lt2>
      <a:accent1>
        <a:srgbClr val="44D62C"/>
      </a:accent1>
      <a:accent2>
        <a:srgbClr val="0085CA"/>
      </a:accent2>
      <a:accent3>
        <a:srgbClr val="EF3340"/>
      </a:accent3>
      <a:accent4>
        <a:srgbClr val="963CBD"/>
      </a:accent4>
      <a:accent5>
        <a:srgbClr val="FF0098"/>
      </a:accent5>
      <a:accent6>
        <a:srgbClr val="008578"/>
      </a:accent6>
      <a:hlink>
        <a:srgbClr val="0000FF"/>
      </a:hlink>
      <a:folHlink>
        <a:srgbClr val="800080"/>
      </a:folHlink>
    </a:clrScheme>
    <a:fontScheme name="Lukasiewicz-fonty-Word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zablon_Łukasiewicz-PPT-200520" id="{7F1D0BD4-B855-4661-BA43-951C17B9CF0D}" vid="{C7DBD7FA-08A6-4D45-9F3A-5702C0B533C9}"/>
    </a:ext>
  </a:extLst>
</a:theme>
</file>

<file path=ppt/theme/theme6.xml><?xml version="1.0" encoding="utf-8"?>
<a:theme xmlns:a="http://schemas.openxmlformats.org/drawingml/2006/main" name="3_Projekt niestandardowy">
  <a:themeElements>
    <a:clrScheme name="Niestandardowy 5">
      <a:dk1>
        <a:srgbClr val="44D62C"/>
      </a:dk1>
      <a:lt1>
        <a:srgbClr val="FFFFFF"/>
      </a:lt1>
      <a:dk2>
        <a:srgbClr val="FFFFFF"/>
      </a:dk2>
      <a:lt2>
        <a:srgbClr val="000000"/>
      </a:lt2>
      <a:accent1>
        <a:srgbClr val="44D62C"/>
      </a:accent1>
      <a:accent2>
        <a:srgbClr val="0085CA"/>
      </a:accent2>
      <a:accent3>
        <a:srgbClr val="EF3340"/>
      </a:accent3>
      <a:accent4>
        <a:srgbClr val="963CBD"/>
      </a:accent4>
      <a:accent5>
        <a:srgbClr val="FF0098"/>
      </a:accent5>
      <a:accent6>
        <a:srgbClr val="008578"/>
      </a:accent6>
      <a:hlink>
        <a:srgbClr val="0000FF"/>
      </a:hlink>
      <a:folHlink>
        <a:srgbClr val="800080"/>
      </a:folHlink>
    </a:clrScheme>
    <a:fontScheme name="Lukasiewicz-fonty-Word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zablon_Lukasiewicz-PPT-200520.potx" id="{BDABD2FF-78AB-4078-8CB5-E04BB3E9B196}" vid="{2376639B-3A97-4975-8D92-49D65563765A}"/>
    </a:ext>
  </a:extLst>
</a:theme>
</file>

<file path=ppt/theme/theme7.xml><?xml version="1.0" encoding="utf-8"?>
<a:theme xmlns:a="http://schemas.openxmlformats.org/drawingml/2006/main" name="4_Projekt niestandardowy">
  <a:themeElements>
    <a:clrScheme name="Niestandardowy 5">
      <a:dk1>
        <a:srgbClr val="44D62C"/>
      </a:dk1>
      <a:lt1>
        <a:srgbClr val="FFFFFF"/>
      </a:lt1>
      <a:dk2>
        <a:srgbClr val="FFFFFF"/>
      </a:dk2>
      <a:lt2>
        <a:srgbClr val="000000"/>
      </a:lt2>
      <a:accent1>
        <a:srgbClr val="44D62C"/>
      </a:accent1>
      <a:accent2>
        <a:srgbClr val="0085CA"/>
      </a:accent2>
      <a:accent3>
        <a:srgbClr val="EF3340"/>
      </a:accent3>
      <a:accent4>
        <a:srgbClr val="963CBD"/>
      </a:accent4>
      <a:accent5>
        <a:srgbClr val="FF0098"/>
      </a:accent5>
      <a:accent6>
        <a:srgbClr val="008578"/>
      </a:accent6>
      <a:hlink>
        <a:srgbClr val="0000FF"/>
      </a:hlink>
      <a:folHlink>
        <a:srgbClr val="800080"/>
      </a:folHlink>
    </a:clrScheme>
    <a:fontScheme name="Lukasiewicz-fonty-Word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zablon_Łukasiewicz-PPT-200520" id="{7F1D0BD4-B855-4661-BA43-951C17B9CF0D}" vid="{C7DBD7FA-08A6-4D45-9F3A-5702C0B533C9}"/>
    </a:ext>
  </a:extLst>
</a:theme>
</file>

<file path=ppt/theme/theme8.xml><?xml version="1.0" encoding="utf-8"?>
<a:theme xmlns:a="http://schemas.openxmlformats.org/drawingml/2006/main" name="5_Projekt niestandardowy">
  <a:themeElements>
    <a:clrScheme name="Niestandardowy 5">
      <a:dk1>
        <a:srgbClr val="44D62C"/>
      </a:dk1>
      <a:lt1>
        <a:srgbClr val="FFFFFF"/>
      </a:lt1>
      <a:dk2>
        <a:srgbClr val="FFFFFF"/>
      </a:dk2>
      <a:lt2>
        <a:srgbClr val="000000"/>
      </a:lt2>
      <a:accent1>
        <a:srgbClr val="44D62C"/>
      </a:accent1>
      <a:accent2>
        <a:srgbClr val="0085CA"/>
      </a:accent2>
      <a:accent3>
        <a:srgbClr val="EF3340"/>
      </a:accent3>
      <a:accent4>
        <a:srgbClr val="963CBD"/>
      </a:accent4>
      <a:accent5>
        <a:srgbClr val="FF0098"/>
      </a:accent5>
      <a:accent6>
        <a:srgbClr val="008578"/>
      </a:accent6>
      <a:hlink>
        <a:srgbClr val="0000FF"/>
      </a:hlink>
      <a:folHlink>
        <a:srgbClr val="800080"/>
      </a:folHlink>
    </a:clrScheme>
    <a:fontScheme name="Lukasiewicz-fonty-Word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zablon_Łukasiewicz-PPT-200520" id="{7F1D0BD4-B855-4661-BA43-951C17B9CF0D}" vid="{C7DBD7FA-08A6-4D45-9F3A-5702C0B533C9}"/>
    </a:ext>
  </a:extLst>
</a:theme>
</file>

<file path=ppt/theme/theme9.xml><?xml version="1.0" encoding="utf-8"?>
<a:theme xmlns:a="http://schemas.openxmlformats.org/drawingml/2006/main" name="Motyw pakietu Office">
  <a:themeElements>
    <a:clrScheme name="Motyw pakietu Office">
      <a:dk1>
        <a:srgbClr val="D0AAD6"/>
      </a:dk1>
      <a:lt1>
        <a:srgbClr val="44D62C"/>
      </a:lt1>
      <a:dk2>
        <a:srgbClr val="A7A7A7"/>
      </a:dk2>
      <a:lt2>
        <a:srgbClr val="535353"/>
      </a:lt2>
      <a:accent1>
        <a:srgbClr val="44D62C"/>
      </a:accent1>
      <a:accent2>
        <a:srgbClr val="0085CA"/>
      </a:accent2>
      <a:accent3>
        <a:srgbClr val="EF3340"/>
      </a:accent3>
      <a:accent4>
        <a:srgbClr val="963CBD"/>
      </a:accent4>
      <a:accent5>
        <a:srgbClr val="FF0098"/>
      </a:accent5>
      <a:accent6>
        <a:srgbClr val="008578"/>
      </a:accent6>
      <a:hlink>
        <a:srgbClr val="0000FF"/>
      </a:hlink>
      <a:folHlink>
        <a:srgbClr val="FF00FF"/>
      </a:folHlink>
    </a:clrScheme>
    <a:fontScheme name="Motyw pakietu Office">
      <a:majorFont>
        <a:latin typeface="Verdana"/>
        <a:ea typeface="Verdana"/>
        <a:cs typeface="Verdana"/>
      </a:majorFont>
      <a:minorFont>
        <a:latin typeface="Helvetica"/>
        <a:ea typeface="Helvetica"/>
        <a:cs typeface="Helvetica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Verdan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Verdan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7vd xmlns="d7363ebd-c44b-4dc3-b739-92d23213c30c" xsi:nil="true"/>
    <lcf76f155ced4ddcb4097134ff3c332f xmlns="d7363ebd-c44b-4dc3-b739-92d23213c30c">
      <Terms xmlns="http://schemas.microsoft.com/office/infopath/2007/PartnerControls"/>
    </lcf76f155ced4ddcb4097134ff3c332f>
    <TaxCatchAll xmlns="ad6afa8c-9dc1-4e0d-9a3e-a31ed7b52b0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0DF5D45B0381E458254CB4AA83DFBE2" ma:contentTypeVersion="17" ma:contentTypeDescription="Utwórz nowy dokument." ma:contentTypeScope="" ma:versionID="49319434097ddf9bad1eea36ac8aef72">
  <xsd:schema xmlns:xsd="http://www.w3.org/2001/XMLSchema" xmlns:xs="http://www.w3.org/2001/XMLSchema" xmlns:p="http://schemas.microsoft.com/office/2006/metadata/properties" xmlns:ns2="d7363ebd-c44b-4dc3-b739-92d23213c30c" xmlns:ns3="ad6afa8c-9dc1-4e0d-9a3e-a31ed7b52b03" targetNamespace="http://schemas.microsoft.com/office/2006/metadata/properties" ma:root="true" ma:fieldsID="491f010ea5d30f98743c4e0a2bdc2680" ns2:_="" ns3:_="">
    <xsd:import namespace="d7363ebd-c44b-4dc3-b739-92d23213c30c"/>
    <xsd:import namespace="ad6afa8c-9dc1-4e0d-9a3e-a31ed7b52b0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  <xsd:element ref="ns2:s7vd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363ebd-c44b-4dc3-b739-92d23213c30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s7vd" ma:index="18" nillable="true" ma:displayName="opis" ma:internalName="s7vd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Tagi obrazów" ma:readOnly="false" ma:fieldId="{5cf76f15-5ced-4ddc-b409-7134ff3c332f}" ma:taxonomyMulti="true" ma:sspId="b205d356-f1e1-40f3-a99e-c475332e209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6afa8c-9dc1-4e0d-9a3e-a31ed7b52b03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34610f31-7088-43a6-99d9-a69af1160018}" ma:internalName="TaxCatchAll" ma:showField="CatchAllData" ma:web="ad6afa8c-9dc1-4e0d-9a3e-a31ed7b52b0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CCA0E06-4410-483B-BE96-53D9E22F5A68}">
  <ds:schemaRefs>
    <ds:schemaRef ds:uri="http://purl.org/dc/elements/1.1/"/>
    <ds:schemaRef ds:uri="http://schemas.microsoft.com/office/2006/documentManagement/types"/>
    <ds:schemaRef ds:uri="http://www.w3.org/XML/1998/namespace"/>
    <ds:schemaRef ds:uri="http://schemas.microsoft.com/office/2006/metadata/properties"/>
    <ds:schemaRef ds:uri="ad6afa8c-9dc1-4e0d-9a3e-a31ed7b52b03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d7363ebd-c44b-4dc3-b739-92d23213c30c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573228AF-62C8-4528-979E-446A5FFBFC5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36F3A09-CBF6-4C46-BBEE-124EAE92182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7363ebd-c44b-4dc3-b739-92d23213c30c"/>
    <ds:schemaRef ds:uri="ad6afa8c-9dc1-4e0d-9a3e-a31ed7b52b0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29422</TotalTime>
  <Words>1239</Words>
  <Application>Microsoft Office PowerPoint</Application>
  <PresentationFormat>Niestandardowy</PresentationFormat>
  <Paragraphs>239</Paragraphs>
  <Slides>25</Slides>
  <Notes>8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8</vt:i4>
      </vt:variant>
      <vt:variant>
        <vt:lpstr>Tytuły slajdów</vt:lpstr>
      </vt:variant>
      <vt:variant>
        <vt:i4>25</vt:i4>
      </vt:variant>
    </vt:vector>
  </HeadingPairs>
  <TitlesOfParts>
    <vt:vector size="38" baseType="lpstr">
      <vt:lpstr>Arial</vt:lpstr>
      <vt:lpstr>Calibri</vt:lpstr>
      <vt:lpstr>Helvetica</vt:lpstr>
      <vt:lpstr>Verdana</vt:lpstr>
      <vt:lpstr>Wingdings</vt:lpstr>
      <vt:lpstr>Motyw pakietu Office</vt:lpstr>
      <vt:lpstr>1_Motyw pakietu Office</vt:lpstr>
      <vt:lpstr>1_Projekt niestandardowy</vt:lpstr>
      <vt:lpstr>Projekt niestandardowy</vt:lpstr>
      <vt:lpstr>2_Projekt niestandardowy</vt:lpstr>
      <vt:lpstr>3_Projekt niestandardowy</vt:lpstr>
      <vt:lpstr>4_Projekt niestandardowy</vt:lpstr>
      <vt:lpstr>5_Projekt niestandardowy</vt:lpstr>
      <vt:lpstr>Prezentacja programu PowerPoint</vt:lpstr>
      <vt:lpstr>Misja, wizja, wartości Łukasiewicza</vt:lpstr>
      <vt:lpstr>Kim  jesteśmy?</vt:lpstr>
      <vt:lpstr>Projekty Łukasiewicza  w 2021 roku w liczbach</vt:lpstr>
      <vt:lpstr>Projekty Łukasiewicza  w 2021 roku w liczbach</vt:lpstr>
      <vt:lpstr>Sieć Badawcza Łukasiewicz – system wyzwań   </vt:lpstr>
      <vt:lpstr>Wyzwania  Łukasiewicza: szczegóły</vt:lpstr>
      <vt:lpstr>Działamy w organizacjach międzynarodowych</vt:lpstr>
      <vt:lpstr>Grupy Badawcze  Łukasiewicza </vt:lpstr>
      <vt:lpstr>Grupy Badawcze Łukasiewicza  </vt:lpstr>
      <vt:lpstr>Strategia PUSH Programy badawcze </vt:lpstr>
      <vt:lpstr>Łukasiewicz - Instytut Elektrotechniki  </vt:lpstr>
      <vt:lpstr>Kluczowe kierunki Łukasiewicz-IEL  </vt:lpstr>
      <vt:lpstr>BEZPIECZEŃSTWO   </vt:lpstr>
      <vt:lpstr>ELEKTROMOBILNOŚĆ I TRANSPORT ELEKTRYCZNY   </vt:lpstr>
      <vt:lpstr>ELEKTROENERGETYKA   </vt:lpstr>
      <vt:lpstr>ELEKTROENERGETYKA   </vt:lpstr>
      <vt:lpstr>INŻYNIERIA ELEKTRYCZNA   </vt:lpstr>
      <vt:lpstr>INŻYNIERIA MATERIAŁOWA   </vt:lpstr>
      <vt:lpstr>BADANIA I CERTYFIKACJA   </vt:lpstr>
      <vt:lpstr>SYSTEMY ZARZĄDZANIA ENERGIĄ   </vt:lpstr>
      <vt:lpstr>MODUŁOWY MAGAZYN ENERGII   </vt:lpstr>
      <vt:lpstr>MAGAZYNOWANIE ENERGII ELEKTRYCZNEJ ZE ŹRÓDEŁ OZE   </vt:lpstr>
      <vt:lpstr>Inteligentne miasta energii (SMART CITY)   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Monika Jędrzejczak | Centrum Łukasiewicz</dc:creator>
  <cp:lastModifiedBy>Krzysztof Tomczuk | Łukasiewicz - IEL</cp:lastModifiedBy>
  <cp:revision>231</cp:revision>
  <dcterms:modified xsi:type="dcterms:W3CDTF">2022-06-07T06:49:50Z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0x01010000DF5D45B0381E458254CB4AA83DFBE2</vt:lpwstr>
  </property>
  <property fmtid="{D5CDD505-2E9C-101B-9397-08002B2CF9AE}" pid="3" name="MediaServiceImageTags">
    <vt:lpwstr/>
  </property>
</Properties>
</file>