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832" r:id="rId1"/>
  </p:sldMasterIdLst>
  <p:notesMasterIdLst>
    <p:notesMasterId r:id="rId67"/>
  </p:notesMasterIdLst>
  <p:handoutMasterIdLst>
    <p:handoutMasterId r:id="rId68"/>
  </p:handoutMasterIdLst>
  <p:sldIdLst>
    <p:sldId id="306" r:id="rId2"/>
    <p:sldId id="256" r:id="rId3"/>
    <p:sldId id="257" r:id="rId4"/>
    <p:sldId id="291" r:id="rId5"/>
    <p:sldId id="258" r:id="rId6"/>
    <p:sldId id="281" r:id="rId7"/>
    <p:sldId id="282" r:id="rId8"/>
    <p:sldId id="283" r:id="rId9"/>
    <p:sldId id="284" r:id="rId10"/>
    <p:sldId id="285" r:id="rId11"/>
    <p:sldId id="261" r:id="rId12"/>
    <p:sldId id="286" r:id="rId13"/>
    <p:sldId id="287" r:id="rId14"/>
    <p:sldId id="288" r:id="rId15"/>
    <p:sldId id="264" r:id="rId16"/>
    <p:sldId id="295" r:id="rId17"/>
    <p:sldId id="293" r:id="rId18"/>
    <p:sldId id="294" r:id="rId19"/>
    <p:sldId id="307" r:id="rId20"/>
    <p:sldId id="292" r:id="rId21"/>
    <p:sldId id="296" r:id="rId22"/>
    <p:sldId id="297" r:id="rId23"/>
    <p:sldId id="308" r:id="rId24"/>
    <p:sldId id="298" r:id="rId25"/>
    <p:sldId id="265" r:id="rId26"/>
    <p:sldId id="311" r:id="rId27"/>
    <p:sldId id="266" r:id="rId28"/>
    <p:sldId id="289" r:id="rId29"/>
    <p:sldId id="290" r:id="rId30"/>
    <p:sldId id="299" r:id="rId31"/>
    <p:sldId id="313" r:id="rId32"/>
    <p:sldId id="314" r:id="rId33"/>
    <p:sldId id="315" r:id="rId34"/>
    <p:sldId id="277" r:id="rId35"/>
    <p:sldId id="278" r:id="rId36"/>
    <p:sldId id="260" r:id="rId37"/>
    <p:sldId id="301" r:id="rId38"/>
    <p:sldId id="279" r:id="rId39"/>
    <p:sldId id="302" r:id="rId40"/>
    <p:sldId id="300" r:id="rId41"/>
    <p:sldId id="316" r:id="rId42"/>
    <p:sldId id="317" r:id="rId43"/>
    <p:sldId id="319" r:id="rId44"/>
    <p:sldId id="320" r:id="rId45"/>
    <p:sldId id="321" r:id="rId46"/>
    <p:sldId id="327" r:id="rId47"/>
    <p:sldId id="322" r:id="rId48"/>
    <p:sldId id="323" r:id="rId49"/>
    <p:sldId id="324" r:id="rId50"/>
    <p:sldId id="326" r:id="rId51"/>
    <p:sldId id="267" r:id="rId52"/>
    <p:sldId id="268" r:id="rId53"/>
    <p:sldId id="309" r:id="rId54"/>
    <p:sldId id="269" r:id="rId55"/>
    <p:sldId id="303" r:id="rId56"/>
    <p:sldId id="270" r:id="rId57"/>
    <p:sldId id="272" r:id="rId58"/>
    <p:sldId id="274" r:id="rId59"/>
    <p:sldId id="304" r:id="rId60"/>
    <p:sldId id="271" r:id="rId61"/>
    <p:sldId id="305" r:id="rId62"/>
    <p:sldId id="276" r:id="rId63"/>
    <p:sldId id="280" r:id="rId64"/>
    <p:sldId id="310" r:id="rId65"/>
    <p:sldId id="312" r:id="rId66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56" autoAdjust="0"/>
  </p:normalViewPr>
  <p:slideViewPr>
    <p:cSldViewPr snapToGrid="0">
      <p:cViewPr varScale="1">
        <p:scale>
          <a:sx n="79" d="100"/>
          <a:sy n="79" d="100"/>
        </p:scale>
        <p:origin x="7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C4716C0C-8126-4C7D-BBAF-CF52D9E835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3626B51-1818-401B-8A2D-05014E66B5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B580B-C273-4A7A-9906-9C9239E1413A}" type="datetimeFigureOut">
              <a:rPr lang="pl-PL" smtClean="0"/>
              <a:t>2019-09-10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7D73F21-4BB0-4B88-9244-019B38025F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0A6BEA8-D85F-4C3A-8614-23169936DB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28F4A-58CB-4834-8630-5AF7614D6E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9809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950F4-6D46-4B2E-B47A-69D1872E2537}" type="datetimeFigureOut">
              <a:rPr lang="pl-PL" smtClean="0"/>
              <a:t>2019-09-10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462EF-B005-480E-8B78-C7ECA67410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88441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-producenci zapewniali stosowanie procedur mających na celu zapewnienie zgodności produkcji seryjnej. Odpowiednio uwzględnia się zmiany w projekcie i cechach charakterystycznych EEE oraz zmiany w normach zharmonizowanych lub specyfikacjach technicznych stanowiących odniesienie dla stwierdzenia zgodności produktu;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62EF-B005-480E-8B78-C7ECA674100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17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producenci opatrywali EEE swoim nazwiskiem, zarejestrowaną nazwą towarową lub zarejestrowanym znakiem towarowym i umieszczają swój adres kontaktowy na EEE, a jeżeli nie jest to możliwe – na opakowaniu lub w dokumencie załączonym do EEE. </a:t>
            </a:r>
          </a:p>
          <a:p>
            <a:r>
              <a:rPr lang="pl-PL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Adres musi wskazywać pojedynczy punkt, w którym można skontaktować się z producentem. W przypadku gdy inne mające zastosowanie przepisy Unii przewidują co najmniej tak samo rygorystyczny obowiązek umieszczenia nazwiska lub nazwy i adresu producenta, stosuje się te przepisy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---na uzasadnione żądanie właściwego organu krajowego producenci udzielali mu wszelkich informacji i udostępniali dokumentację konieczną do wykazania zgodności danego EEE z niniejszą dyrektywą, w języku łatwo zrozumiałym dla tego organu krajowego, oraz na żądanie właściwego organu podejmowali z nim współpracę w działaniach ukierunkowanych na zapewnienie zgodności EEE wprowadzonego przez nich do obrotu z niniejszą dyrektywą.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62EF-B005-480E-8B78-C7ECA6741006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8240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prstClr val="black"/>
                </a:solidFill>
                <a:latin typeface="Calibri Light" panose="020F0302020204030204"/>
              </a:rPr>
              <a:t>importerzy opatrywali EEE swoim nazwiskiem, zarejestrowaną nazwą towarową lub zarejestrowanym znakiem towarowym i umieszczali swój adres kontaktowy na EEE, a jeżeli nie jest to możliwe – na opakowaniu lub w dokumencie załączonym do EEE. W przypadku gdy inne mające zastosowanie przepisy Unii przewidują co najmniej tak samo rygorystyczny obowiązek umieszczenia nazwiska lub nazwy i adresu producenta, stosuje się te przepisy;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62EF-B005-480E-8B78-C7ECA6741006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8262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prstClr val="black"/>
                </a:solidFill>
                <a:latin typeface="Calibri Light" panose="020F0302020204030204"/>
              </a:rPr>
              <a:t>importerzy na uzasadnione żądanie właściwego organu krajowego udzielili mu wszelkich informacji i udostępnili dokumentację konieczną do wykazania zgodności danego EEE z niniejszą dyrektywą w języku łatwo zrozumiałym dla tego właściwego organu krajowego oraz na żądanie właściwego organu podejmowali z nim współpracę w działaniach ukierunkowanych na zapewnienie zgodności EEE wprowadzonego przez nich do obrotu z niniejszą dyrektywą.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62EF-B005-480E-8B78-C7ECA6741006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7630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Artykuł 5 Dostosowanie załączników do postępu </a:t>
            </a:r>
            <a:r>
              <a:rPr lang="pl-PL" dirty="0" err="1"/>
              <a:t>naukowotechnicznego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62EF-B005-480E-8B78-C7ECA6741006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8478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wyniki badań przesiewowych metodą fluorescencyjnej spektrometrii rentgenowskiej z dyspersją energii (ED - XFR) ma wpływ wiele czynników, m. in. wielkość próbki, struktura powierzchni, grubość, parametry aparatu i efekty matrycowe (np. dla materiałów z plastików, gumy, metalu, szkła, ceramiki itd.).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462EF-B005-480E-8B78-C7ECA6741006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05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DE99B-E39B-4EB2-86AC-80871F1718DC}" type="datetime1">
              <a:rPr lang="pl-PL" smtClean="0"/>
              <a:t>2019-09-10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3187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894793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86054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683773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396017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03857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315100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730208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884172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216212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1A6B-ABE0-476E-A769-C0CFE1563A27}" type="datetime1">
              <a:rPr lang="pl-PL" smtClean="0"/>
              <a:t>2019-09-10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93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944031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61864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B60A-769D-4DE3-93E1-B30A53CCA86A}" type="datetime1">
              <a:rPr lang="pl-PL" smtClean="0"/>
              <a:t>2019-09-10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8165-CABA-4090-9E95-0E9282BC9D6A}" type="datetime1">
              <a:rPr lang="pl-PL" smtClean="0"/>
              <a:t>2019-09-10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4696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677833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5817-8EB5-46F6-9B79-DD308A965355}" type="datetime1">
              <a:rPr lang="pl-PL" smtClean="0"/>
              <a:t>2019-09-10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0776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CA99AC8-9BAE-4576-871C-12A12E6C56DC}" type="datetime1">
              <a:rPr lang="pl-PL" smtClean="0"/>
              <a:t>2019-09-10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A05B2E1-7356-40AC-8C60-3BF8A1A155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631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3" r:id="rId1"/>
    <p:sldLayoutId id="2147484834" r:id="rId2"/>
    <p:sldLayoutId id="2147484835" r:id="rId3"/>
    <p:sldLayoutId id="2147484836" r:id="rId4"/>
    <p:sldLayoutId id="2147484837" r:id="rId5"/>
    <p:sldLayoutId id="2147484838" r:id="rId6"/>
    <p:sldLayoutId id="2147484839" r:id="rId7"/>
    <p:sldLayoutId id="2147484840" r:id="rId8"/>
    <p:sldLayoutId id="2147484841" r:id="rId9"/>
    <p:sldLayoutId id="2147484842" r:id="rId10"/>
    <p:sldLayoutId id="2147484843" r:id="rId11"/>
    <p:sldLayoutId id="2147484844" r:id="rId12"/>
    <p:sldLayoutId id="2147484845" r:id="rId13"/>
    <p:sldLayoutId id="2147484846" r:id="rId14"/>
    <p:sldLayoutId id="2147484847" r:id="rId15"/>
    <p:sldLayoutId id="2147484848" r:id="rId16"/>
    <p:sldLayoutId id="2147484849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5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2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A712D15B-9864-48C5-A2F8-D70A83581B41}"/>
              </a:ext>
            </a:extLst>
          </p:cNvPr>
          <p:cNvSpPr/>
          <p:nvPr/>
        </p:nvSpPr>
        <p:spPr>
          <a:xfrm>
            <a:off x="993843" y="2311445"/>
            <a:ext cx="99903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Nowe obowiązki wynikające z Dyrektywy </a:t>
            </a:r>
            <a:r>
              <a:rPr lang="pl-PL" sz="3600" b="1" dirty="0" err="1">
                <a:latin typeface="+mj-lt"/>
              </a:rPr>
              <a:t>RoHS</a:t>
            </a:r>
            <a:r>
              <a:rPr lang="pl-PL" sz="3600" b="1" dirty="0">
                <a:latin typeface="+mj-lt"/>
              </a:rPr>
              <a:t> </a:t>
            </a:r>
          </a:p>
          <a:p>
            <a:pPr algn="ctr"/>
            <a:r>
              <a:rPr lang="pl-PL" sz="3600" b="1" dirty="0">
                <a:latin typeface="+mj-lt"/>
              </a:rPr>
              <a:t>w sprawie ograniczenia stosowania niektórych niebezpiecznych substancji w sprzęcie elektrycznym i elektronicznym</a:t>
            </a: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A4BA308D-B320-46FE-BB70-B2C0EB0BF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4B49366-9A5D-4904-8DF9-DA689A062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pic>
        <p:nvPicPr>
          <p:cNvPr id="2052" name="Picture 4" descr="Znalezione obrazy dla zapytania rohs zgodnoÅÄ z dyrektywÄ">
            <a:extLst>
              <a:ext uri="{FF2B5EF4-FFF2-40B4-BE49-F238E27FC236}">
                <a16:creationId xmlns:a16="http://schemas.microsoft.com/office/drawing/2014/main" id="{75C9F0BD-EF07-4B5C-AB86-B2085499D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026" y="343915"/>
            <a:ext cx="1023062" cy="137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9286E729-9D31-4CAF-BD28-B58A84B4CD4C}"/>
              </a:ext>
            </a:extLst>
          </p:cNvPr>
          <p:cNvSpPr/>
          <p:nvPr/>
        </p:nvSpPr>
        <p:spPr>
          <a:xfrm>
            <a:off x="2055778" y="571190"/>
            <a:ext cx="1631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Research</a:t>
            </a:r>
            <a:endParaRPr lang="pl-PL" dirty="0"/>
          </a:p>
          <a:p>
            <a:r>
              <a:rPr lang="pl-PL" dirty="0"/>
              <a:t>Compatibility</a:t>
            </a:r>
          </a:p>
          <a:p>
            <a:r>
              <a:rPr lang="pl-PL" dirty="0" err="1"/>
              <a:t>Certification</a:t>
            </a:r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1ADF78-E052-4BFD-81D2-9667C749C718}"/>
              </a:ext>
            </a:extLst>
          </p:cNvPr>
          <p:cNvSpPr txBox="1"/>
          <p:nvPr/>
        </p:nvSpPr>
        <p:spPr>
          <a:xfrm>
            <a:off x="8957569" y="5209418"/>
            <a:ext cx="20265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/>
              <a:t>Izabela Górecka</a:t>
            </a:r>
          </a:p>
          <a:p>
            <a:r>
              <a:rPr lang="pl-PL" sz="1600" dirty="0"/>
              <a:t>Dyrektor Ośrodka RCC</a:t>
            </a:r>
          </a:p>
          <a:p>
            <a:r>
              <a:rPr lang="pl-PL" sz="1600" b="1" dirty="0"/>
              <a:t>Marta Łężniak </a:t>
            </a:r>
            <a:br>
              <a:rPr lang="pl-PL" sz="1600" dirty="0"/>
            </a:br>
            <a:r>
              <a:rPr lang="pl-PL" sz="1600" dirty="0"/>
              <a:t>Specjalista ds. badań </a:t>
            </a:r>
          </a:p>
        </p:txBody>
      </p:sp>
    </p:spTree>
    <p:extLst>
      <p:ext uri="{BB962C8B-B14F-4D97-AF65-F5344CB8AC3E}">
        <p14:creationId xmlns:p14="http://schemas.microsoft.com/office/powerpoint/2010/main" val="2428673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2C267D5-8FBD-4ACD-8EFD-F4C88C61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10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834901E-647D-4FBB-BCD2-027CC2361479}"/>
              </a:ext>
            </a:extLst>
          </p:cNvPr>
          <p:cNvSpPr/>
          <p:nvPr/>
        </p:nvSpPr>
        <p:spPr>
          <a:xfrm>
            <a:off x="1094509" y="1994226"/>
            <a:ext cx="1000298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+mj-lt"/>
              </a:rPr>
              <a:t>10. Automaty wydające</a:t>
            </a:r>
          </a:p>
          <a:p>
            <a:r>
              <a:rPr lang="pl-PL" sz="2000" i="1" dirty="0">
                <a:latin typeface="+mj-lt"/>
              </a:rPr>
              <a:t>automaty do napojów gorących; automaty do butelek lub puszek; automaty do</a:t>
            </a:r>
          </a:p>
          <a:p>
            <a:r>
              <a:rPr lang="pl-PL" sz="2000" i="1" dirty="0">
                <a:latin typeface="+mj-lt"/>
              </a:rPr>
              <a:t>produktów stałych; bankomaty; wszystkie automaty wydające wszelkiego rodzaju produkty</a:t>
            </a:r>
          </a:p>
          <a:p>
            <a:endParaRPr lang="pl-PL" sz="2400" dirty="0">
              <a:latin typeface="+mj-lt"/>
            </a:endParaRPr>
          </a:p>
          <a:p>
            <a:r>
              <a:rPr lang="pl-PL" sz="2400" dirty="0">
                <a:latin typeface="+mj-lt"/>
              </a:rPr>
              <a:t>11. Inne EEE nieobjęte żadną z powyższych kategorii.</a:t>
            </a:r>
          </a:p>
          <a:p>
            <a:r>
              <a:rPr lang="pl-PL" sz="2000" i="1" dirty="0">
                <a:latin typeface="+mj-lt"/>
              </a:rPr>
              <a:t>państwa członkowskie zapewniają możliwość dalszego wprowadzania do obrotu do dnia 22 lipca 2019 r. EEE, który nie był objęty zakresem stosowania dyrektywy 2002/95/WE, ale który byłby niezgodny z niniejszą dyrektywą.</a:t>
            </a: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43AE5212-49C6-4DFC-B43D-2D681E8FA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13458A-8C25-49C7-8E32-B0E0CBA48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CA0A7EA-882D-4D3B-9B46-29E0C6D59BB8}"/>
              </a:ext>
            </a:extLst>
          </p:cNvPr>
          <p:cNvSpPr/>
          <p:nvPr/>
        </p:nvSpPr>
        <p:spPr>
          <a:xfrm>
            <a:off x="0" y="260868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Kategorie EEE objętego dyrektywą według </a:t>
            </a:r>
          </a:p>
          <a:p>
            <a:pPr algn="ctr"/>
            <a:r>
              <a:rPr lang="pl-PL" sz="3200" b="1" dirty="0">
                <a:latin typeface="+mj-lt"/>
              </a:rPr>
              <a:t>załącznika I</a:t>
            </a:r>
          </a:p>
        </p:txBody>
      </p:sp>
    </p:spTree>
    <p:extLst>
      <p:ext uri="{BB962C8B-B14F-4D97-AF65-F5344CB8AC3E}">
        <p14:creationId xmlns:p14="http://schemas.microsoft.com/office/powerpoint/2010/main" val="657393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DAB3240-B119-424E-A0B5-31326B4492B9}"/>
              </a:ext>
            </a:extLst>
          </p:cNvPr>
          <p:cNvSpPr/>
          <p:nvPr/>
        </p:nvSpPr>
        <p:spPr>
          <a:xfrm>
            <a:off x="1108954" y="1213418"/>
            <a:ext cx="100194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400" dirty="0">
              <a:latin typeface="+mj-lt"/>
            </a:endParaRPr>
          </a:p>
          <a:p>
            <a:pPr marL="457200" indent="-457200">
              <a:buAutoNum type="alphaLcParenR"/>
            </a:pPr>
            <a:r>
              <a:rPr lang="pl-PL" sz="2400" dirty="0">
                <a:latin typeface="+mj-lt"/>
              </a:rPr>
              <a:t>sprzętu związanego z ochroną podstawowych interesów państw członkowskich w zakresie bezpieczeństwa, w tym broni, amunicji oraz materiałów wojskowych przeznaczonych wyłącznie do celów wojskowych;</a:t>
            </a:r>
          </a:p>
          <a:p>
            <a:pPr marL="457200" indent="-457200">
              <a:buAutoNum type="alphaLcParenR"/>
            </a:pPr>
            <a:endParaRPr lang="pl-PL" sz="2400" dirty="0">
              <a:latin typeface="+mj-lt"/>
            </a:endParaRPr>
          </a:p>
          <a:p>
            <a:pPr marL="457200" indent="-457200">
              <a:buFont typeface="+mj-lt"/>
              <a:buAutoNum type="alphaLcParenR"/>
            </a:pPr>
            <a:r>
              <a:rPr lang="pl-PL" sz="2400" dirty="0">
                <a:latin typeface="+mj-lt"/>
              </a:rPr>
              <a:t>sprzętu przeznaczonego do wysłania w przestrzeń kosmiczną;</a:t>
            </a:r>
          </a:p>
          <a:p>
            <a:endParaRPr lang="pl-PL" sz="2400" dirty="0">
              <a:latin typeface="+mj-lt"/>
            </a:endParaRPr>
          </a:p>
          <a:p>
            <a:pPr marL="457200" indent="-457200">
              <a:buFont typeface="+mj-lt"/>
              <a:buAutoNum type="alphaLcParenR" startAt="3"/>
            </a:pPr>
            <a:r>
              <a:rPr lang="pl-PL" sz="2400" dirty="0">
                <a:latin typeface="+mj-lt"/>
              </a:rPr>
              <a:t>sprzętu, który zaprojektowano specjalnie i przeznaczono do zainstalowania jako część innego sprzętu, który nie jest objęty zakresem stosowania niniejszej dyrektywy lub jest z niego wyłączony i może pełnić swoją funkcję wyłącznie jako część wymienionego sprzętu oraz być zastąpiony jedynie takim samym specjalnie zaprojektowanym sprzętem;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59B8415-235E-4BC4-B0AE-7C5EF5147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11</a:t>
            </a:fld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4B4442A-7945-4BF1-B2BD-1BD8FF108AFB}"/>
              </a:ext>
            </a:extLst>
          </p:cNvPr>
          <p:cNvSpPr/>
          <p:nvPr/>
        </p:nvSpPr>
        <p:spPr>
          <a:xfrm>
            <a:off x="0" y="498886"/>
            <a:ext cx="12120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Dyrektywy nie stosuje się do:</a:t>
            </a:r>
          </a:p>
        </p:txBody>
      </p:sp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0B423E07-1925-43FC-99AF-D62BBA4E7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0EDC929-71C2-4A6D-A110-E429916F7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8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871760B-6794-4E37-A83A-500AFBD9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12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BA1A175-1656-41AA-B994-6B9755E8CCB5}"/>
              </a:ext>
            </a:extLst>
          </p:cNvPr>
          <p:cNvSpPr/>
          <p:nvPr/>
        </p:nvSpPr>
        <p:spPr>
          <a:xfrm>
            <a:off x="1089498" y="1474619"/>
            <a:ext cx="1005879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arenR" startAt="4"/>
            </a:pPr>
            <a:r>
              <a:rPr lang="pl-PL" sz="2400" dirty="0">
                <a:latin typeface="+mj-lt"/>
              </a:rPr>
              <a:t>wielkogabarytowych stacjonarnych narzędzi przemysłowych</a:t>
            </a:r>
          </a:p>
          <a:p>
            <a:r>
              <a:rPr lang="pl-PL" sz="2000" i="1" dirty="0">
                <a:latin typeface="+mj-lt"/>
              </a:rPr>
              <a:t>„wielkogabarytowe stacjonarne narzędzia przemysłowe” oznaczają wielkogabarytowy zespół maszyn, sprzętu lub elementów składowych, współpracujących ze sobą w celu konkretnego zastosowania, trwale instalowany i </a:t>
            </a:r>
            <a:r>
              <a:rPr lang="pl-PL" sz="2000" i="1" dirty="0" err="1">
                <a:latin typeface="+mj-lt"/>
              </a:rPr>
              <a:t>odinstalowywany</a:t>
            </a:r>
            <a:r>
              <a:rPr lang="pl-PL" sz="2000" i="1" dirty="0">
                <a:latin typeface="+mj-lt"/>
              </a:rPr>
              <a:t> w konkretnym miejscu przez profesjonalny personel oraz użytkowany i utrzymywany przez profesjonalny personel w przemysłowym obiekcie produkcyjnym lub w obiekcie badawczo-rozwojowym;</a:t>
            </a: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  <a:p>
            <a:pPr marL="457200" indent="-457200">
              <a:buFont typeface="+mj-lt"/>
              <a:buAutoNum type="alphaLcParenR" startAt="5"/>
            </a:pPr>
            <a:r>
              <a:rPr lang="pl-PL" sz="2400" dirty="0">
                <a:latin typeface="+mj-lt"/>
              </a:rPr>
              <a:t>wielkogabarytowych stałych instalacji;</a:t>
            </a:r>
          </a:p>
          <a:p>
            <a:r>
              <a:rPr lang="pl-PL" sz="2000" i="1" dirty="0">
                <a:latin typeface="+mj-lt"/>
              </a:rPr>
              <a:t>„wielkogabarytowa stała instalacja” oznacza wielkogabarytowy zespół różnego rodzaju aparatury oraz, w stosownych przypadkach, innych urządzeń, które są montowane i instalowane przez profesjonalny personel, przeznaczone do trwałego użytkowania w z góry określonym i przeznaczonym do tego celu miejscu, a także </a:t>
            </a:r>
            <a:r>
              <a:rPr lang="pl-PL" sz="2000" i="1" dirty="0" err="1">
                <a:latin typeface="+mj-lt"/>
              </a:rPr>
              <a:t>odinstalowywane</a:t>
            </a:r>
            <a:r>
              <a:rPr lang="pl-PL" sz="2000" i="1" dirty="0">
                <a:latin typeface="+mj-lt"/>
              </a:rPr>
              <a:t> przez profesjonalny personel</a:t>
            </a: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64B9A77C-CB1C-4EA5-A088-62B52E8F6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56F1A17-E075-428C-97EE-6A722AE94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6FEE0E17-8BDF-4BC5-9D98-4ACED6517358}"/>
              </a:ext>
            </a:extLst>
          </p:cNvPr>
          <p:cNvSpPr/>
          <p:nvPr/>
        </p:nvSpPr>
        <p:spPr>
          <a:xfrm>
            <a:off x="0" y="498886"/>
            <a:ext cx="12120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Dyrektywy nie stosuje się do:</a:t>
            </a:r>
          </a:p>
        </p:txBody>
      </p:sp>
    </p:spTree>
    <p:extLst>
      <p:ext uri="{BB962C8B-B14F-4D97-AF65-F5344CB8AC3E}">
        <p14:creationId xmlns:p14="http://schemas.microsoft.com/office/powerpoint/2010/main" val="4246825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0EE1485-E252-4C9D-AFCD-278733FB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13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3DD285D-5A61-4D2B-8C9E-76B2B73F9519}"/>
              </a:ext>
            </a:extLst>
          </p:cNvPr>
          <p:cNvSpPr/>
          <p:nvPr/>
        </p:nvSpPr>
        <p:spPr>
          <a:xfrm>
            <a:off x="1099226" y="1822578"/>
            <a:ext cx="10058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arenR" startAt="6"/>
            </a:pPr>
            <a:r>
              <a:rPr lang="pl-PL" sz="2400" dirty="0">
                <a:latin typeface="+mj-lt"/>
              </a:rPr>
              <a:t>środków transportu osób lub towarów, z wyłączeniem elektrycznych pojazdów dwukołowych, które nie posiadają homologacji; </a:t>
            </a:r>
          </a:p>
          <a:p>
            <a:endParaRPr lang="pl-PL" sz="2400" dirty="0">
              <a:latin typeface="+mj-lt"/>
            </a:endParaRPr>
          </a:p>
          <a:p>
            <a:pPr marL="457200" indent="-457200">
              <a:buFont typeface="+mj-lt"/>
              <a:buAutoNum type="alphaLcParenR" startAt="7"/>
            </a:pPr>
            <a:r>
              <a:rPr lang="pl-PL" sz="2400" dirty="0">
                <a:latin typeface="+mj-lt"/>
              </a:rPr>
              <a:t>maszyn jezdnych nieporuszających się po drogach, udostępnianych wyłącznie do użytku profesjonalnego; </a:t>
            </a:r>
          </a:p>
          <a:p>
            <a:endParaRPr lang="pl-PL" sz="2400" dirty="0">
              <a:latin typeface="+mj-lt"/>
            </a:endParaRPr>
          </a:p>
          <a:p>
            <a:pPr marL="457200" indent="-457200">
              <a:buFont typeface="+mj-lt"/>
              <a:buAutoNum type="alphaLcParenR" startAt="8"/>
            </a:pPr>
            <a:r>
              <a:rPr lang="pl-PL" sz="2400" dirty="0">
                <a:latin typeface="+mj-lt"/>
              </a:rPr>
              <a:t>aktywnych wyrobów medycznych do implantacji; </a:t>
            </a:r>
          </a:p>
          <a:p>
            <a:endParaRPr lang="pl-PL" sz="2400" dirty="0">
              <a:latin typeface="+mj-lt"/>
            </a:endParaRPr>
          </a:p>
        </p:txBody>
      </p:sp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60BBED7A-BE53-47A4-BDA2-FD8819043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62CACFB-6BB1-423C-958B-5F4B1B5C9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4F3AD027-DEA5-43D3-85E8-BE5F5EA462FD}"/>
              </a:ext>
            </a:extLst>
          </p:cNvPr>
          <p:cNvSpPr/>
          <p:nvPr/>
        </p:nvSpPr>
        <p:spPr>
          <a:xfrm>
            <a:off x="0" y="498886"/>
            <a:ext cx="12120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Dyrektywy nie stosuje się do:</a:t>
            </a:r>
          </a:p>
        </p:txBody>
      </p:sp>
    </p:spTree>
    <p:extLst>
      <p:ext uri="{BB962C8B-B14F-4D97-AF65-F5344CB8AC3E}">
        <p14:creationId xmlns:p14="http://schemas.microsoft.com/office/powerpoint/2010/main" val="3324804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D229EFC-2CCE-4CA2-8186-84B17EB90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14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6CFECE7-9750-40B1-BFED-EC99D8FF231B}"/>
              </a:ext>
            </a:extLst>
          </p:cNvPr>
          <p:cNvSpPr/>
          <p:nvPr/>
        </p:nvSpPr>
        <p:spPr>
          <a:xfrm>
            <a:off x="1052945" y="1997839"/>
            <a:ext cx="100768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arenR" startAt="9"/>
            </a:pPr>
            <a:r>
              <a:rPr lang="pl-PL" sz="2400" dirty="0">
                <a:latin typeface="+mj-lt"/>
              </a:rPr>
              <a:t>paneli fotowoltaicznych przeznaczonych do użytku w systemie zaprojektowanym, zmontowanym i zainstalowanym przez profesjonalny personel do stałego wykorzystywania w określonym miejscu w celu wytwarzania energii słonecznej do zastosowań publicznych, komercyjnych, przemysłowych i mieszkalnych; </a:t>
            </a:r>
          </a:p>
          <a:p>
            <a:endParaRPr lang="pl-PL" sz="2400" dirty="0">
              <a:latin typeface="+mj-lt"/>
            </a:endParaRPr>
          </a:p>
          <a:p>
            <a:pPr marL="457200" indent="-457200">
              <a:buFont typeface="+mj-lt"/>
              <a:buAutoNum type="alphaLcParenR" startAt="10"/>
            </a:pPr>
            <a:r>
              <a:rPr lang="pl-PL" sz="2400" dirty="0">
                <a:latin typeface="+mj-lt"/>
              </a:rPr>
              <a:t>sprzętu specjalnie zaprojektowanego do celów badawczo- rozwojowych, który jest udostępniany jedynie jako sprzęt do użytku profesjonalnego. </a:t>
            </a: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E4CBEAC8-98C4-42C3-8ADE-A6590C77D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BF633BD-CC92-4E40-97F8-DB54A17C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28B8AA9-A5CB-43FF-AE24-86F0573FA8F8}"/>
              </a:ext>
            </a:extLst>
          </p:cNvPr>
          <p:cNvSpPr/>
          <p:nvPr/>
        </p:nvSpPr>
        <p:spPr>
          <a:xfrm>
            <a:off x="0" y="498886"/>
            <a:ext cx="12120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Dyrektywy nie stosuje się do:</a:t>
            </a:r>
          </a:p>
        </p:txBody>
      </p:sp>
    </p:spTree>
    <p:extLst>
      <p:ext uri="{BB962C8B-B14F-4D97-AF65-F5344CB8AC3E}">
        <p14:creationId xmlns:p14="http://schemas.microsoft.com/office/powerpoint/2010/main" val="4263219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E13181B-B0B9-460B-9D42-2D6645A52C5D}"/>
              </a:ext>
            </a:extLst>
          </p:cNvPr>
          <p:cNvSpPr/>
          <p:nvPr/>
        </p:nvSpPr>
        <p:spPr>
          <a:xfrm>
            <a:off x="1039091" y="1905506"/>
            <a:ext cx="101138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latin typeface="+mj-lt"/>
              </a:rPr>
              <a:t>Przepisy według dyrektywy </a:t>
            </a:r>
            <a:r>
              <a:rPr lang="pl-PL" sz="2400" b="1" dirty="0" err="1">
                <a:latin typeface="+mj-lt"/>
              </a:rPr>
              <a:t>RoHS</a:t>
            </a:r>
            <a:r>
              <a:rPr lang="pl-PL" sz="2400" b="1" dirty="0">
                <a:latin typeface="+mj-lt"/>
              </a:rPr>
              <a:t> dotyczą producentów, importerów, dystrybutorów sprzętu EEE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+mj-lt"/>
              </a:rPr>
              <a:t>dyrektywa zobowiązuje producentów, aby sprzęt elektryczny i elektroniczny (EEE) wprowadzany przez nich na rynek był zaprojektowany i wytworzony w sposób zgodny z wymogami określonymi w przepisach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+mj-lt"/>
              </a:rPr>
              <a:t>importerzy mają obowiązek sprawdzania sprzętu pod kątem wymogów normy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+mj-lt"/>
              </a:rPr>
              <a:t>dystrybutorzy mają obowiązek upewnienia się czy produkt spełnia warunki dopuszczenia według dyrektywy </a:t>
            </a:r>
            <a:r>
              <a:rPr lang="pl-PL" sz="2400" dirty="0" err="1">
                <a:latin typeface="+mj-lt"/>
              </a:rPr>
              <a:t>RoHS</a:t>
            </a:r>
            <a:endParaRPr lang="pl-PL" sz="2400" dirty="0">
              <a:latin typeface="+mj-lt"/>
            </a:endParaRPr>
          </a:p>
          <a:p>
            <a:pPr algn="just"/>
            <a:endParaRPr lang="pl-PL" sz="2400" dirty="0">
              <a:latin typeface="+mj-lt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B4CD39-0392-4E48-8F0D-8F89CFA9C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15</a:t>
            </a:fld>
            <a:endParaRPr lang="pl-PL"/>
          </a:p>
        </p:txBody>
      </p:sp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F3115B55-063E-4776-BB4C-90CD0CA6E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2F32447-4AC4-4221-8757-6701691C1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60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4C1DC8B-82BD-43CE-8721-B673D9E6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16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9A2CFB8-1C74-4A72-A522-3C6F55D65C69}"/>
              </a:ext>
            </a:extLst>
          </p:cNvPr>
          <p:cNvSpPr/>
          <p:nvPr/>
        </p:nvSpPr>
        <p:spPr>
          <a:xfrm>
            <a:off x="832055" y="1585059"/>
            <a:ext cx="101540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dyrektywa zobowiązuje producentów, aby sprzęt elektryczny i elektroniczny (EEE) wprowadzany przez nich na rynek był zaprojektowany i wytworzony w sposób zgodny z wymogami określonymi w przepisach (art. 4)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pl-PL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marL="360363" lvl="0" indent="-360363" algn="just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producenci sporządzali wymaganą dokumentację techniczną i przeprowadzali wewnętrzną kontrolę produkcji zgodnie z modułem A załącznika II do decyzji nr 768/2008/WE lub zlecali jej przeprowadzenie;</a:t>
            </a:r>
          </a:p>
          <a:p>
            <a:pPr marL="360363" lvl="0" indent="-360363" algn="just">
              <a:buFont typeface="Wingdings" panose="05000000000000000000" pitchFamily="2" charset="2"/>
              <a:buChar char="ü"/>
            </a:pPr>
            <a:endParaRPr lang="pl-PL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marL="360363" lvl="0" indent="-360363" algn="just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w przypadku wykazania zgodności EEE z obowiązującymi wymaganiami w wyniku przeprowadzenia procedury( w/w), producenci sporządzali deklarację zgodności UE i umieszczali oznakowanie CE na produkcie końcowym. Można sporządzić jednolitą dokumentację techniczną;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03972F2-E0B4-4389-A39D-EEB9F8BD7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93D4DD61-3EFC-46A1-B0EB-61DCF11CA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537F5F76-B7D7-4D63-86A5-3B688E0451D9}"/>
              </a:ext>
            </a:extLst>
          </p:cNvPr>
          <p:cNvSpPr/>
          <p:nvPr/>
        </p:nvSpPr>
        <p:spPr>
          <a:xfrm>
            <a:off x="0" y="31721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Obowiązki producentów</a:t>
            </a:r>
          </a:p>
        </p:txBody>
      </p:sp>
    </p:spTree>
    <p:extLst>
      <p:ext uri="{BB962C8B-B14F-4D97-AF65-F5344CB8AC3E}">
        <p14:creationId xmlns:p14="http://schemas.microsoft.com/office/powerpoint/2010/main" val="3890334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1EADCD0-5E40-4A15-8291-EA65BE485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17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E25210E-3AC8-4C22-B5AA-7B88D9FFD539}"/>
              </a:ext>
            </a:extLst>
          </p:cNvPr>
          <p:cNvSpPr/>
          <p:nvPr/>
        </p:nvSpPr>
        <p:spPr>
          <a:xfrm>
            <a:off x="967028" y="1951672"/>
            <a:ext cx="100676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producenci byli zobowiązani przechowywać dokumentację techniczną oraz deklarację zgodności UE przez okres 10 lat od wprowadzenia EEE do obrotu;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endParaRPr lang="pl-PL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pl-PL" sz="2400" dirty="0">
                <a:latin typeface="+mj-lt"/>
              </a:rPr>
              <a:t>producenci zapewniali stosowanie procedur mających na celu zapewnienie zgodności produkcji seryjnej; 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endParaRPr lang="pl-PL" sz="2400" dirty="0">
              <a:latin typeface="+mj-lt"/>
            </a:endParaRPr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pl-PL" sz="2400" dirty="0">
                <a:latin typeface="+mj-lt"/>
              </a:rPr>
              <a:t>producenci prowadzili ewidencję EEE niezgodnych z wymaganiami, przypadków odzyskania produktu oraz informowali dystrybutorów o tego rodzaju działaniach;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878ADFE-108E-40FA-84ED-30D17B102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79CD6511-91A7-435B-AA06-3B11B8EB6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D4D6CF8-62F4-434E-A071-5B339FA3842C}"/>
              </a:ext>
            </a:extLst>
          </p:cNvPr>
          <p:cNvSpPr/>
          <p:nvPr/>
        </p:nvSpPr>
        <p:spPr>
          <a:xfrm>
            <a:off x="0" y="31721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Obowiązki producentów</a:t>
            </a:r>
          </a:p>
        </p:txBody>
      </p:sp>
    </p:spTree>
    <p:extLst>
      <p:ext uri="{BB962C8B-B14F-4D97-AF65-F5344CB8AC3E}">
        <p14:creationId xmlns:p14="http://schemas.microsoft.com/office/powerpoint/2010/main" val="1370351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56705D9-ECB1-4156-BE13-3E26F2FF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18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C88AE5B-5201-475E-8E70-B8EC5FE70830}"/>
              </a:ext>
            </a:extLst>
          </p:cNvPr>
          <p:cNvSpPr/>
          <p:nvPr/>
        </p:nvSpPr>
        <p:spPr>
          <a:xfrm>
            <a:off x="1085272" y="1698470"/>
            <a:ext cx="100214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producenci zapewniali, by ich EEE był opatrzony nazwą typu, numerem partii lub serii lub inną informacją umożliwiającą jego identyfikację, lub w przypadku gdy nie jest to możliwe ze względu na wielkość lub charakter EEE, by wymagane informacje były umieszczone na opakowaniu lub w dokumencie załączonym do EEE; </a:t>
            </a:r>
          </a:p>
          <a:p>
            <a:pPr marL="360363" lvl="0" indent="-360363">
              <a:buFont typeface="Wingdings" panose="05000000000000000000" pitchFamily="2" charset="2"/>
              <a:buChar char="ü"/>
            </a:pPr>
            <a:endParaRPr lang="pl-PL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dirty="0">
                <a:latin typeface="+mj-lt"/>
              </a:rPr>
              <a:t>producenci opatrywali EEE swoim nazwiskiem, zarejestrowaną nazwą towarową lub zarejestrowanym znakiem towarowym i umieszczają swój adres kontaktowy na EEE, a jeżeli nie jest to możliwe – na opakowaniu lub w dokumencie załączonym do EEE;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21B550B-AEEE-4F38-B3AE-E8E6FBFD4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C18DE1E1-2FA4-4C3E-B1C2-9C56293A3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2A1109-A96E-4644-B6C8-8FEF8E60CBF3}"/>
              </a:ext>
            </a:extLst>
          </p:cNvPr>
          <p:cNvSpPr/>
          <p:nvPr/>
        </p:nvSpPr>
        <p:spPr>
          <a:xfrm>
            <a:off x="0" y="31721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Obowiązki producentów</a:t>
            </a:r>
          </a:p>
        </p:txBody>
      </p:sp>
    </p:spTree>
    <p:extLst>
      <p:ext uri="{BB962C8B-B14F-4D97-AF65-F5344CB8AC3E}">
        <p14:creationId xmlns:p14="http://schemas.microsoft.com/office/powerpoint/2010/main" val="3159014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EB5F98D-3A97-4727-AE6E-8509C7EF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19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F6A3E97-52D5-4BAE-A0D4-ADEFA9583BDA}"/>
              </a:ext>
            </a:extLst>
          </p:cNvPr>
          <p:cNvSpPr/>
          <p:nvPr/>
        </p:nvSpPr>
        <p:spPr>
          <a:xfrm>
            <a:off x="1086255" y="1585059"/>
            <a:ext cx="100194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producenci, którzy uznają lub mają powody, by uważać, że wprowadzony przez nich do obrotu EEE nie jest zgodny z niniejszą dyrektywą, podejmowali natychmiast konieczne środki naprawcze w celu zapewnienia zgodności EEE, jego wycofania z obrotu lub odzyskania, stosownie do okoliczności, i niezwłocznie informowali o tym właściwe organy krajowe państw członkowskich, w których EEE został udostępniony, podając szczegółowe informacje, w szczególności na temat niezgodności oraz podjętych środków naprawczych;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pl-PL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na uzasadnione żądanie właściwego organu krajowego producenci udzielali mu wszelkich informacji i udostępniali dokumentację konieczną do wykazania zgodności danego EEE z niniejszą dyrektywą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0A73382-2DF3-433B-8E4D-DB60F26A4407}"/>
              </a:ext>
            </a:extLst>
          </p:cNvPr>
          <p:cNvSpPr/>
          <p:nvPr/>
        </p:nvSpPr>
        <p:spPr>
          <a:xfrm>
            <a:off x="0" y="31721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Obowiązki producentów</a:t>
            </a: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4B3D95C4-FB36-4480-AE8E-59EA3ACEA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4369FBF-E5FB-40CB-8B5D-4F94C71B1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F59BC7A-EDB4-4A5C-95FA-7461D62660DE}"/>
              </a:ext>
            </a:extLst>
          </p:cNvPr>
          <p:cNvSpPr/>
          <p:nvPr/>
        </p:nvSpPr>
        <p:spPr>
          <a:xfrm>
            <a:off x="1070043" y="1521049"/>
            <a:ext cx="1011519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+mj-lt"/>
              </a:rPr>
              <a:t>DYREKTYWA PARLAMENTU EUROPEJSKIEGO I RADY 2011/65/UE z dnia 8 czerwca 2011 r. w sprawie ograniczenia stosowania niektórych niebezpiecznych substancji w sprzęcie elektrycznym i elektronicznym</a:t>
            </a:r>
          </a:p>
          <a:p>
            <a:r>
              <a:rPr lang="pl-PL" dirty="0">
                <a:latin typeface="+mj-lt"/>
              </a:rPr>
              <a:t>(Dz. Urz. UE L 174 z 01.07.2011, str. 88, z </a:t>
            </a:r>
            <a:r>
              <a:rPr lang="pl-PL" dirty="0" err="1">
                <a:latin typeface="+mj-lt"/>
              </a:rPr>
              <a:t>późn</a:t>
            </a:r>
            <a:r>
              <a:rPr lang="pl-PL" dirty="0">
                <a:latin typeface="+mj-lt"/>
              </a:rPr>
              <a:t>. zm.)</a:t>
            </a:r>
          </a:p>
          <a:p>
            <a:pPr marL="268288" indent="-268288">
              <a:buFont typeface="Times New Roman" panose="02020603050405020304" pitchFamily="18" charset="0"/>
              <a:buChar char="─"/>
            </a:pPr>
            <a:r>
              <a:rPr lang="pl-PL" sz="2000" dirty="0">
                <a:latin typeface="+mj-lt"/>
              </a:rPr>
              <a:t>przekształcona wersja dyrektywy 2002/95/WE </a:t>
            </a:r>
          </a:p>
          <a:p>
            <a:pPr marL="285750" indent="-285750">
              <a:buFont typeface="Arial" panose="020B0604020202020204" pitchFamily="34" charset="0"/>
              <a:buChar char="─"/>
            </a:pPr>
            <a:r>
              <a:rPr lang="pl-PL" sz="2000" dirty="0">
                <a:latin typeface="+mj-lt"/>
              </a:rPr>
              <a:t>stosowana od 21 lipca 2011 r. Obowiązek wdrożenia przepisów do prawa krajowego do </a:t>
            </a:r>
          </a:p>
          <a:p>
            <a:r>
              <a:rPr lang="pl-PL" sz="2000" dirty="0">
                <a:latin typeface="+mj-lt"/>
              </a:rPr>
              <a:t>	2 stycznia 2013 r.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E39E18F-F91A-470D-A35E-80658F07DE87}"/>
              </a:ext>
            </a:extLst>
          </p:cNvPr>
          <p:cNvSpPr/>
          <p:nvPr/>
        </p:nvSpPr>
        <p:spPr>
          <a:xfrm>
            <a:off x="1001949" y="4289561"/>
            <a:ext cx="10183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+mj-lt"/>
              </a:rPr>
              <a:t>ROZPORZĄDZENIE MINISTRA ROZWOJU I FINANSÓW z dnia 21 grudnia 2016 r.</a:t>
            </a:r>
          </a:p>
          <a:p>
            <a:r>
              <a:rPr lang="pl-PL" sz="2400" dirty="0">
                <a:latin typeface="+mj-lt"/>
              </a:rPr>
              <a:t>w sprawie zasadniczych wymagań dotyczących ograniczenia stosowania niektórych niebezpiecznych substancji,  sprzęcie elektrycznym i elektronicznym</a:t>
            </a:r>
          </a:p>
          <a:p>
            <a:r>
              <a:rPr lang="pl-PL" dirty="0">
                <a:latin typeface="+mj-lt"/>
              </a:rPr>
              <a:t>(Dz. U. 2017 r., poz. 7)</a:t>
            </a:r>
          </a:p>
        </p:txBody>
      </p:sp>
      <p:pic>
        <p:nvPicPr>
          <p:cNvPr id="1026" name="Picture 2" descr="http://rcc.com.pl/stopki/rcc-email-pl.png%20">
            <a:extLst>
              <a:ext uri="{FF2B5EF4-FFF2-40B4-BE49-F238E27FC236}">
                <a16:creationId xmlns:a16="http://schemas.microsoft.com/office/drawing/2014/main" id="{71C94BFF-9DEF-48EA-8071-F0239948F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FFD89DE3-BBF2-4FCA-90EF-E04A7C6B1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31" name="Prostokąt 30">
            <a:extLst>
              <a:ext uri="{FF2B5EF4-FFF2-40B4-BE49-F238E27FC236}">
                <a16:creationId xmlns:a16="http://schemas.microsoft.com/office/drawing/2014/main" id="{339A4729-F423-453F-8419-E164A06B4FCC}"/>
              </a:ext>
            </a:extLst>
          </p:cNvPr>
          <p:cNvSpPr/>
          <p:nvPr/>
        </p:nvSpPr>
        <p:spPr>
          <a:xfrm>
            <a:off x="415592" y="456984"/>
            <a:ext cx="11462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err="1">
                <a:latin typeface="+mj-lt"/>
              </a:rPr>
              <a:t>RoHS</a:t>
            </a:r>
            <a:r>
              <a:rPr lang="pl-PL" sz="2800" dirty="0">
                <a:latin typeface="+mj-lt"/>
              </a:rPr>
              <a:t> - </a:t>
            </a:r>
            <a:r>
              <a:rPr lang="pl-PL" sz="2800" dirty="0" err="1">
                <a:latin typeface="+mj-lt"/>
              </a:rPr>
              <a:t>Restriction</a:t>
            </a:r>
            <a:r>
              <a:rPr lang="pl-PL" sz="2800" dirty="0">
                <a:latin typeface="+mj-lt"/>
              </a:rPr>
              <a:t> of </a:t>
            </a:r>
            <a:r>
              <a:rPr lang="pl-PL" sz="2800" dirty="0" err="1">
                <a:latin typeface="+mj-lt"/>
              </a:rPr>
              <a:t>Hazardous</a:t>
            </a:r>
            <a:r>
              <a:rPr lang="pl-PL" sz="2800" dirty="0">
                <a:latin typeface="+mj-lt"/>
              </a:rPr>
              <a:t> </a:t>
            </a:r>
            <a:r>
              <a:rPr lang="pl-PL" sz="2800" dirty="0" err="1">
                <a:latin typeface="+mj-lt"/>
              </a:rPr>
              <a:t>Substances</a:t>
            </a:r>
            <a:endParaRPr lang="pl-PL" sz="2800" dirty="0">
              <a:latin typeface="+mj-lt"/>
            </a:endParaRPr>
          </a:p>
        </p:txBody>
      </p:sp>
      <p:sp>
        <p:nvSpPr>
          <p:cNvPr id="1027" name="Symbol zastępczy numeru slajdu 1026">
            <a:extLst>
              <a:ext uri="{FF2B5EF4-FFF2-40B4-BE49-F238E27FC236}">
                <a16:creationId xmlns:a16="http://schemas.microsoft.com/office/drawing/2014/main" id="{0FE98C62-6F6D-4EA7-B59E-CE873CA7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5527" y="6356350"/>
            <a:ext cx="499535" cy="321541"/>
          </a:xfrm>
        </p:spPr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109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33C5621-4F4B-4EE9-B9CC-A710D3F0D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20</a:t>
            </a:fld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8CBA5E1-07B6-4AC6-BCD9-02A9EE83307C}"/>
              </a:ext>
            </a:extLst>
          </p:cNvPr>
          <p:cNvSpPr/>
          <p:nvPr/>
        </p:nvSpPr>
        <p:spPr>
          <a:xfrm>
            <a:off x="1016001" y="1827305"/>
            <a:ext cx="101610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</a:rPr>
              <a:t>importerzy wprowadzali do obrotu w Unii wyłącznie EEE zgodne z wymaganiami niniejszej dyrektywy;</a:t>
            </a:r>
          </a:p>
          <a:p>
            <a:pPr marL="360363" indent="-360363">
              <a:buFont typeface="Wingdings" panose="05000000000000000000" pitchFamily="2" charset="2"/>
              <a:buChar char="Ø"/>
            </a:pPr>
            <a:endParaRPr lang="pl-PL" sz="2400" dirty="0">
              <a:latin typeface="+mj-lt"/>
            </a:endParaRPr>
          </a:p>
          <a:p>
            <a:pPr marL="360363" indent="-360363"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</a:rPr>
              <a:t>przed wprowadzeniem EEE do obrotu importerzy zapewniali przeprowadzenie przez producenta odpowiedniej procedury oceny zgodności, a ponadto zapewnili sporządzenie przez producenta dokumentacji technicznej, opatrzenie EEE wymaganym oznakowaniem CE oraz aby towarzyszyły mu wymagane dokumenty;</a:t>
            </a:r>
          </a:p>
          <a:p>
            <a:pPr marL="360363" indent="-360363">
              <a:buFont typeface="Wingdings" panose="05000000000000000000" pitchFamily="2" charset="2"/>
              <a:buChar char="Ø"/>
            </a:pPr>
            <a:endParaRPr lang="pl-PL" sz="2400" dirty="0">
              <a:latin typeface="+mj-lt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B67972-95A4-4848-B522-329C21CC9D8B}"/>
              </a:ext>
            </a:extLst>
          </p:cNvPr>
          <p:cNvSpPr/>
          <p:nvPr/>
        </p:nvSpPr>
        <p:spPr>
          <a:xfrm>
            <a:off x="0" y="33101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Obowiązki importerów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0EFF8AB-20B9-49C5-B3E4-AEE0ADA07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8" name="Picture 2" descr="http://rcc.com.pl/stopki/rcc-email-pl.png%20">
            <a:extLst>
              <a:ext uri="{FF2B5EF4-FFF2-40B4-BE49-F238E27FC236}">
                <a16:creationId xmlns:a16="http://schemas.microsoft.com/office/drawing/2014/main" id="{AD884908-50D2-495B-8388-E5BCB43A3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C85BBE5-C9B0-46AA-A472-E2940855698A}"/>
              </a:ext>
            </a:extLst>
          </p:cNvPr>
          <p:cNvSpPr txBox="1"/>
          <p:nvPr/>
        </p:nvSpPr>
        <p:spPr>
          <a:xfrm>
            <a:off x="4270212" y="1152710"/>
            <a:ext cx="3162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+mj-lt"/>
              </a:rPr>
              <a:t>Dyrektywa zobowiązuje:</a:t>
            </a:r>
          </a:p>
        </p:txBody>
      </p:sp>
    </p:spTree>
    <p:extLst>
      <p:ext uri="{BB962C8B-B14F-4D97-AF65-F5344CB8AC3E}">
        <p14:creationId xmlns:p14="http://schemas.microsoft.com/office/powerpoint/2010/main" val="1406569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E746DF4-084C-4378-BC64-A3EAAD060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21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D4AA583-06C4-4B8C-ABF1-0E6B84E330F0}"/>
              </a:ext>
            </a:extLst>
          </p:cNvPr>
          <p:cNvSpPr/>
          <p:nvPr/>
        </p:nvSpPr>
        <p:spPr>
          <a:xfrm>
            <a:off x="1016001" y="1960829"/>
            <a:ext cx="102681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jeżeli importer uznaje lub ma powody, by uważać, że EEE jest niezgodny z dyrektywą, nie wprowadzał on EEE do obrotu, dopóki nie zostanie zapewniona zgodność produktu, i aby importer poinformował o tym producenta oraz organy odpowiedzialne za nadzór rynku;</a:t>
            </a:r>
          </a:p>
          <a:p>
            <a:pPr marL="360363" lvl="0" indent="-360363">
              <a:buFont typeface="Wingdings" panose="05000000000000000000" pitchFamily="2" charset="2"/>
              <a:buChar char="Ø"/>
            </a:pPr>
            <a:endParaRPr lang="pl-PL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marL="360363" lvl="0" indent="-360363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prstClr val="black"/>
                </a:solidFill>
                <a:latin typeface="+mj-lt"/>
              </a:rPr>
              <a:t>importerzy opatrywali EEE swoim nazwiskiem, zarejestrowaną nazwą towarową lub zarejestrowanym znakiem towarowym i umieszczali swój adres kontaktowy na EEE, a jeżeli nie jest to możliwe – na opakowaniu lub w dokumencie załączonym do EEE;</a:t>
            </a:r>
          </a:p>
          <a:p>
            <a:pPr marL="360363" lvl="0" indent="-360363">
              <a:buFont typeface="Wingdings" panose="05000000000000000000" pitchFamily="2" charset="2"/>
              <a:buChar char="Ø"/>
            </a:pPr>
            <a:endParaRPr lang="pl-PL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79B9DAE-2461-437F-8DC7-8B76187FA033}"/>
              </a:ext>
            </a:extLst>
          </p:cNvPr>
          <p:cNvSpPr/>
          <p:nvPr/>
        </p:nvSpPr>
        <p:spPr>
          <a:xfrm>
            <a:off x="0" y="33101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Obowiązki importerów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6186537-C368-4348-96BA-56F248EF3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8" name="Picture 2" descr="http://rcc.com.pl/stopki/rcc-email-pl.png%20">
            <a:extLst>
              <a:ext uri="{FF2B5EF4-FFF2-40B4-BE49-F238E27FC236}">
                <a16:creationId xmlns:a16="http://schemas.microsoft.com/office/drawing/2014/main" id="{F2172EC1-9091-4417-BC72-2C5952D70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38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768AE65-4B2B-46A8-BBB7-F82EB59F2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22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5557DCA-B297-47CA-BF99-F78390E9DF77}"/>
              </a:ext>
            </a:extLst>
          </p:cNvPr>
          <p:cNvSpPr/>
          <p:nvPr/>
        </p:nvSpPr>
        <p:spPr>
          <a:xfrm>
            <a:off x="1016001" y="1658895"/>
            <a:ext cx="100690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importerzy, w celu zapewnienia zgodności z niniejszą dyrektywą, prowadzili ewidencję EEE niezgodnego z wymaganiami i przypadków odzyskania EEE oraz informowali dystrybutorów o tego rodzaju działaniach;</a:t>
            </a:r>
          </a:p>
          <a:p>
            <a:pPr marL="360363" lvl="0" indent="-360363">
              <a:buFont typeface="Wingdings" panose="05000000000000000000" pitchFamily="2" charset="2"/>
              <a:buChar char="Ø"/>
            </a:pPr>
            <a:endParaRPr lang="pl-PL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marL="360363" lvl="0" indent="-360363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prstClr val="black"/>
                </a:solidFill>
                <a:latin typeface="+mj-lt"/>
              </a:rPr>
              <a:t>importerzy, którzy uznają lub mają powody, by uważać, że wprowadzony przez nich do obrotu EEE nie jest zgodny z niniejszą dyrektywą, podejmowali natychmiast konieczne środki naprawcze w celu zapewnienia zgodności EEE, jego wycofania z obrotu lub odzyskania, stosownie do okoliczności, i niezwłocznie poinformowali o tym właściwe organy krajowe państw członkowskich, w których EEE został udostępniony, podając szczegółowe informacje, w szczególności na temat niezgodności oraz podjętych środków naprawczych;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57A7794-0ABA-45C5-95E6-04AB8BDBFCF8}"/>
              </a:ext>
            </a:extLst>
          </p:cNvPr>
          <p:cNvSpPr/>
          <p:nvPr/>
        </p:nvSpPr>
        <p:spPr>
          <a:xfrm>
            <a:off x="0" y="33101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Obowiązki importerów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105EA8A-3D4C-4BDD-8E22-AC7931003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AAA39AC8-3468-4AF6-8F34-CB6057FCD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982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15EAF-9699-47BC-B414-153C493F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23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37A79F2-5855-4380-B83C-B3EAC1016F1A}"/>
              </a:ext>
            </a:extLst>
          </p:cNvPr>
          <p:cNvSpPr/>
          <p:nvPr/>
        </p:nvSpPr>
        <p:spPr>
          <a:xfrm>
            <a:off x="1125166" y="2090172"/>
            <a:ext cx="99416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importerzy przechowywali kopię deklaracji zgodności UE do dyspozycji organów nadzoru rynku przez okres 10 lat od wprowadzenia EEE do obrotu i zapewniali, by dokumentacja techniczna była dostępna do dyspozycji organów na ich żądanie;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pl-PL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importerzy na uzasadnione żądanie właściwego organu krajowego udzielili mu wszelkich informacji i udostępnili dokumentację konieczną do wykazania zgodności danego EEE z niniejszą dyrektywą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BE542F8-0FD8-4841-A821-B45352935927}"/>
              </a:ext>
            </a:extLst>
          </p:cNvPr>
          <p:cNvSpPr/>
          <p:nvPr/>
        </p:nvSpPr>
        <p:spPr>
          <a:xfrm>
            <a:off x="0" y="233738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Obowiązki importerów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F3E2844-2856-46D2-B724-A2BC6906B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D80CDB44-C4A8-4666-9183-5E4A16A70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770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592F822-F67B-436D-9E41-79F37A988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24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86A73DB-E822-4C7A-9C8F-F9C869270F4A}"/>
              </a:ext>
            </a:extLst>
          </p:cNvPr>
          <p:cNvSpPr/>
          <p:nvPr/>
        </p:nvSpPr>
        <p:spPr>
          <a:xfrm>
            <a:off x="1016001" y="2042480"/>
            <a:ext cx="99839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dystrybutorzy zachowywali w swoich działaniach ostrożność, by upewnić się, czy EEE, który udostępniają na rynku, jest zgodny z obowiązującymi wymaganiami, w szczególności czy EEE jest opatrzony wymaganym oznakowaniem CE i czy towarzyszą mu wymagane dokumenty w języku łatwo zrozumiałym dla konsumentów i innych użytkowników końcowych w państwie członkowskim, w którym EEE ma zostać udostępniony na rynku, a także czy producent i importer spełnili wymagania określone w art. 7  dyrektywy</a:t>
            </a:r>
          </a:p>
          <a:p>
            <a:pPr marL="360363" indent="-360363" algn="just"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4C7A69C-95F2-4F0F-8D57-6A6A78CF86E4}"/>
              </a:ext>
            </a:extLst>
          </p:cNvPr>
          <p:cNvSpPr/>
          <p:nvPr/>
        </p:nvSpPr>
        <p:spPr>
          <a:xfrm>
            <a:off x="0" y="38665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Obowiązki dystrybutorów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E2B75B2-A229-4870-A643-60A8DE537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41D0C71E-8472-4651-B7B4-480E811B9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72AFA68-3FDA-4C46-8D38-3E97ED666D59}"/>
              </a:ext>
            </a:extLst>
          </p:cNvPr>
          <p:cNvSpPr txBox="1"/>
          <p:nvPr/>
        </p:nvSpPr>
        <p:spPr>
          <a:xfrm>
            <a:off x="4328578" y="1445228"/>
            <a:ext cx="3162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+mj-lt"/>
              </a:rPr>
              <a:t>Dyrektywa zobowiązuje:</a:t>
            </a:r>
          </a:p>
        </p:txBody>
      </p:sp>
    </p:spTree>
    <p:extLst>
      <p:ext uri="{BB962C8B-B14F-4D97-AF65-F5344CB8AC3E}">
        <p14:creationId xmlns:p14="http://schemas.microsoft.com/office/powerpoint/2010/main" val="3789157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5CF2FC0-A433-4614-AEFA-90800612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25</a:t>
            </a:fld>
            <a:endParaRPr lang="pl-PL"/>
          </a:p>
        </p:txBody>
      </p:sp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9C251D28-EF05-4AC2-9637-289AB8255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5D3222F-56B8-494B-B86B-2BEF54234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8" name="Symbol zastępczy numeru slajdu 1">
            <a:extLst>
              <a:ext uri="{FF2B5EF4-FFF2-40B4-BE49-F238E27FC236}">
                <a16:creationId xmlns:a16="http://schemas.microsoft.com/office/drawing/2014/main" id="{6580FC97-9A35-4B14-A639-2B3393D97C8A}"/>
              </a:ext>
            </a:extLst>
          </p:cNvPr>
          <p:cNvSpPr txBox="1">
            <a:spLocks/>
          </p:cNvSpPr>
          <p:nvPr/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05B2E1-7356-40AC-8C60-3BF8A1A1550E}" type="slidenum">
              <a:rPr lang="pl-PL" smtClean="0"/>
              <a:pPr/>
              <a:t>25</a:t>
            </a:fld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B90EAA7-EECE-488B-85E5-786354BF40A8}"/>
              </a:ext>
            </a:extLst>
          </p:cNvPr>
          <p:cNvSpPr/>
          <p:nvPr/>
        </p:nvSpPr>
        <p:spPr>
          <a:xfrm>
            <a:off x="1098697" y="1601129"/>
            <a:ext cx="999460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buFont typeface="Wingdings" panose="05000000000000000000" pitchFamily="2" charset="2"/>
              <a:buChar char="v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jeżeli dystrybutor uznaje lub ma powody, by uważać, że EEE jest niezgodny z art. 4, nie udostępniał on EEE na rynku, dopóki nie zostanie zapewniona zgodność produktu, i aby informował on o tym producenta lub importera oraz organy odpowiedzialne za nadzór rynku;</a:t>
            </a:r>
          </a:p>
          <a:p>
            <a:pPr marL="360363" lvl="0" indent="-360363" algn="just">
              <a:buFont typeface="Wingdings" panose="05000000000000000000" pitchFamily="2" charset="2"/>
              <a:buChar char="v"/>
            </a:pPr>
            <a:endParaRPr lang="pl-PL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dystrybutorzy, którzy uznają lub mają powody, by uważać, że udostępniony przez nich na rynku EEE jest niezgodny z niniejszą dyrektywą, podjęli konieczne środki naprawcze w celu zapewnienia zgodności EEE, jego wycofania lub odzyskania, stosownie do okoliczności, i aby niezwłocznie poinformowali oni o tym właściwe organy krajowe państw członkowskich, w których EEE został udostępniony, podając szczegółowe informacje, w szczególności na temat niezgodności oraz podjętych środków naprawczych;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A68067D-5F5D-4556-86F0-2575191BD055}"/>
              </a:ext>
            </a:extLst>
          </p:cNvPr>
          <p:cNvSpPr/>
          <p:nvPr/>
        </p:nvSpPr>
        <p:spPr>
          <a:xfrm>
            <a:off x="0" y="38665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Obowiązki dystrybutorów</a:t>
            </a:r>
          </a:p>
        </p:txBody>
      </p:sp>
    </p:spTree>
    <p:extLst>
      <p:ext uri="{BB962C8B-B14F-4D97-AF65-F5344CB8AC3E}">
        <p14:creationId xmlns:p14="http://schemas.microsoft.com/office/powerpoint/2010/main" val="1157240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4CFBB68-B0D6-4F21-8931-9E4E4ABB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26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45E13B45-78FA-4931-88C4-A49048F021E0}"/>
              </a:ext>
            </a:extLst>
          </p:cNvPr>
          <p:cNvSpPr/>
          <p:nvPr/>
        </p:nvSpPr>
        <p:spPr>
          <a:xfrm>
            <a:off x="1061936" y="2459504"/>
            <a:ext cx="100681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na uzasadnione żądanie właściwego organu krajowego dystrybutorzy udzielili mu wszelkich informacji i udostępnili dokumentację konieczną do wykazania zgodności EEE z niniejszą dyrektywą oraz aby na żądanie właściwego organu podjęli z nim współpracę w działaniach ukierunkowanych na zapewnienie zgodności udostępnionego przez nich EEE z niniejszą dyrektywą</a:t>
            </a: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E32E0A11-E585-4A80-B68A-196EB4E8E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2991EEC-BE95-41BD-A3B7-95C1569AC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897FA60E-8531-47A5-B43B-73CDF603C497}"/>
              </a:ext>
            </a:extLst>
          </p:cNvPr>
          <p:cNvSpPr/>
          <p:nvPr/>
        </p:nvSpPr>
        <p:spPr>
          <a:xfrm>
            <a:off x="0" y="38665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Obowiązki dystrybutorów</a:t>
            </a:r>
          </a:p>
        </p:txBody>
      </p:sp>
    </p:spTree>
    <p:extLst>
      <p:ext uri="{BB962C8B-B14F-4D97-AF65-F5344CB8AC3E}">
        <p14:creationId xmlns:p14="http://schemas.microsoft.com/office/powerpoint/2010/main" val="4035787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AC65174-9A2A-40A3-9BC6-28FDB037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27</a:t>
            </a:fld>
            <a:endParaRPr lang="pl-PL"/>
          </a:p>
        </p:txBody>
      </p:sp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39394D44-DA76-47DB-B44F-9A8D80644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545460B-E28A-47E4-8FAE-BDA66A8DF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CF6F2E7-F7ED-4D6B-9731-4F6EC5430150}"/>
              </a:ext>
            </a:extLst>
          </p:cNvPr>
          <p:cNvSpPr/>
          <p:nvPr/>
        </p:nvSpPr>
        <p:spPr>
          <a:xfrm>
            <a:off x="1020726" y="2634658"/>
            <a:ext cx="101660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+mj-lt"/>
              </a:rPr>
              <a:t>Państwa członkowskie zapewniają, aby na użytek niniejszej dyrektywy importera lub dystrybutora uważano za producenta i, aby podlegał on wymogom obowiązującym producenta określonym w art. 7, jeżeli wprowadza EEE do obrotu pod własną nazwą lub znakiem towarowym albo modyfikuje EEE już wprowadzony do obrotu w taki sposób, że może to mieć wpływ na zgodność z obowiązującymi wymaganiami.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04FB15C-0EE4-49C1-BEA3-A9BB4514D942}"/>
              </a:ext>
            </a:extLst>
          </p:cNvPr>
          <p:cNvSpPr/>
          <p:nvPr/>
        </p:nvSpPr>
        <p:spPr>
          <a:xfrm>
            <a:off x="2053329" y="1125918"/>
            <a:ext cx="8694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Przypadki, w których obowiązki producentów dotyczą importerów i dystrybutorów </a:t>
            </a:r>
          </a:p>
        </p:txBody>
      </p:sp>
    </p:spTree>
    <p:extLst>
      <p:ext uri="{BB962C8B-B14F-4D97-AF65-F5344CB8AC3E}">
        <p14:creationId xmlns:p14="http://schemas.microsoft.com/office/powerpoint/2010/main" val="880390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0CF7635-1596-4917-95AF-9479B433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28</a:t>
            </a:fld>
            <a:endParaRPr lang="pl-PL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1CADCA-BE3C-486E-95D0-EC815F90E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443685"/>
              </p:ext>
            </p:extLst>
          </p:nvPr>
        </p:nvGraphicFramePr>
        <p:xfrm>
          <a:off x="1085272" y="2232690"/>
          <a:ext cx="10021455" cy="3078480"/>
        </p:xfrm>
        <a:graphic>
          <a:graphicData uri="http://schemas.openxmlformats.org/drawingml/2006/table">
            <a:tbl>
              <a:tblPr/>
              <a:tblGrid>
                <a:gridCol w="4387273">
                  <a:extLst>
                    <a:ext uri="{9D8B030D-6E8A-4147-A177-3AD203B41FA5}">
                      <a16:colId xmlns:a16="http://schemas.microsoft.com/office/drawing/2014/main" val="558996834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3974355244"/>
                    </a:ext>
                  </a:extLst>
                </a:gridCol>
                <a:gridCol w="2780146">
                  <a:extLst>
                    <a:ext uri="{9D8B030D-6E8A-4147-A177-3AD203B41FA5}">
                      <a16:colId xmlns:a16="http://schemas.microsoft.com/office/drawing/2014/main" val="30671390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sz="2000" dirty="0">
                          <a:latin typeface="+mj-lt"/>
                        </a:rPr>
                        <a:t>Pierwiastek / Substancja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+mj-lt"/>
                        </a:rPr>
                        <a:t>Stężenie w materiale jednorodnym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+mj-lt"/>
                        </a:rPr>
                        <a:t>mg/kg, </a:t>
                      </a:r>
                      <a:r>
                        <a:rPr lang="pl-PL" sz="2000" dirty="0" err="1">
                          <a:latin typeface="+mj-lt"/>
                        </a:rPr>
                        <a:t>ppm</a:t>
                      </a:r>
                      <a:endParaRPr lang="pl-PL" sz="200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428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sz="2000" dirty="0">
                          <a:latin typeface="+mj-lt"/>
                        </a:rPr>
                        <a:t>Ołów (Pb)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+mj-lt"/>
                        </a:rPr>
                        <a:t>0,1%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latin typeface="+mj-lt"/>
                        </a:rPr>
                        <a:t>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514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sz="2000" dirty="0">
                          <a:latin typeface="+mj-lt"/>
                        </a:rPr>
                        <a:t>Kadm (Cd)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latin typeface="+mj-lt"/>
                        </a:rPr>
                        <a:t>0,01%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latin typeface="+mj-lt"/>
                        </a:rPr>
                        <a:t>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494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sz="2000" dirty="0">
                          <a:latin typeface="+mj-lt"/>
                        </a:rPr>
                        <a:t>Rtęć (Hg)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+mj-lt"/>
                        </a:rPr>
                        <a:t>0,1%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latin typeface="+mj-lt"/>
                        </a:rPr>
                        <a:t>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280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sz="2000" dirty="0">
                          <a:latin typeface="+mj-lt"/>
                        </a:rPr>
                        <a:t>Sześciowartościowy chrom Cr (VI)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+mj-lt"/>
                        </a:rPr>
                        <a:t>0,1%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+mj-lt"/>
                        </a:rPr>
                        <a:t>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271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sz="2000" dirty="0">
                          <a:latin typeface="+mj-lt"/>
                        </a:rPr>
                        <a:t>Polibromowane </a:t>
                      </a:r>
                      <a:r>
                        <a:rPr lang="pl-PL" sz="2000" dirty="0" err="1">
                          <a:latin typeface="+mj-lt"/>
                        </a:rPr>
                        <a:t>bifenyle</a:t>
                      </a:r>
                      <a:r>
                        <a:rPr lang="pl-PL" sz="2000" dirty="0">
                          <a:latin typeface="+mj-lt"/>
                        </a:rPr>
                        <a:t> (PBB)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latin typeface="+mj-lt"/>
                        </a:rPr>
                        <a:t>0,1%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latin typeface="+mj-lt"/>
                        </a:rPr>
                        <a:t>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362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sz="2000" dirty="0">
                          <a:latin typeface="+mj-lt"/>
                        </a:rPr>
                        <a:t>Polibromowane etery </a:t>
                      </a:r>
                      <a:r>
                        <a:rPr lang="pl-PL" sz="2000" dirty="0" err="1">
                          <a:latin typeface="+mj-lt"/>
                        </a:rPr>
                        <a:t>difenylowe</a:t>
                      </a:r>
                      <a:r>
                        <a:rPr lang="pl-PL" sz="2000" dirty="0">
                          <a:latin typeface="+mj-lt"/>
                        </a:rPr>
                        <a:t> (PBDE)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latin typeface="+mj-lt"/>
                        </a:rPr>
                        <a:t>0,1%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+mj-lt"/>
                        </a:rPr>
                        <a:t>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052909"/>
                  </a:ext>
                </a:extLst>
              </a:tr>
            </a:tbl>
          </a:graphicData>
        </a:graphic>
      </p:graphicFrame>
      <p:sp>
        <p:nvSpPr>
          <p:cNvPr id="5" name="Prostokąt 4">
            <a:extLst>
              <a:ext uri="{FF2B5EF4-FFF2-40B4-BE49-F238E27FC236}">
                <a16:creationId xmlns:a16="http://schemas.microsoft.com/office/drawing/2014/main" id="{E64D9033-950C-44EF-9D69-68456427B7B2}"/>
              </a:ext>
            </a:extLst>
          </p:cNvPr>
          <p:cNvSpPr/>
          <p:nvPr/>
        </p:nvSpPr>
        <p:spPr>
          <a:xfrm>
            <a:off x="2060004" y="352388"/>
            <a:ext cx="8686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+mj-lt"/>
              </a:rPr>
              <a:t>ZAŁĄCZNIK II</a:t>
            </a:r>
          </a:p>
          <a:p>
            <a:pPr algn="ctr"/>
            <a:r>
              <a:rPr lang="pl-PL" sz="2400" dirty="0">
                <a:latin typeface="+mj-lt"/>
              </a:rPr>
              <a:t>Substancje objęte ograniczeniem, o których mowa w art. 4 ust. 1, i maksymalne wartości ich stężenia dopuszczalne wagowo w materiałach jednorodnych</a:t>
            </a:r>
          </a:p>
        </p:txBody>
      </p:sp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1329204A-9D58-4AB2-876C-38A42AE1E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B6FB786-6950-4D7F-A806-CCC3FF3E7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06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F00ED1D-D14E-40E1-B083-1E23D08E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29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A8136F3-41E3-4F00-8826-8E7886933C3D}"/>
              </a:ext>
            </a:extLst>
          </p:cNvPr>
          <p:cNvSpPr/>
          <p:nvPr/>
        </p:nvSpPr>
        <p:spPr>
          <a:xfrm>
            <a:off x="1070043" y="1653499"/>
            <a:ext cx="1005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+mj-lt"/>
              </a:rPr>
              <a:t>DYREKTYWA DELEGOWANA KOMISJI (UE) 2015/863 z dnia 31 marca 2015 r.</a:t>
            </a:r>
          </a:p>
          <a:p>
            <a:pPr algn="just"/>
            <a:r>
              <a:rPr lang="pl-PL" sz="2400" dirty="0">
                <a:latin typeface="+mj-lt"/>
              </a:rPr>
              <a:t>zmieniająca załącznik II do dyrektywy Parlamentu Europejskiego i Rady 2011/65/UE w odniesieniu do wykazu substancji objętych ograniczeniem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8847C40-BA29-40D7-A9BE-F032F5566A8A}"/>
              </a:ext>
            </a:extLst>
          </p:cNvPr>
          <p:cNvSpPr/>
          <p:nvPr/>
        </p:nvSpPr>
        <p:spPr>
          <a:xfrm>
            <a:off x="1001949" y="3149606"/>
            <a:ext cx="10126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+mj-lt"/>
              </a:rPr>
              <a:t>ZAŁĄCZNIK II</a:t>
            </a:r>
          </a:p>
          <a:p>
            <a:pPr algn="ctr"/>
            <a:r>
              <a:rPr lang="pl-PL" sz="2000" dirty="0">
                <a:latin typeface="+mj-lt"/>
              </a:rPr>
              <a:t>Substancje objęte ograniczeniem, o których mowa w art. 4 ust. 1, i maksymalne wartości ich stężenia dopuszczalne wagowo w materiałach jednorodnych</a:t>
            </a:r>
          </a:p>
        </p:txBody>
      </p:sp>
      <p:pic>
        <p:nvPicPr>
          <p:cNvPr id="9" name="Picture 2" descr="http://rcc.com.pl/stopki/rcc-email-pl.png%20">
            <a:extLst>
              <a:ext uri="{FF2B5EF4-FFF2-40B4-BE49-F238E27FC236}">
                <a16:creationId xmlns:a16="http://schemas.microsoft.com/office/drawing/2014/main" id="{13A72806-468F-4AEC-9746-32DB99042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83127" y="6063082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1287A0A-19AA-4359-A737-086769948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1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B515057-1DAD-4CB3-89EA-49B0C51DEE9A}"/>
              </a:ext>
            </a:extLst>
          </p:cNvPr>
          <p:cNvSpPr/>
          <p:nvPr/>
        </p:nvSpPr>
        <p:spPr>
          <a:xfrm>
            <a:off x="1020618" y="2164897"/>
            <a:ext cx="101507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+mj-lt"/>
              </a:rPr>
              <a:t>Dyrektywa 2011/65/UE określa zasady dotyczące ograniczenia stosowania substancji niebezpiecznych w sprzęcie elektrycznym i elektronicznym (EEE), aby przyczynić się do lepszej ochrony zdrowia ludzi i środowiska, w tym do przyjaznego dla środowiska odzysku i unieszkodliwiania zużytego EEE.</a:t>
            </a:r>
          </a:p>
          <a:p>
            <a:pPr marL="285750" lvl="0" indent="-285750" algn="just">
              <a:buFont typeface="Arial" panose="020B0604020202020204" pitchFamily="34" charset="0"/>
              <a:buChar char="─"/>
            </a:pPr>
            <a:r>
              <a:rPr lang="pl-PL" sz="2400" dirty="0">
                <a:solidFill>
                  <a:prstClr val="black"/>
                </a:solidFill>
                <a:latin typeface="+mj-lt"/>
              </a:rPr>
              <a:t>dotyczy producentów, dystrybutorów, importerów</a:t>
            </a:r>
          </a:p>
          <a:p>
            <a:pPr marL="285750" lvl="0" indent="-285750" algn="just">
              <a:buFont typeface="Arial" panose="020B0604020202020204" pitchFamily="34" charset="0"/>
              <a:buChar char="─"/>
            </a:pPr>
            <a:r>
              <a:rPr lang="pl-PL" sz="2400" dirty="0">
                <a:solidFill>
                  <a:prstClr val="black"/>
                </a:solidFill>
                <a:latin typeface="+mj-lt"/>
              </a:rPr>
              <a:t>ograniczenia w dyrektywie dotyczą również przewodów i części zamiennych</a:t>
            </a:r>
          </a:p>
          <a:p>
            <a:pPr algn="just"/>
            <a:endParaRPr lang="pl-PL" sz="2400" dirty="0">
              <a:latin typeface="+mj-lt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DF57F61-82F0-4A40-862A-3FD99BD4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3</a:t>
            </a:fld>
            <a:endParaRPr lang="pl-PL"/>
          </a:p>
        </p:txBody>
      </p:sp>
      <p:pic>
        <p:nvPicPr>
          <p:cNvPr id="8" name="Picture 2" descr="http://rcc.com.pl/stopki/rcc-email-pl.png%20">
            <a:extLst>
              <a:ext uri="{FF2B5EF4-FFF2-40B4-BE49-F238E27FC236}">
                <a16:creationId xmlns:a16="http://schemas.microsoft.com/office/drawing/2014/main" id="{61CCD8E8-9EE3-467D-9941-EEBD5B77A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672E47-477F-4C06-8ACA-756F18997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4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E50CE65-8D11-4E34-8C33-D0DE211C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30</a:t>
            </a:fld>
            <a:endParaRPr lang="pl-PL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CEFF438-1695-4400-B583-6C69C3B38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160973"/>
              </p:ext>
            </p:extLst>
          </p:nvPr>
        </p:nvGraphicFramePr>
        <p:xfrm>
          <a:off x="1093269" y="1158032"/>
          <a:ext cx="9813481" cy="2743200"/>
        </p:xfrm>
        <a:graphic>
          <a:graphicData uri="http://schemas.openxmlformats.org/drawingml/2006/table">
            <a:tbl>
              <a:tblPr/>
              <a:tblGrid>
                <a:gridCol w="4459951">
                  <a:extLst>
                    <a:ext uri="{9D8B030D-6E8A-4147-A177-3AD203B41FA5}">
                      <a16:colId xmlns:a16="http://schemas.microsoft.com/office/drawing/2014/main" val="558996834"/>
                    </a:ext>
                  </a:extLst>
                </a:gridCol>
                <a:gridCol w="2402639">
                  <a:extLst>
                    <a:ext uri="{9D8B030D-6E8A-4147-A177-3AD203B41FA5}">
                      <a16:colId xmlns:a16="http://schemas.microsoft.com/office/drawing/2014/main" val="3974355244"/>
                    </a:ext>
                  </a:extLst>
                </a:gridCol>
                <a:gridCol w="2950891">
                  <a:extLst>
                    <a:ext uri="{9D8B030D-6E8A-4147-A177-3AD203B41FA5}">
                      <a16:colId xmlns:a16="http://schemas.microsoft.com/office/drawing/2014/main" val="3067139035"/>
                    </a:ext>
                  </a:extLst>
                </a:gridCol>
              </a:tblGrid>
              <a:tr h="301982"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Substancja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Stężenie w materiale jednorodnym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200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428089"/>
                  </a:ext>
                </a:extLst>
              </a:tr>
              <a:tr h="3019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  <a:endParaRPr lang="pl-PL" sz="180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mg/kg, </a:t>
                      </a:r>
                      <a:r>
                        <a:rPr lang="pl-PL" sz="1800" dirty="0" err="1">
                          <a:latin typeface="+mj-lt"/>
                        </a:rPr>
                        <a:t>ppm</a:t>
                      </a:r>
                      <a:endParaRPr lang="pl-PL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891697"/>
                  </a:ext>
                </a:extLst>
              </a:tr>
              <a:tr h="528469">
                <a:tc>
                  <a:txBody>
                    <a:bodyPr/>
                    <a:lstStyle/>
                    <a:p>
                      <a:pPr algn="l"/>
                      <a:r>
                        <a:rPr lang="pl-PL" sz="1800" dirty="0" err="1">
                          <a:latin typeface="+mj-lt"/>
                        </a:rPr>
                        <a:t>ftalan</a:t>
                      </a:r>
                      <a:r>
                        <a:rPr lang="pl-PL" sz="1800" dirty="0">
                          <a:latin typeface="+mj-lt"/>
                        </a:rPr>
                        <a:t> di-2-etyloheksylu „DEHP”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0,1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1000</a:t>
                      </a:r>
                    </a:p>
                    <a:p>
                      <a:pPr algn="ctr"/>
                      <a:endParaRPr lang="pl-PL" sz="180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514351"/>
                  </a:ext>
                </a:extLst>
              </a:tr>
              <a:tr h="528469">
                <a:tc>
                  <a:txBody>
                    <a:bodyPr/>
                    <a:lstStyle/>
                    <a:p>
                      <a:pPr algn="l"/>
                      <a:r>
                        <a:rPr lang="pl-PL" sz="1800" dirty="0" err="1">
                          <a:latin typeface="+mj-lt"/>
                        </a:rPr>
                        <a:t>ftalan</a:t>
                      </a:r>
                      <a:r>
                        <a:rPr lang="pl-PL" sz="1800" dirty="0">
                          <a:latin typeface="+mj-lt"/>
                        </a:rPr>
                        <a:t> benzylu butylu „BBP”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0,1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1000</a:t>
                      </a:r>
                    </a:p>
                    <a:p>
                      <a:pPr algn="ctr"/>
                      <a:endParaRPr lang="pl-PL" sz="180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494162"/>
                  </a:ext>
                </a:extLst>
              </a:tr>
              <a:tr h="301982">
                <a:tc>
                  <a:txBody>
                    <a:bodyPr/>
                    <a:lstStyle/>
                    <a:p>
                      <a:pPr algn="l"/>
                      <a:r>
                        <a:rPr lang="pl-PL" sz="1800" dirty="0" err="1">
                          <a:latin typeface="+mj-lt"/>
                        </a:rPr>
                        <a:t>ftalan</a:t>
                      </a:r>
                      <a:r>
                        <a:rPr lang="pl-PL" sz="1800" dirty="0">
                          <a:latin typeface="+mj-lt"/>
                        </a:rPr>
                        <a:t> </a:t>
                      </a:r>
                      <a:r>
                        <a:rPr lang="pl-PL" sz="1800" dirty="0" err="1">
                          <a:latin typeface="+mj-lt"/>
                        </a:rPr>
                        <a:t>dibutylu</a:t>
                      </a:r>
                      <a:r>
                        <a:rPr lang="pl-PL" sz="1800" dirty="0">
                          <a:latin typeface="+mj-lt"/>
                        </a:rPr>
                        <a:t> „DBP”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0,1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280274"/>
                  </a:ext>
                </a:extLst>
              </a:tr>
              <a:tr h="301982">
                <a:tc>
                  <a:txBody>
                    <a:bodyPr/>
                    <a:lstStyle/>
                    <a:p>
                      <a:pPr algn="l"/>
                      <a:r>
                        <a:rPr lang="pl-PL" sz="1800" dirty="0" err="1">
                          <a:latin typeface="+mj-lt"/>
                        </a:rPr>
                        <a:t>ftalan</a:t>
                      </a:r>
                      <a:r>
                        <a:rPr lang="pl-PL" sz="1800" dirty="0">
                          <a:latin typeface="+mj-lt"/>
                        </a:rPr>
                        <a:t> </a:t>
                      </a:r>
                      <a:r>
                        <a:rPr lang="pl-PL" sz="1800" dirty="0" err="1">
                          <a:latin typeface="+mj-lt"/>
                        </a:rPr>
                        <a:t>diizobutylu</a:t>
                      </a:r>
                      <a:r>
                        <a:rPr lang="pl-PL" sz="1800" dirty="0">
                          <a:latin typeface="+mj-lt"/>
                        </a:rPr>
                        <a:t> „DIBP”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0,1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271485"/>
                  </a:ext>
                </a:extLst>
              </a:tr>
            </a:tbl>
          </a:graphicData>
        </a:graphic>
      </p:graphicFrame>
      <p:sp>
        <p:nvSpPr>
          <p:cNvPr id="4" name="Prostokąt 3">
            <a:extLst>
              <a:ext uri="{FF2B5EF4-FFF2-40B4-BE49-F238E27FC236}">
                <a16:creationId xmlns:a16="http://schemas.microsoft.com/office/drawing/2014/main" id="{382C3C9B-C828-486A-B67E-9C42D80A53BA}"/>
              </a:ext>
            </a:extLst>
          </p:cNvPr>
          <p:cNvSpPr/>
          <p:nvPr/>
        </p:nvSpPr>
        <p:spPr>
          <a:xfrm>
            <a:off x="4111578" y="855564"/>
            <a:ext cx="3079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+mj-lt"/>
              </a:rPr>
              <a:t>Obowiązuje Od 22 lipca 2019 r.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D73C3A9-E115-4A46-9ED2-4DA5F617C4C9}"/>
              </a:ext>
            </a:extLst>
          </p:cNvPr>
          <p:cNvSpPr/>
          <p:nvPr/>
        </p:nvSpPr>
        <p:spPr>
          <a:xfrm>
            <a:off x="372139" y="4684305"/>
            <a:ext cx="110472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+mj-lt"/>
              </a:rPr>
              <a:t>W zakresie wyrobów medycznych i wyrobów medycznych do diagnostyki in vitro oraz do przyrządów do nadzoru i kontroli, w tym do przyrządów do nadzoru i kontroli w obiektach przemysłowych, od dnia 22 lipca 2021 r.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6EFC1B5-6EEF-47C4-8E08-01DE05866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5D772245-91D9-4D81-80E1-568D91A51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686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FA75C37-4E8F-4003-B14C-FC499359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31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0E02711-BCCA-4E33-A01C-DD97026D3B6B}"/>
              </a:ext>
            </a:extLst>
          </p:cNvPr>
          <p:cNvSpPr/>
          <p:nvPr/>
        </p:nvSpPr>
        <p:spPr>
          <a:xfrm>
            <a:off x="913774" y="2057165"/>
            <a:ext cx="103644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+mj-lt"/>
              </a:rPr>
              <a:t>1) przyrządów do nadzoru i kontroli wprowadzonych do obrotu przed dniem 22 lipca 2014 r.;</a:t>
            </a:r>
          </a:p>
          <a:p>
            <a:r>
              <a:rPr lang="pl-PL" sz="2400" dirty="0">
                <a:latin typeface="+mj-lt"/>
              </a:rPr>
              <a:t>2) przyrządów do nadzoru i kontroli w obiektach przemysłowych wprowadzanych do obrotu przed dniem 22 lipca 2017 r.;</a:t>
            </a:r>
          </a:p>
          <a:p>
            <a:r>
              <a:rPr lang="pl-PL" sz="2400" dirty="0">
                <a:latin typeface="+mj-lt"/>
              </a:rPr>
              <a:t>3) wyrobów medycznych do diagnostyki in vitro wprowadzonych do obrotu przed dniem 22 lipca 2016 r.;</a:t>
            </a:r>
          </a:p>
          <a:p>
            <a:r>
              <a:rPr lang="pl-PL" sz="2400" dirty="0">
                <a:latin typeface="+mj-lt"/>
              </a:rPr>
              <a:t>4) przypadków, w których zakres i okres ich obowiązywania został określony w załączniku III i IV do dyrektywy 2011/65/UE;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AA52C78-50CC-4954-AA51-389B98A9C8FE}"/>
              </a:ext>
            </a:extLst>
          </p:cNvPr>
          <p:cNvSpPr/>
          <p:nvPr/>
        </p:nvSpPr>
        <p:spPr>
          <a:xfrm>
            <a:off x="0" y="355219"/>
            <a:ext cx="12101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Przepisów § 4 ust. nie stosuje się do: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AE01F8B-4D3E-4E5A-BC09-1BF6A7A0C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C4B049AC-5099-4A87-A630-C38649F8E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881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E7460D1-DD34-4D1D-BFCB-6375DA52A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32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7479905-2C28-42C5-AB3E-7A25D9CB4F82}"/>
              </a:ext>
            </a:extLst>
          </p:cNvPr>
          <p:cNvSpPr/>
          <p:nvPr/>
        </p:nvSpPr>
        <p:spPr>
          <a:xfrm>
            <a:off x="1122549" y="2274838"/>
            <a:ext cx="101556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5) przewodów lub części zamiennych:</a:t>
            </a:r>
          </a:p>
          <a:p>
            <a:pPr lvl="0"/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a) SEE wprowadzonego do obrotu przed dniem 1 lipca 2006 r.,</a:t>
            </a:r>
          </a:p>
          <a:p>
            <a:pPr lvl="0"/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b) przyrządów do nadzoru i kontroli wprowadzonych do obrotu przed dniem 22 lipca 2014 r.,</a:t>
            </a:r>
          </a:p>
          <a:p>
            <a:pPr lvl="0"/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c) przyrządów do nadzoru i kontroli w obiektach przemysłowych wprowadzanych do obrotu przed dniem 22 lipca 2017 r.;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25340C6-D57C-4B10-AF4D-C0A3BF75B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3D8C955F-A87C-4D68-8742-275A18A4B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65C333B-0D34-4F0F-A6E2-51E11C65CC8D}"/>
              </a:ext>
            </a:extLst>
          </p:cNvPr>
          <p:cNvSpPr/>
          <p:nvPr/>
        </p:nvSpPr>
        <p:spPr>
          <a:xfrm>
            <a:off x="0" y="355219"/>
            <a:ext cx="12101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Przepisów § 4 ust. nie stosuje się do:</a:t>
            </a:r>
          </a:p>
        </p:txBody>
      </p:sp>
    </p:spTree>
    <p:extLst>
      <p:ext uri="{BB962C8B-B14F-4D97-AF65-F5344CB8AC3E}">
        <p14:creationId xmlns:p14="http://schemas.microsoft.com/office/powerpoint/2010/main" val="3313101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6B3EA92-DC69-4D2C-B00E-C264A3454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33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4145DC5-3D2E-4C26-B861-C74EA2551550}"/>
              </a:ext>
            </a:extLst>
          </p:cNvPr>
          <p:cNvSpPr/>
          <p:nvPr/>
        </p:nvSpPr>
        <p:spPr>
          <a:xfrm>
            <a:off x="1086255" y="2023355"/>
            <a:ext cx="100194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6) części zamiennych odzyskanych z SEE wprowadzonego do obrotu przed dniem 1 lipca 2006 r. i ponownie użytych w SEE wprowadzonym do obrotu przed dniem 1 lipca 2016 r., jeżeli:</a:t>
            </a:r>
          </a:p>
          <a:p>
            <a:pPr lvl="0"/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a) ponowne zastosowanie części zamiennych odzyskanych z SEE jest zgodne z zasadami postępowania ze zużytym sprzętem, o których mowa w ustawie z dnia 11 września 2015 r. o zużytym sprzęcie elektrycznym i elektronicznym (Dz. U. poz. 1688),</a:t>
            </a:r>
          </a:p>
          <a:p>
            <a:pPr lvl="0"/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b) konsument został powiadomiony o zastosowaniu części przeznaczonych do ponownego użycia odzyskanych ze zużytego sprzętu.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802CF88-9337-434C-B871-204663095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256C675C-7B9D-49B8-BA7E-439BF1147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C0698CFB-EE2B-45D0-9849-1DC4E2F1B5DC}"/>
              </a:ext>
            </a:extLst>
          </p:cNvPr>
          <p:cNvSpPr/>
          <p:nvPr/>
        </p:nvSpPr>
        <p:spPr>
          <a:xfrm>
            <a:off x="0" y="355219"/>
            <a:ext cx="12101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Przepisów § 4 ust. nie stosuje się do:</a:t>
            </a:r>
          </a:p>
        </p:txBody>
      </p:sp>
    </p:spTree>
    <p:extLst>
      <p:ext uri="{BB962C8B-B14F-4D97-AF65-F5344CB8AC3E}">
        <p14:creationId xmlns:p14="http://schemas.microsoft.com/office/powerpoint/2010/main" val="981880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29394735-2916-4CD6-93B8-52044C212374}"/>
              </a:ext>
            </a:extLst>
          </p:cNvPr>
          <p:cNvSpPr/>
          <p:nvPr/>
        </p:nvSpPr>
        <p:spPr>
          <a:xfrm>
            <a:off x="1109329" y="2086590"/>
            <a:ext cx="99733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+mj-lt"/>
              </a:rPr>
              <a:t>- załączniki III i IV zawierają spis zastosowań technicznych dla określonych substancji, które są zwolnione z ograniczenia</a:t>
            </a:r>
          </a:p>
          <a:p>
            <a:r>
              <a:rPr lang="pl-PL" sz="2400" dirty="0">
                <a:latin typeface="+mj-lt"/>
              </a:rPr>
              <a:t>- od dnia publikacji dyrektywy do spisu dodano szereg </a:t>
            </a:r>
            <a:r>
              <a:rPr lang="pl-PL" sz="2400" dirty="0" err="1">
                <a:latin typeface="+mj-lt"/>
              </a:rPr>
              <a:t>wyłączeń</a:t>
            </a:r>
            <a:r>
              <a:rPr lang="pl-PL" sz="2400" dirty="0">
                <a:latin typeface="+mj-lt"/>
              </a:rPr>
              <a:t>, wiele z nich straciło ważność i przestało obowiązywać</a:t>
            </a:r>
          </a:p>
          <a:p>
            <a:r>
              <a:rPr lang="pl-PL" sz="2400" dirty="0">
                <a:latin typeface="+mj-lt"/>
              </a:rPr>
              <a:t>- wykazy </a:t>
            </a:r>
            <a:r>
              <a:rPr lang="pl-PL" sz="2400" dirty="0" err="1">
                <a:latin typeface="+mj-lt"/>
              </a:rPr>
              <a:t>wyłączeń</a:t>
            </a:r>
            <a:r>
              <a:rPr lang="pl-PL" sz="2400" dirty="0">
                <a:latin typeface="+mj-lt"/>
              </a:rPr>
              <a:t> są na bieżąco dostosowane do postępu technicznego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AECCA9-6E05-434E-A079-293B1D8A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34</a:t>
            </a:fld>
            <a:endParaRPr lang="pl-PL"/>
          </a:p>
        </p:txBody>
      </p:sp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FE0DE802-BD41-4D36-9C52-2ED16BD11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E100CC7-3AA1-4BC9-AC8A-D6616B936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73D5BF6-95F9-4468-8BD5-9BA58F605A99}"/>
              </a:ext>
            </a:extLst>
          </p:cNvPr>
          <p:cNvSpPr/>
          <p:nvPr/>
        </p:nvSpPr>
        <p:spPr>
          <a:xfrm>
            <a:off x="-1" y="278485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Zwolnienia</a:t>
            </a:r>
          </a:p>
        </p:txBody>
      </p:sp>
    </p:spTree>
    <p:extLst>
      <p:ext uri="{BB962C8B-B14F-4D97-AF65-F5344CB8AC3E}">
        <p14:creationId xmlns:p14="http://schemas.microsoft.com/office/powerpoint/2010/main" val="4201591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51B78C2-9A59-44CD-A8AA-D5A411AF8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35</a:t>
            </a:fld>
            <a:endParaRPr lang="pl-PL"/>
          </a:p>
        </p:txBody>
      </p:sp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23D4D479-856C-4C77-8EB3-66677C899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29F7BA9-55EC-4724-B791-DBF8235E7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3625125-C409-43F1-8A90-5763D0F8D2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r="8827" b="18931"/>
          <a:stretch/>
        </p:blipFill>
        <p:spPr>
          <a:xfrm>
            <a:off x="1271083" y="265814"/>
            <a:ext cx="9649833" cy="545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63F6A97-892E-4D6E-87C6-093B3AB88C2B}"/>
              </a:ext>
            </a:extLst>
          </p:cNvPr>
          <p:cNvSpPr/>
          <p:nvPr/>
        </p:nvSpPr>
        <p:spPr>
          <a:xfrm>
            <a:off x="415592" y="1708473"/>
            <a:ext cx="113608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+mj-lt"/>
              </a:rPr>
              <a:t>DYREKTYWA DELEGOWANA KOMISJI (UE) 2018/740</a:t>
            </a:r>
          </a:p>
          <a:p>
            <a:pPr algn="ctr"/>
            <a:r>
              <a:rPr lang="pl-PL" sz="2400" dirty="0">
                <a:latin typeface="+mj-lt"/>
              </a:rPr>
              <a:t>z dnia 1 marca 2018 r.</a:t>
            </a:r>
          </a:p>
          <a:p>
            <a:pPr algn="ctr"/>
            <a:r>
              <a:rPr lang="pl-PL" sz="2400" dirty="0">
                <a:latin typeface="+mj-lt"/>
              </a:rPr>
              <a:t>zmieniająca, w celu dostosowania do postępu naukowego i technicznego, załącznik III do</a:t>
            </a:r>
          </a:p>
          <a:p>
            <a:pPr algn="ctr"/>
            <a:r>
              <a:rPr lang="pl-PL" sz="2400" dirty="0">
                <a:latin typeface="+mj-lt"/>
              </a:rPr>
              <a:t>dyrektywy Parlamentu Europejskiego i Rady 2011/65/UE w odniesieniu do wyłączenia</a:t>
            </a:r>
          </a:p>
          <a:p>
            <a:pPr algn="ctr"/>
            <a:r>
              <a:rPr lang="pl-PL" sz="2400" dirty="0">
                <a:latin typeface="+mj-lt"/>
              </a:rPr>
              <a:t>w przypadku zastosowania ołowiu jako pierwiastka stopowego w aluminium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47DF1D-A52E-4CCB-AED4-D3234AE4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36</a:t>
            </a:fld>
            <a:endParaRPr lang="pl-PL"/>
          </a:p>
        </p:txBody>
      </p:sp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4737CB2B-D889-4A8C-8BF5-A910D3920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E29A5A0-3145-42C1-A596-1E8B14E3C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15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73C8422-F20D-4DCD-91C2-E06D5140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37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4225D52-F71E-42F0-9816-803486257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540" y="739303"/>
            <a:ext cx="8919556" cy="534372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7D299A2-FB7B-4912-B6DB-9F2782029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46275652-6519-4640-B687-F58D6A924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842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E0459B3-C208-4918-BCB7-565ACEE0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38</a:t>
            </a:fld>
            <a:endParaRPr lang="pl-PL"/>
          </a:p>
        </p:txBody>
      </p:sp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4652EE6A-058D-47EB-BD27-BB68E2249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CFEC58A-B35B-41D7-AD8C-4E088EE5F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020D87E-9DD3-4443-B7A1-F6818C9580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r="30354" b="27018"/>
          <a:stretch/>
        </p:blipFill>
        <p:spPr>
          <a:xfrm>
            <a:off x="2568102" y="337964"/>
            <a:ext cx="7405238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DB9846E-AB89-48C5-9FF5-124175B0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39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CCF667E-4D60-450C-BC02-0EDE19B8A7BC}"/>
              </a:ext>
            </a:extLst>
          </p:cNvPr>
          <p:cNvSpPr/>
          <p:nvPr/>
        </p:nvSpPr>
        <p:spPr>
          <a:xfrm>
            <a:off x="1016002" y="3783609"/>
            <a:ext cx="10262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+mj-lt"/>
              </a:rPr>
              <a:t>DYREKTYWA DELEGOWANA KOMISJI (UE) 2016/1029 z dn. 19.04.2016</a:t>
            </a:r>
          </a:p>
          <a:p>
            <a:pPr algn="just"/>
            <a:r>
              <a:rPr lang="pl-PL" sz="2400" dirty="0">
                <a:latin typeface="+mj-lt"/>
              </a:rPr>
              <a:t>zmieniająca, w celu dostosowania do postępu technicznego, załącznik IV do dyrektywy Parlamentu Europejskiego i Rady 2011/65/UE w odniesieniu do wyłączenia dla anod kadmowych w ogniwach </a:t>
            </a:r>
            <a:r>
              <a:rPr lang="pl-PL" sz="2400" dirty="0" err="1">
                <a:latin typeface="+mj-lt"/>
              </a:rPr>
              <a:t>Herscha</a:t>
            </a:r>
            <a:r>
              <a:rPr lang="pl-PL" sz="2400" dirty="0">
                <a:latin typeface="+mj-lt"/>
              </a:rPr>
              <a:t> do czujników tlenu używanych w przyrządach do nadzoru i kontroli w obiektach przemysłowych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8684EB0-7620-48DE-A8C7-2D1F5613D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4B3E0FD8-B9B7-4DB4-B8C3-8A2355A08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EA5EADC-86F5-478E-8960-26CD50DD7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r="8066" b="16078"/>
          <a:stretch/>
        </p:blipFill>
        <p:spPr>
          <a:xfrm>
            <a:off x="711740" y="390385"/>
            <a:ext cx="10768519" cy="31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83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040F446-A565-4109-9CE6-013719F2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4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DBAC87B-3551-4D00-8CB6-81EFFCDDB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pic>
        <p:nvPicPr>
          <p:cNvPr id="4" name="Picture 2" descr="http://rcc.com.pl/stopki/rcc-email-pl.png%20">
            <a:extLst>
              <a:ext uri="{FF2B5EF4-FFF2-40B4-BE49-F238E27FC236}">
                <a16:creationId xmlns:a16="http://schemas.microsoft.com/office/drawing/2014/main" id="{62B29CC3-9609-4544-96D2-2CDC556E9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3BA6C1C-A734-4E3A-8FF6-9BC2FB453344}"/>
              </a:ext>
            </a:extLst>
          </p:cNvPr>
          <p:cNvSpPr/>
          <p:nvPr/>
        </p:nvSpPr>
        <p:spPr>
          <a:xfrm>
            <a:off x="1066800" y="2018519"/>
            <a:ext cx="10058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+mj-lt"/>
              </a:rPr>
              <a:t>„sprzęt elektryczny i elektroniczny” lub „EEE” oznacza sprzęt, którego prawidłowe działanie uzależnione jest od dopływu prądu elektrycznego lub obecności pól elektromagnetycznych, oraz sprzęt służący do wytwarzania, przesyłania i pomiaru takiego prądu i pól elektromagnetycznych i zaprojektowany do użycia przy napięciu nieprzekraczającym 1 000 woltów dla prądu przemiennego i 1 500 woltów dla prądu stałego;</a:t>
            </a:r>
          </a:p>
        </p:txBody>
      </p:sp>
    </p:spTree>
    <p:extLst>
      <p:ext uri="{BB962C8B-B14F-4D97-AF65-F5344CB8AC3E}">
        <p14:creationId xmlns:p14="http://schemas.microsoft.com/office/powerpoint/2010/main" val="1488077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97F7A49-AD75-4DE6-BFCD-93948388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40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865306B-1EB9-45AD-BEB8-C8C2D1AB7A6B}"/>
              </a:ext>
            </a:extLst>
          </p:cNvPr>
          <p:cNvSpPr/>
          <p:nvPr/>
        </p:nvSpPr>
        <p:spPr>
          <a:xfrm>
            <a:off x="925033" y="1510951"/>
            <a:ext cx="10353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+mj-lt"/>
              </a:rPr>
              <a:t>ZAŁĄCZNIK V </a:t>
            </a:r>
          </a:p>
          <a:p>
            <a:r>
              <a:rPr lang="pl-PL" sz="2400" dirty="0">
                <a:latin typeface="+mj-lt"/>
              </a:rPr>
              <a:t>Wnioski o przyznanie, przedłużenie i odwołanie </a:t>
            </a:r>
            <a:r>
              <a:rPr lang="pl-PL" sz="2400" dirty="0" err="1">
                <a:latin typeface="+mj-lt"/>
              </a:rPr>
              <a:t>wyłączeń</a:t>
            </a:r>
            <a:r>
              <a:rPr lang="pl-PL" sz="2400" dirty="0">
                <a:latin typeface="+mj-lt"/>
              </a:rPr>
              <a:t>, o których mowa w art. 5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0A1F488-2D9F-4CEB-A8AB-009635E50390}"/>
              </a:ext>
            </a:extLst>
          </p:cNvPr>
          <p:cNvSpPr/>
          <p:nvPr/>
        </p:nvSpPr>
        <p:spPr>
          <a:xfrm>
            <a:off x="925033" y="2723338"/>
            <a:ext cx="39226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+mj-lt"/>
              </a:rPr>
              <a:t>ZAŁĄCZNIK VI </a:t>
            </a:r>
          </a:p>
          <a:p>
            <a:r>
              <a:rPr lang="pl-PL" sz="2400" dirty="0">
                <a:latin typeface="+mj-lt"/>
              </a:rPr>
              <a:t>Deklaracja zgodności UE- wzór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804B05B-8C31-4CD5-9481-9AAC1C1854B2}"/>
              </a:ext>
            </a:extLst>
          </p:cNvPr>
          <p:cNvSpPr/>
          <p:nvPr/>
        </p:nvSpPr>
        <p:spPr>
          <a:xfrm>
            <a:off x="925033" y="4100554"/>
            <a:ext cx="10125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+mj-lt"/>
              </a:rPr>
              <a:t>ZAŁĄCZNIK VII - Uchylona dyrektywa wraz z jej kolejnymi zmianami wraz z wykazem terminów transpozycji do prawa krajowego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A103480-3908-44C8-BF3A-B8CBFBCF6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2DF9BC0E-775A-4921-936B-1709DDA24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26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D21068-0648-48F9-B6E7-B56A1C02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41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9E0692-6260-4DAB-AD57-F6741F2CB5AE}"/>
              </a:ext>
            </a:extLst>
          </p:cNvPr>
          <p:cNvSpPr/>
          <p:nvPr/>
        </p:nvSpPr>
        <p:spPr>
          <a:xfrm>
            <a:off x="923637" y="1908528"/>
            <a:ext cx="101751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+mj-lt"/>
              </a:rPr>
              <a:t>Deklaracja zgodności UE, oznakowanie CE, a dyrektywa </a:t>
            </a:r>
            <a:r>
              <a:rPr lang="pl-PL" sz="2000" b="1" dirty="0" err="1">
                <a:latin typeface="+mj-lt"/>
              </a:rPr>
              <a:t>RoHS</a:t>
            </a:r>
            <a:r>
              <a:rPr lang="pl-PL" sz="2000" b="1" dirty="0">
                <a:latin typeface="+mj-lt"/>
              </a:rPr>
              <a:t> 2 i 3 – wymagania i konsekwencje.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b="1" dirty="0">
                <a:latin typeface="+mj-lt"/>
              </a:rPr>
              <a:t>Deklaracja zgodności UE </a:t>
            </a:r>
          </a:p>
          <a:p>
            <a:r>
              <a:rPr lang="pl-PL" sz="2000" dirty="0">
                <a:latin typeface="+mj-lt"/>
              </a:rPr>
              <a:t>jest dokumentem wystawionym przez producenta lub jego upoważnionego przedstawiciela, w celu potwierdzenia zgodności z przepisami zasadniczymi czyli  dyrektywami Nowego Podejścia.</a:t>
            </a:r>
          </a:p>
          <a:p>
            <a:r>
              <a:rPr lang="pl-PL" sz="2000" dirty="0">
                <a:latin typeface="+mj-lt"/>
              </a:rPr>
              <a:t>Oświadczenie producenta stwierdzające jego wyłączną odpowiedzialność, za zgodność wyrobu       z zasadniczymi wymaganiami.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u="sng" dirty="0">
                <a:latin typeface="+mj-lt"/>
              </a:rPr>
              <a:t>Wystawienie deklaracji zgodności UE pozwala na naniesienie oznakowania CE na dany wyrób.</a:t>
            </a:r>
          </a:p>
          <a:p>
            <a:endParaRPr lang="pl-PL" sz="2000" u="sng" dirty="0">
              <a:latin typeface="+mj-lt"/>
            </a:endParaRPr>
          </a:p>
          <a:p>
            <a:r>
              <a:rPr lang="pl-PL" sz="2000" dirty="0">
                <a:latin typeface="+mj-lt"/>
              </a:rPr>
              <a:t>Znak CE naniesiony na produkt uprawnia producenta do wprowadzania wyrobu na rynki Unii   Europejskiej.</a:t>
            </a: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D9638F44-3FB1-4ECD-B349-20D5F487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0863ABA-1585-41A5-B40A-46731787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pic>
        <p:nvPicPr>
          <p:cNvPr id="1026" name="Picture 2" descr="Znalezione obrazy dla zapytania znak CE">
            <a:extLst>
              <a:ext uri="{FF2B5EF4-FFF2-40B4-BE49-F238E27FC236}">
                <a16:creationId xmlns:a16="http://schemas.microsoft.com/office/drawing/2014/main" id="{5194C4A6-8A3E-4352-A370-BA2681F87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821" y="337656"/>
            <a:ext cx="1898859" cy="142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38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D21068-0648-48F9-B6E7-B56A1C02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42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9E0692-6260-4DAB-AD57-F6741F2CB5AE}"/>
              </a:ext>
            </a:extLst>
          </p:cNvPr>
          <p:cNvSpPr/>
          <p:nvPr/>
        </p:nvSpPr>
        <p:spPr>
          <a:xfrm>
            <a:off x="720985" y="1638421"/>
            <a:ext cx="1065821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+mj-lt"/>
              </a:rPr>
              <a:t>Deklaracja zgodności UE, oznakowanie CE, a dyrektywa </a:t>
            </a:r>
            <a:r>
              <a:rPr lang="pl-PL" sz="2000" b="1" dirty="0" err="1">
                <a:latin typeface="+mj-lt"/>
              </a:rPr>
              <a:t>RoHS</a:t>
            </a:r>
            <a:r>
              <a:rPr lang="pl-PL" sz="2000" b="1" dirty="0">
                <a:latin typeface="+mj-lt"/>
              </a:rPr>
              <a:t> 2 i 3 – wymagania i konsekwencje.</a:t>
            </a: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  <a:p>
            <a:r>
              <a:rPr lang="pl-PL" sz="2000" dirty="0">
                <a:latin typeface="+mj-lt"/>
              </a:rPr>
              <a:t>Zgodnie z dyrektywą</a:t>
            </a:r>
            <a:r>
              <a:rPr lang="pl-PL" sz="2000" b="1" dirty="0">
                <a:latin typeface="+mj-lt"/>
              </a:rPr>
              <a:t> 2011/65/EU </a:t>
            </a:r>
            <a:r>
              <a:rPr lang="pl-PL" sz="2000" i="1" dirty="0">
                <a:latin typeface="+mj-lt"/>
              </a:rPr>
              <a:t>Parlamentu Europejskiego i Rady z dnia 8 czerwca 2011 r. w sprawie ograniczenia stosowania niektórych niebezpiecznych substancji w sprzęcie elektrycznym i elektronicznym, </a:t>
            </a:r>
            <a:r>
              <a:rPr lang="pl-PL" sz="2000" dirty="0">
                <a:latin typeface="+mj-lt"/>
              </a:rPr>
              <a:t>artykuł 4 ustęp 1.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dirty="0">
                <a:latin typeface="+mj-lt"/>
              </a:rPr>
              <a:t>„Państwa członkowskie zapewniają, by wprowadzony do obrotu EEE, włącznie z przewodami i częściami zamiennymi służącymi do jego naprawy lub ponownego użycia, aktualizacji jego funkcjonalności lub zwiększenia jego możliwości, nie zawierał substancji wymienionych w załączniku II.”</a:t>
            </a:r>
          </a:p>
          <a:p>
            <a:endParaRPr lang="pl-PL" sz="2400" dirty="0"/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D9638F44-3FB1-4ECD-B349-20D5F487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0863ABA-1585-41A5-B40A-46731787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90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D21068-0648-48F9-B6E7-B56A1C02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43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9E0692-6260-4DAB-AD57-F6741F2CB5AE}"/>
              </a:ext>
            </a:extLst>
          </p:cNvPr>
          <p:cNvSpPr/>
          <p:nvPr/>
        </p:nvSpPr>
        <p:spPr>
          <a:xfrm>
            <a:off x="751840" y="1638421"/>
            <a:ext cx="9936000" cy="424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+mj-lt"/>
              </a:rPr>
              <a:t>Deklaracja zgodności UE, oznakowanie CE, a dyrektywa </a:t>
            </a:r>
            <a:r>
              <a:rPr lang="pl-PL" sz="2000" b="1" dirty="0" err="1">
                <a:latin typeface="+mj-lt"/>
              </a:rPr>
              <a:t>RoHS</a:t>
            </a:r>
            <a:r>
              <a:rPr lang="pl-PL" sz="2000" b="1" dirty="0">
                <a:latin typeface="+mj-lt"/>
              </a:rPr>
              <a:t> 2 i 3 – wymagania i konsekwencje.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dirty="0">
                <a:latin typeface="+mj-lt"/>
              </a:rPr>
              <a:t>Jednym z wymagań deklaracji zgodności UE jest powołanie się na zgodność przepisów szczegółowych dla danego produktu czyli tzw. norm zharmonizowanych.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dirty="0"/>
              <a:t>Czym jest norma zharmonizowana?</a:t>
            </a:r>
          </a:p>
          <a:p>
            <a:r>
              <a:rPr lang="pl-PL" sz="2000" dirty="0">
                <a:latin typeface="+mj-lt"/>
              </a:rPr>
              <a:t>To dokumenty instruktażowe ściśle powiązane z unijnymi dyrektywami nowego podejścia. Zawierają szczegółowe zalecenia jak wykazać zgodność produktu z jednym lub wieloma wymaganiami postawionymi przez daną dyrektywę. Wyrób, dla którego zostanie wykazana zgodność z normą zharmonizowaną korzysta z domniemania zgodności z prawem.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dirty="0"/>
              <a:t>W Polsce wykazy norm zharmonizowanych są publikowane w oficjalnym publikatorze aktów prawnych niebędących źródłem prawa powszechnie obowiązującego – w </a:t>
            </a:r>
            <a:r>
              <a:rPr lang="pl-PL" sz="2000" i="1" dirty="0"/>
              <a:t>Monitorze Polskim</a:t>
            </a:r>
            <a:r>
              <a:rPr lang="pl-PL" sz="2000" dirty="0"/>
              <a:t>.</a:t>
            </a: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D9638F44-3FB1-4ECD-B349-20D5F487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0863ABA-1585-41A5-B40A-46731787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99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D21068-0648-48F9-B6E7-B56A1C02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44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9E0692-6260-4DAB-AD57-F6741F2CB5AE}"/>
              </a:ext>
            </a:extLst>
          </p:cNvPr>
          <p:cNvSpPr/>
          <p:nvPr/>
        </p:nvSpPr>
        <p:spPr>
          <a:xfrm>
            <a:off x="772160" y="1538528"/>
            <a:ext cx="9936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+mj-lt"/>
              </a:rPr>
              <a:t>Deklaracja zgodności UE, oznakowanie CE, a dyrektywa </a:t>
            </a:r>
            <a:r>
              <a:rPr lang="pl-PL" sz="2000" b="1" dirty="0" err="1">
                <a:latin typeface="+mj-lt"/>
              </a:rPr>
              <a:t>RoHS</a:t>
            </a:r>
            <a:r>
              <a:rPr lang="pl-PL" sz="2000" b="1" dirty="0">
                <a:latin typeface="+mj-lt"/>
              </a:rPr>
              <a:t> 2 i 3 – wymagania i konsekwencje.</a:t>
            </a:r>
          </a:p>
          <a:p>
            <a:endParaRPr lang="pl-PL" sz="2000" b="1" dirty="0">
              <a:latin typeface="+mj-lt"/>
            </a:endParaRPr>
          </a:p>
          <a:p>
            <a:r>
              <a:rPr lang="pl-PL" sz="2000" dirty="0">
                <a:latin typeface="+mj-lt"/>
              </a:rPr>
              <a:t>http://isap.sejm.gov.pl/isap.nsf/download.xsp/WMP20190000219/O/M20190219.pdf</a:t>
            </a: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D9638F44-3FB1-4ECD-B349-20D5F487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0863ABA-1585-41A5-B40A-46731787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B0519A0-19CA-4E45-A17A-92CDD1B41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" y="2493672"/>
            <a:ext cx="8499290" cy="35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21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D21068-0648-48F9-B6E7-B56A1C02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45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9E0692-6260-4DAB-AD57-F6741F2CB5AE}"/>
              </a:ext>
            </a:extLst>
          </p:cNvPr>
          <p:cNvSpPr/>
          <p:nvPr/>
        </p:nvSpPr>
        <p:spPr>
          <a:xfrm>
            <a:off x="772160" y="1538528"/>
            <a:ext cx="9936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+mj-lt"/>
              </a:rPr>
              <a:t>Deklaracja zgodności UE, oznakowanie CE, a dyrektywa </a:t>
            </a:r>
            <a:r>
              <a:rPr lang="pl-PL" sz="2000" b="1" dirty="0" err="1">
                <a:latin typeface="+mj-lt"/>
              </a:rPr>
              <a:t>RoHS</a:t>
            </a:r>
            <a:r>
              <a:rPr lang="pl-PL" sz="2000" b="1" dirty="0">
                <a:latin typeface="+mj-lt"/>
              </a:rPr>
              <a:t> 2 i 3 – wymagania i konsekwencje.</a:t>
            </a:r>
          </a:p>
          <a:p>
            <a:endParaRPr lang="pl-PL" sz="2000" b="1" dirty="0">
              <a:latin typeface="+mj-lt"/>
            </a:endParaRPr>
          </a:p>
          <a:p>
            <a:r>
              <a:rPr lang="pl-PL" sz="2000" dirty="0">
                <a:latin typeface="+mj-lt"/>
              </a:rPr>
              <a:t>Na jakiej podstawie możemy wykazać zgodność z dyrektywą </a:t>
            </a:r>
            <a:r>
              <a:rPr lang="pl-PL" sz="2000" dirty="0" err="1">
                <a:latin typeface="+mj-lt"/>
              </a:rPr>
              <a:t>RoHS</a:t>
            </a:r>
            <a:r>
              <a:rPr lang="pl-PL" sz="2000" dirty="0">
                <a:latin typeface="+mj-lt"/>
              </a:rPr>
              <a:t> umieszczoną w deklaracji zgodności UE?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dirty="0">
                <a:latin typeface="+mj-lt"/>
              </a:rPr>
              <a:t>Poprzez:</a:t>
            </a:r>
          </a:p>
          <a:p>
            <a:r>
              <a:rPr lang="pl-PL" sz="2000" dirty="0">
                <a:latin typeface="+mj-lt"/>
              </a:rPr>
              <a:t>- pozyskanie  deklaracji i/lub raportów z badań komponentów/produktu od dostawców. </a:t>
            </a:r>
          </a:p>
          <a:p>
            <a:r>
              <a:rPr lang="pl-PL" sz="2000" dirty="0">
                <a:latin typeface="+mj-lt"/>
              </a:rPr>
              <a:t>- przebadanie komponent lub wyrobu gotowego na zgodność z dyrektywą </a:t>
            </a:r>
            <a:r>
              <a:rPr lang="pl-PL" sz="2000" dirty="0" err="1">
                <a:latin typeface="+mj-lt"/>
              </a:rPr>
              <a:t>RoHS</a:t>
            </a:r>
            <a:r>
              <a:rPr lang="pl-PL" sz="2000" dirty="0">
                <a:latin typeface="+mj-lt"/>
              </a:rPr>
              <a:t>.</a:t>
            </a: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D9638F44-3FB1-4ECD-B349-20D5F487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0863ABA-1585-41A5-B40A-46731787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78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D21068-0648-48F9-B6E7-B56A1C02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46</a:t>
            </a:fld>
            <a:endParaRPr lang="pl-PL"/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D9638F44-3FB1-4ECD-B349-20D5F487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0863ABA-1585-41A5-B40A-46731787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D07FDA0-49A4-4672-9145-C0D1B2454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85" y="1576719"/>
            <a:ext cx="3259524" cy="443342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3C398CA-40EF-4D65-8A09-8DECD33E2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851" y="1123029"/>
            <a:ext cx="3515157" cy="484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42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D21068-0648-48F9-B6E7-B56A1C02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47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9E0692-6260-4DAB-AD57-F6741F2CB5AE}"/>
              </a:ext>
            </a:extLst>
          </p:cNvPr>
          <p:cNvSpPr/>
          <p:nvPr/>
        </p:nvSpPr>
        <p:spPr>
          <a:xfrm>
            <a:off x="772160" y="1538528"/>
            <a:ext cx="9936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+mj-lt"/>
              </a:rPr>
              <a:t>Deklaracja zgodności UE, oznakowanie CE, a dyrektywa </a:t>
            </a:r>
            <a:r>
              <a:rPr lang="pl-PL" sz="2000" b="1" dirty="0" err="1">
                <a:latin typeface="+mj-lt"/>
              </a:rPr>
              <a:t>RoHS</a:t>
            </a:r>
            <a:r>
              <a:rPr lang="pl-PL" sz="2000" b="1" dirty="0">
                <a:latin typeface="+mj-lt"/>
              </a:rPr>
              <a:t> 2 i 3 – wymagania i konsekwencje.</a:t>
            </a:r>
          </a:p>
          <a:p>
            <a:endParaRPr lang="pl-PL" sz="2000" b="1" dirty="0">
              <a:latin typeface="+mj-lt"/>
            </a:endParaRPr>
          </a:p>
          <a:p>
            <a:r>
              <a:rPr lang="pl-PL" sz="2000" b="1" u="sng" dirty="0">
                <a:latin typeface="+mj-lt"/>
              </a:rPr>
              <a:t>Dlaczego komponent i/lub wyroby gotowe są niezgodne z dyrektywą?</a:t>
            </a:r>
          </a:p>
          <a:p>
            <a:r>
              <a:rPr lang="pl-PL" sz="2000" dirty="0">
                <a:latin typeface="+mj-lt"/>
              </a:rPr>
              <a:t>Brak świadomości że:</a:t>
            </a:r>
          </a:p>
          <a:p>
            <a:r>
              <a:rPr lang="pl-PL" sz="2000" dirty="0">
                <a:latin typeface="+mj-lt"/>
              </a:rPr>
              <a:t>1. Poddanie komponentów procesowi modyfikacji, przetworzeniu,  może wprowadzić zanieczyszczenia  wyszczególnionymi pierwiastkami w dyrektywie </a:t>
            </a:r>
            <a:r>
              <a:rPr lang="pl-PL" sz="2000" dirty="0" err="1">
                <a:latin typeface="+mj-lt"/>
              </a:rPr>
              <a:t>RoHS</a:t>
            </a:r>
            <a:r>
              <a:rPr lang="pl-PL" sz="2000" dirty="0">
                <a:latin typeface="+mj-lt"/>
              </a:rPr>
              <a:t>. </a:t>
            </a:r>
          </a:p>
          <a:p>
            <a:r>
              <a:rPr lang="pl-PL" sz="2000" dirty="0">
                <a:latin typeface="+mj-lt"/>
              </a:rPr>
              <a:t>2. Importowany produkt nie posiada dokumentów potwierdzających zgodność z dyrektywą.</a:t>
            </a:r>
          </a:p>
          <a:p>
            <a:r>
              <a:rPr lang="pl-PL" sz="2000" dirty="0">
                <a:latin typeface="+mj-lt"/>
              </a:rPr>
              <a:t>3. Zarówno producent, importer lub dystrybutor wprowadzający produkt na rynek unijny odpowiedzialny jest za zgodność produktu z wymaganymi aktami prawnymi.</a:t>
            </a:r>
          </a:p>
          <a:p>
            <a:r>
              <a:rPr lang="pl-PL" sz="2000" dirty="0">
                <a:latin typeface="+mj-lt"/>
              </a:rPr>
              <a:t>4. Sprowadzona partia komponentów/ wyrobów gotowych pomimo posiadanych dokumentów, deklaracji nie spełnia wymagań.</a:t>
            </a: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  <a:p>
            <a:endParaRPr lang="pl-PL" sz="2000" dirty="0">
              <a:latin typeface="+mj-lt"/>
            </a:endParaRP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D9638F44-3FB1-4ECD-B349-20D5F487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0863ABA-1585-41A5-B40A-46731787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81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D21068-0648-48F9-B6E7-B56A1C02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48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9E0692-6260-4DAB-AD57-F6741F2CB5AE}"/>
              </a:ext>
            </a:extLst>
          </p:cNvPr>
          <p:cNvSpPr/>
          <p:nvPr/>
        </p:nvSpPr>
        <p:spPr>
          <a:xfrm>
            <a:off x="772160" y="1538528"/>
            <a:ext cx="9936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+mj-lt"/>
              </a:rPr>
              <a:t>Deklaracja zgodności UE, oznakowanie CE, a dyrektywa </a:t>
            </a:r>
            <a:r>
              <a:rPr lang="pl-PL" sz="2000" b="1" dirty="0" err="1">
                <a:latin typeface="+mj-lt"/>
              </a:rPr>
              <a:t>RoHS</a:t>
            </a:r>
            <a:r>
              <a:rPr lang="pl-PL" sz="2000" b="1" dirty="0">
                <a:latin typeface="+mj-lt"/>
              </a:rPr>
              <a:t> 2 i 3 – wymagania i konsekwencje.</a:t>
            </a:r>
          </a:p>
          <a:p>
            <a:endParaRPr lang="pl-PL" sz="2000" b="1" dirty="0">
              <a:latin typeface="+mj-lt"/>
            </a:endParaRPr>
          </a:p>
          <a:p>
            <a:r>
              <a:rPr lang="pl-PL" sz="2000" b="1" u="sng" dirty="0">
                <a:latin typeface="+mj-lt"/>
              </a:rPr>
              <a:t>Jakie ponosimy konsekwencje wprowadzenia niezgodnego produktu.</a:t>
            </a:r>
          </a:p>
          <a:p>
            <a:pPr marL="457200" indent="-457200">
              <a:buAutoNum type="arabicPeriod"/>
            </a:pPr>
            <a:r>
              <a:rPr lang="pl-PL" sz="2000" dirty="0">
                <a:latin typeface="+mj-lt"/>
              </a:rPr>
              <a:t>Jeśli stwierdzono , że wyrób nie spełnia wymagań, a strona postępowania  musi przedstawić dowodów potwierdzających usunięcie niezgodności wyrobu z wymaganiami w wyznaczonym terminie przez organ nadzoru rynku. </a:t>
            </a:r>
          </a:p>
          <a:p>
            <a:r>
              <a:rPr lang="pl-PL" sz="2000" dirty="0">
                <a:latin typeface="+mj-lt"/>
              </a:rPr>
              <a:t>3.     Jeśli przedsiębiorca nie podjął dobrowolnych działań naprawczych w wyznaczonym       terminie i nie usunął niezgodności, wówczas inspektor przekazuje akta kontroli Prezesowi UOKiK w celu wszczęcia postępowania administracyjnego w sprawie wprowadzonych do obrotu wyrobów niezgodnych z wymaganiami rozporządzenia </a:t>
            </a:r>
            <a:r>
              <a:rPr lang="pl-PL" sz="2000" dirty="0" err="1">
                <a:latin typeface="+mj-lt"/>
              </a:rPr>
              <a:t>RoHS</a:t>
            </a:r>
            <a:r>
              <a:rPr lang="pl-PL" sz="2000" dirty="0">
                <a:latin typeface="+mj-lt"/>
              </a:rPr>
              <a:t>.</a:t>
            </a:r>
          </a:p>
          <a:p>
            <a:pPr marL="457200" indent="-457200">
              <a:buAutoNum type="arabicPeriod"/>
            </a:pPr>
            <a:endParaRPr lang="pl-PL" dirty="0"/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D9638F44-3FB1-4ECD-B349-20D5F487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0863ABA-1585-41A5-B40A-46731787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447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D21068-0648-48F9-B6E7-B56A1C02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49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9E0692-6260-4DAB-AD57-F6741F2CB5AE}"/>
              </a:ext>
            </a:extLst>
          </p:cNvPr>
          <p:cNvSpPr/>
          <p:nvPr/>
        </p:nvSpPr>
        <p:spPr>
          <a:xfrm>
            <a:off x="772160" y="1538528"/>
            <a:ext cx="9936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+mj-lt"/>
              </a:rPr>
              <a:t>Deklaracja zgodności UE, oznakowanie CE, a dyrektywa </a:t>
            </a:r>
            <a:r>
              <a:rPr lang="pl-PL" sz="2000" b="1" dirty="0" err="1">
                <a:latin typeface="+mj-lt"/>
              </a:rPr>
              <a:t>RoHS</a:t>
            </a:r>
            <a:r>
              <a:rPr lang="pl-PL" sz="2000" b="1" dirty="0">
                <a:latin typeface="+mj-lt"/>
              </a:rPr>
              <a:t> 2 i 3 – wymagania i konsekwencje.</a:t>
            </a:r>
          </a:p>
          <a:p>
            <a:endParaRPr lang="pl-PL" sz="2000" b="1" dirty="0">
              <a:latin typeface="+mj-lt"/>
            </a:endParaRPr>
          </a:p>
          <a:p>
            <a:pPr marL="457200" indent="-457200">
              <a:buAutoNum type="arabicPeriod" startAt="4"/>
            </a:pPr>
            <a:r>
              <a:rPr lang="pl-PL" sz="2000" dirty="0">
                <a:latin typeface="+mj-lt"/>
              </a:rPr>
              <a:t>Prezes UOKiK w drodze decyzji może:</a:t>
            </a:r>
          </a:p>
          <a:p>
            <a:pPr marL="457200" indent="-457200">
              <a:buFont typeface="+mj-lt"/>
              <a:buAutoNum type="alphaLcParenR"/>
            </a:pPr>
            <a:r>
              <a:rPr lang="pl-PL" sz="2000" dirty="0">
                <a:latin typeface="+mj-lt"/>
              </a:rPr>
              <a:t>Nakazać usunięcie niezgodności</a:t>
            </a:r>
          </a:p>
          <a:p>
            <a:pPr marL="457200" indent="-457200">
              <a:buFont typeface="+mj-lt"/>
              <a:buAutoNum type="alphaLcParenR"/>
            </a:pPr>
            <a:r>
              <a:rPr lang="pl-PL" sz="2000" dirty="0">
                <a:latin typeface="+mj-lt"/>
              </a:rPr>
              <a:t>Wycofać wyrób z obrotu lub użytku</a:t>
            </a:r>
          </a:p>
          <a:p>
            <a:pPr marL="457200" indent="-457200">
              <a:buFont typeface="+mj-lt"/>
              <a:buAutoNum type="alphaLcParenR"/>
            </a:pPr>
            <a:r>
              <a:rPr lang="pl-PL" sz="2000" dirty="0">
                <a:latin typeface="+mj-lt"/>
              </a:rPr>
              <a:t>Zakazać udostępniania wyrobu</a:t>
            </a:r>
          </a:p>
          <a:p>
            <a:pPr marL="457200" indent="-457200">
              <a:buFont typeface="+mj-lt"/>
              <a:buAutoNum type="alphaLcParenR"/>
            </a:pPr>
            <a:r>
              <a:rPr lang="pl-PL" sz="2000" dirty="0">
                <a:latin typeface="+mj-lt"/>
              </a:rPr>
              <a:t>Nakazać odzyskać wyrób</a:t>
            </a:r>
          </a:p>
          <a:p>
            <a:pPr marL="457200" indent="-457200">
              <a:buFont typeface="+mj-lt"/>
              <a:buAutoNum type="alphaLcParenR"/>
            </a:pPr>
            <a:r>
              <a:rPr lang="pl-PL" sz="2000" dirty="0">
                <a:latin typeface="+mj-lt"/>
              </a:rPr>
              <a:t>Nakazać zniszczyć wyrób</a:t>
            </a:r>
          </a:p>
          <a:p>
            <a:pPr marL="457200" indent="-457200">
              <a:buFont typeface="+mj-lt"/>
              <a:buAutoNum type="alphaLcParenR"/>
            </a:pPr>
            <a:r>
              <a:rPr lang="pl-PL" sz="2000" dirty="0">
                <a:latin typeface="+mj-lt"/>
              </a:rPr>
              <a:t>Nakazać powiadomić konsumentów o stwierdzonych niezgodnościach , określając termin i sposób powiadomienia</a:t>
            </a:r>
          </a:p>
          <a:p>
            <a:endParaRPr lang="pl-PL" sz="2000" dirty="0">
              <a:latin typeface="+mj-lt"/>
            </a:endParaRPr>
          </a:p>
          <a:p>
            <a:endParaRPr lang="pl-PL" dirty="0"/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D9638F44-3FB1-4ECD-B349-20D5F487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0863ABA-1585-41A5-B40A-46731787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25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1DA2A8D-3EB8-44D1-AFB1-08E959D1DB02}"/>
              </a:ext>
            </a:extLst>
          </p:cNvPr>
          <p:cNvSpPr/>
          <p:nvPr/>
        </p:nvSpPr>
        <p:spPr>
          <a:xfrm>
            <a:off x="1043709" y="2025640"/>
            <a:ext cx="1011381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+mj-lt"/>
              </a:rPr>
              <a:t>Wielkogabarytowe urządzenia gospodarstwa domowego </a:t>
            </a:r>
          </a:p>
          <a:p>
            <a:pPr algn="just"/>
            <a:r>
              <a:rPr lang="pl-PL" sz="2000" i="1" dirty="0">
                <a:latin typeface="+mj-lt"/>
              </a:rPr>
              <a:t>duże urządzenia chłodnicze; lodówki; zamrażarki; inne wielkogabarytowe urządzenia używane do chłodzenia, konserwowania i przechowywania żywności; </a:t>
            </a:r>
          </a:p>
          <a:p>
            <a:pPr algn="just"/>
            <a:r>
              <a:rPr lang="pl-PL" sz="2000" i="1" dirty="0">
                <a:latin typeface="+mj-lt"/>
              </a:rPr>
              <a:t>pralki; suszarki do ubrań; zmywarki; </a:t>
            </a:r>
          </a:p>
          <a:p>
            <a:pPr algn="just"/>
            <a:r>
              <a:rPr lang="pl-PL" sz="2000" i="1" dirty="0">
                <a:latin typeface="+mj-lt"/>
              </a:rPr>
              <a:t>wielkogabarytowe urządzenia używane do gotowania i innego typu przetwarzania żywności; </a:t>
            </a:r>
          </a:p>
          <a:p>
            <a:pPr algn="just"/>
            <a:r>
              <a:rPr lang="pl-PL" sz="2000" i="1" dirty="0">
                <a:latin typeface="+mj-lt"/>
              </a:rPr>
              <a:t>elektryczne urządzenia grzewcze; grzejniki elektryczne; inne duże urządzenia do ogrzewania pomieszczeń, łóżek, mebli wypoczynkowych; </a:t>
            </a:r>
          </a:p>
          <a:p>
            <a:pPr algn="just"/>
            <a:r>
              <a:rPr lang="pl-PL" sz="2000" i="1" dirty="0">
                <a:latin typeface="+mj-lt"/>
              </a:rPr>
              <a:t>wentylatory elektryczne; urządzenia klimatyzacyjne; inne urządzenia wentylujące, wyciągi wentylacyjne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8C5C26-E573-4F2B-A99B-0889C5B3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5</a:t>
            </a:fld>
            <a:endParaRPr lang="pl-PL"/>
          </a:p>
        </p:txBody>
      </p:sp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6D78168F-941C-459C-A530-0CAD9226E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C8A640D-C56B-472B-8E7D-C9FA13441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57CE225B-15BF-40FE-A32E-F5E6288C4217}"/>
              </a:ext>
            </a:extLst>
          </p:cNvPr>
          <p:cNvSpPr/>
          <p:nvPr/>
        </p:nvSpPr>
        <p:spPr>
          <a:xfrm>
            <a:off x="0" y="260868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Kategorie EEE objętego dyrektywą według </a:t>
            </a:r>
          </a:p>
          <a:p>
            <a:pPr algn="ctr"/>
            <a:r>
              <a:rPr lang="pl-PL" sz="3200" b="1" dirty="0">
                <a:latin typeface="+mj-lt"/>
              </a:rPr>
              <a:t>załącznika I</a:t>
            </a:r>
          </a:p>
        </p:txBody>
      </p:sp>
    </p:spTree>
    <p:extLst>
      <p:ext uri="{BB962C8B-B14F-4D97-AF65-F5344CB8AC3E}">
        <p14:creationId xmlns:p14="http://schemas.microsoft.com/office/powerpoint/2010/main" val="46982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D21068-0648-48F9-B6E7-B56A1C02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50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9E0692-6260-4DAB-AD57-F6741F2CB5AE}"/>
              </a:ext>
            </a:extLst>
          </p:cNvPr>
          <p:cNvSpPr/>
          <p:nvPr/>
        </p:nvSpPr>
        <p:spPr>
          <a:xfrm>
            <a:off x="772160" y="1538528"/>
            <a:ext cx="9936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+mj-lt"/>
              </a:rPr>
              <a:t>Deklaracja zgodności UE, oznakowanie CE, a dyrektywa </a:t>
            </a:r>
            <a:r>
              <a:rPr lang="pl-PL" sz="2000" b="1" dirty="0" err="1">
                <a:latin typeface="+mj-lt"/>
              </a:rPr>
              <a:t>RoHS</a:t>
            </a:r>
            <a:r>
              <a:rPr lang="pl-PL" sz="2000" b="1" dirty="0">
                <a:latin typeface="+mj-lt"/>
              </a:rPr>
              <a:t> 2 i 3 – wymagania i konsekwencje.</a:t>
            </a:r>
          </a:p>
          <a:p>
            <a:endParaRPr lang="pl-PL" dirty="0"/>
          </a:p>
          <a:p>
            <a:r>
              <a:rPr lang="pl-PL" sz="2000" dirty="0">
                <a:latin typeface="+mj-lt"/>
              </a:rPr>
              <a:t>5. Zgodnie z art. 40 ustawy o systemie oceny zgodności, w przypadku stwierdzenia, że wyrób nie spełnia wymagań rozporządzenia </a:t>
            </a:r>
            <a:r>
              <a:rPr lang="pl-PL" sz="2000" dirty="0" err="1">
                <a:latin typeface="+mj-lt"/>
              </a:rPr>
              <a:t>RoHS</a:t>
            </a:r>
            <a:r>
              <a:rPr lang="pl-PL" sz="2000" dirty="0">
                <a:latin typeface="+mj-lt"/>
              </a:rPr>
              <a:t> , opłaty związane z badaniami ponosi osoba, która wprowadziła wyrób do obrotu (producent, upoważniony przedstawiciel, importer).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dirty="0">
                <a:latin typeface="+mj-lt"/>
              </a:rPr>
              <a:t>Wysokość opłat jest ustalana na podstawie uzasadnionych kosztów badań, z uwzględnieniem rodzaju badanego wyrobu oraz stopnia skomplikowania i zakresu przeprowadzonych badań.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dirty="0">
                <a:latin typeface="+mj-lt"/>
              </a:rPr>
              <a:t>6.Prezes UOKiK zgodnie z ustawą o systemach oceny zgodności i nadzoru rynku, ma prawo nakładać kary pieniężne w drodze decyzji administracyjnej w wysokości od 5000 do 100 000zł.</a:t>
            </a:r>
          </a:p>
          <a:p>
            <a:r>
              <a:rPr lang="pl-PL" sz="2000" dirty="0">
                <a:latin typeface="+mj-lt"/>
              </a:rPr>
              <a:t>Tzn. Prezes UOKiK bez wyroku sądu powszechnego ma możliwość nakładania sankcji.</a:t>
            </a:r>
          </a:p>
          <a:p>
            <a:endParaRPr lang="pl-PL" sz="2000" dirty="0">
              <a:latin typeface="+mj-lt"/>
            </a:endParaRPr>
          </a:p>
          <a:p>
            <a:endParaRPr lang="pl-PL" dirty="0"/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D9638F44-3FB1-4ECD-B349-20D5F487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0863ABA-1585-41A5-B40A-46731787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89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4F4FDA-908C-435C-99D5-304A6C560AFD}"/>
              </a:ext>
            </a:extLst>
          </p:cNvPr>
          <p:cNvSpPr/>
          <p:nvPr/>
        </p:nvSpPr>
        <p:spPr>
          <a:xfrm>
            <a:off x="1034063" y="1764081"/>
            <a:ext cx="10094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+mj-lt"/>
              </a:rPr>
              <a:t>Norma zharmonizowana PN-EN IEC 63000:2019-01</a:t>
            </a:r>
          </a:p>
          <a:p>
            <a:r>
              <a:rPr lang="pl-PL" sz="2000" dirty="0">
                <a:latin typeface="+mj-lt"/>
              </a:rPr>
              <a:t>Dokumentacja techniczna oceny wyrobów elektrycznych i elektronicznych z uwzględnieniem ograniczenia stosowania substancji niebezpiecznych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FEDFF0-E5E2-40A4-9979-C7E24D4A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51</a:t>
            </a:fld>
            <a:endParaRPr lang="pl-PL"/>
          </a:p>
        </p:txBody>
      </p:sp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8310D12A-FC15-4428-9975-B6DCC961B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0C62642-75B3-4D08-89BD-050A0D15C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5D787C27-5A2E-4AA8-B86D-969750D78D09}"/>
              </a:ext>
            </a:extLst>
          </p:cNvPr>
          <p:cNvSpPr/>
          <p:nvPr/>
        </p:nvSpPr>
        <p:spPr>
          <a:xfrm>
            <a:off x="0" y="3664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Badania w zakresie </a:t>
            </a:r>
            <a:r>
              <a:rPr lang="pl-PL" sz="2800" b="1" dirty="0" err="1">
                <a:latin typeface="+mj-lt"/>
              </a:rPr>
              <a:t>RoHS</a:t>
            </a:r>
            <a:r>
              <a:rPr lang="pl-PL" sz="2800" b="1" dirty="0">
                <a:latin typeface="+mj-lt"/>
              </a:rPr>
              <a:t> - Normy badawcze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915FF88-7EAC-42CC-8E7B-2E74F0A1E75B}"/>
              </a:ext>
            </a:extLst>
          </p:cNvPr>
          <p:cNvSpPr/>
          <p:nvPr/>
        </p:nvSpPr>
        <p:spPr>
          <a:xfrm>
            <a:off x="1034063" y="3117013"/>
            <a:ext cx="100943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+mj-lt"/>
              </a:rPr>
              <a:t>PN-EN 62321-1:2014-02</a:t>
            </a:r>
          </a:p>
          <a:p>
            <a:r>
              <a:rPr lang="pl-PL" sz="2000" dirty="0">
                <a:latin typeface="+mj-lt"/>
              </a:rPr>
              <a:t>Oznaczanie wybranych substancji w wyrobach elektrotechnicznych -- Część 1: Wstęp i informacje ogólne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dirty="0">
                <a:latin typeface="+mj-lt"/>
              </a:rPr>
              <a:t>PN-EN 62321-2:2014-08</a:t>
            </a:r>
          </a:p>
          <a:p>
            <a:r>
              <a:rPr lang="pl-PL" sz="2000" dirty="0">
                <a:latin typeface="+mj-lt"/>
              </a:rPr>
              <a:t>Oznaczanie wybranych substancji w wyrobach elektrotechnicznych -- Część 2: Demontaż, rozbiórka i mechaniczne przygotowanie próbki</a:t>
            </a:r>
          </a:p>
        </p:txBody>
      </p:sp>
    </p:spTree>
    <p:extLst>
      <p:ext uri="{BB962C8B-B14F-4D97-AF65-F5344CB8AC3E}">
        <p14:creationId xmlns:p14="http://schemas.microsoft.com/office/powerpoint/2010/main" val="3711739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72427F-E47C-457A-B481-F9F86D96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52</a:t>
            </a:fld>
            <a:endParaRPr lang="pl-PL"/>
          </a:p>
        </p:txBody>
      </p:sp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E26390A1-328D-4071-8959-418C8CBDA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53A5029-212F-4A9E-AAE1-CE8B3C93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7E17BD2-71C0-4657-8DE8-21046DA78617}"/>
              </a:ext>
            </a:extLst>
          </p:cNvPr>
          <p:cNvSpPr/>
          <p:nvPr/>
        </p:nvSpPr>
        <p:spPr>
          <a:xfrm>
            <a:off x="1076528" y="1997839"/>
            <a:ext cx="10038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dirty="0">
                <a:solidFill>
                  <a:prstClr val="black"/>
                </a:solidFill>
                <a:latin typeface="Calibri Light" panose="020F0302020204030204"/>
              </a:rPr>
              <a:t>PN-EN 62321-3-1:2014-08</a:t>
            </a:r>
          </a:p>
          <a:p>
            <a:pPr lvl="0"/>
            <a:r>
              <a:rPr lang="pl-PL" sz="2000" dirty="0">
                <a:solidFill>
                  <a:prstClr val="black"/>
                </a:solidFill>
                <a:latin typeface="Calibri Light" panose="020F0302020204030204"/>
              </a:rPr>
              <a:t>Oznaczanie wybranych substancji w wyrobach elektrotechnicznych -- Część 3-1: Badanie przesiewowe – Oznaczanie ołowiu, rtęci, kadmu, całkowitej zawartości chromu oraz całkowitej zawartości bromu metodą fluorescencyjnej spektrometrii rentgenowskiej</a:t>
            </a:r>
          </a:p>
          <a:p>
            <a:pPr lvl="0"/>
            <a:endParaRPr lang="pl-PL" sz="2000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pl-PL" sz="2000" dirty="0">
                <a:latin typeface="+mj-lt"/>
              </a:rPr>
              <a:t>PN-EN 62321-3-2:2014-08</a:t>
            </a:r>
          </a:p>
          <a:p>
            <a:r>
              <a:rPr lang="pl-PL" sz="2000" dirty="0">
                <a:latin typeface="+mj-lt"/>
              </a:rPr>
              <a:t>Oznaczanie wybranych substancji w wyrobach elektrotechnicznych -- Część 3-2: Badanie przesiewowe – Oznaczanie całkowitej zawartości bromu w tworzywach sztucznych i wyrobach elektronicznych metodą spalenia próbki i chromatografii jonowej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BC32780-4854-40B6-BAA0-1D4EE06A047F}"/>
              </a:ext>
            </a:extLst>
          </p:cNvPr>
          <p:cNvSpPr/>
          <p:nvPr/>
        </p:nvSpPr>
        <p:spPr>
          <a:xfrm>
            <a:off x="0" y="3664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Badania w zakresie </a:t>
            </a:r>
            <a:r>
              <a:rPr lang="pl-PL" sz="2800" b="1" dirty="0" err="1">
                <a:latin typeface="+mj-lt"/>
              </a:rPr>
              <a:t>RoHS</a:t>
            </a:r>
            <a:r>
              <a:rPr lang="pl-PL" sz="2800" b="1" dirty="0">
                <a:latin typeface="+mj-lt"/>
              </a:rPr>
              <a:t> - Normy badawcze</a:t>
            </a:r>
          </a:p>
        </p:txBody>
      </p:sp>
    </p:spTree>
    <p:extLst>
      <p:ext uri="{BB962C8B-B14F-4D97-AF65-F5344CB8AC3E}">
        <p14:creationId xmlns:p14="http://schemas.microsoft.com/office/powerpoint/2010/main" val="3157655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0328591-0E94-4E0F-AA30-6FEA043A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53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B8D26D8-A75D-41D0-97E3-93DCBC4B11EC}"/>
              </a:ext>
            </a:extLst>
          </p:cNvPr>
          <p:cNvSpPr/>
          <p:nvPr/>
        </p:nvSpPr>
        <p:spPr>
          <a:xfrm>
            <a:off x="1021403" y="2105891"/>
            <a:ext cx="99314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+mj-lt"/>
              </a:rPr>
              <a:t>PN-EN 62321-4:2014-08</a:t>
            </a:r>
          </a:p>
          <a:p>
            <a:r>
              <a:rPr lang="pl-PL" sz="2000" dirty="0">
                <a:latin typeface="+mj-lt"/>
              </a:rPr>
              <a:t>Oznaczanie wybranych substancji w wyrobach elektrotechnicznych -- Część 4: Oznaczanie rtęci w tworzywach sztucznych, metalach i urządzeniach elektronicznych metodami: CV-AAS, CV-AFS, ICP-OES oraz ICP-MS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dirty="0">
                <a:latin typeface="+mj-lt"/>
              </a:rPr>
              <a:t>PN-EN 62321-5:2014-08</a:t>
            </a:r>
          </a:p>
          <a:p>
            <a:r>
              <a:rPr lang="pl-PL" sz="2000" dirty="0">
                <a:latin typeface="+mj-lt"/>
              </a:rPr>
              <a:t>Oznaczanie wybranych substancji w wyrobach elektrotechnicznych -- Część 5: Oznaczanie kadmu, ołowiu i chromu w tworzywach sztucznych i urządzeniach elektronicznych oraz kadmu i ołowiu w metalach metodami: AAS, AFS, ICP-OES oraz ICP-MS</a:t>
            </a:r>
          </a:p>
        </p:txBody>
      </p:sp>
      <p:pic>
        <p:nvPicPr>
          <p:cNvPr id="4" name="Picture 2" descr="http://rcc.com.pl/stopki/rcc-email-pl.png%20">
            <a:extLst>
              <a:ext uri="{FF2B5EF4-FFF2-40B4-BE49-F238E27FC236}">
                <a16:creationId xmlns:a16="http://schemas.microsoft.com/office/drawing/2014/main" id="{45E5B494-0A4F-4799-8314-A393D2EAC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32C33EE-EE1E-4F27-BCD7-5D87BF8E0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C56A13EE-343F-4E77-AB1E-E7E9837D3B17}"/>
              </a:ext>
            </a:extLst>
          </p:cNvPr>
          <p:cNvSpPr/>
          <p:nvPr/>
        </p:nvSpPr>
        <p:spPr>
          <a:xfrm>
            <a:off x="0" y="3664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Badania w zakresie </a:t>
            </a:r>
            <a:r>
              <a:rPr lang="pl-PL" sz="2800" b="1" dirty="0" err="1">
                <a:latin typeface="+mj-lt"/>
              </a:rPr>
              <a:t>RoHS</a:t>
            </a:r>
            <a:r>
              <a:rPr lang="pl-PL" sz="2800" b="1" dirty="0">
                <a:latin typeface="+mj-lt"/>
              </a:rPr>
              <a:t> - Normy badawcze</a:t>
            </a:r>
          </a:p>
        </p:txBody>
      </p:sp>
    </p:spTree>
    <p:extLst>
      <p:ext uri="{BB962C8B-B14F-4D97-AF65-F5344CB8AC3E}">
        <p14:creationId xmlns:p14="http://schemas.microsoft.com/office/powerpoint/2010/main" val="25154885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2C6ADA90-0705-4B1A-A134-661DAD52ED17}"/>
              </a:ext>
            </a:extLst>
          </p:cNvPr>
          <p:cNvSpPr/>
          <p:nvPr/>
        </p:nvSpPr>
        <p:spPr>
          <a:xfrm>
            <a:off x="1089497" y="1939305"/>
            <a:ext cx="100681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+mj-lt"/>
              </a:rPr>
              <a:t>PN-EN 62321-6:2015-10</a:t>
            </a:r>
          </a:p>
          <a:p>
            <a:r>
              <a:rPr lang="pl-PL" sz="2000" dirty="0">
                <a:latin typeface="+mj-lt"/>
              </a:rPr>
              <a:t>Oznaczanie wybranych substancji w wyrobach elektrotechnicznych -- Część 6: Oznaczanie </a:t>
            </a:r>
            <a:r>
              <a:rPr lang="pl-PL" sz="2000" dirty="0" err="1">
                <a:latin typeface="+mj-lt"/>
              </a:rPr>
              <a:t>bifenyli</a:t>
            </a:r>
            <a:r>
              <a:rPr lang="pl-PL" sz="2000" dirty="0">
                <a:latin typeface="+mj-lt"/>
              </a:rPr>
              <a:t> polibromowanych i </a:t>
            </a:r>
            <a:r>
              <a:rPr lang="pl-PL" sz="2000" dirty="0" err="1">
                <a:latin typeface="+mj-lt"/>
              </a:rPr>
              <a:t>difenylowych</a:t>
            </a:r>
            <a:r>
              <a:rPr lang="pl-PL" sz="2000" dirty="0">
                <a:latin typeface="+mj-lt"/>
              </a:rPr>
              <a:t> eterów polibromowanych w tworzywach sztucznych metodą chromatografii gazowej ze spektrometrią mas (GC-MS)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dirty="0">
                <a:latin typeface="+mj-lt"/>
              </a:rPr>
              <a:t>PN-EN 62321-7-1:2016-02</a:t>
            </a:r>
          </a:p>
          <a:p>
            <a:r>
              <a:rPr lang="pl-PL" sz="2000" dirty="0">
                <a:latin typeface="+mj-lt"/>
              </a:rPr>
              <a:t>Oznaczanie wybranych substancji w wyrobach elektrotechnicznych -- Część 7-1: Określanie obecności sześciowartościowego chromu (Cr(VI)) metodą kolorymetryczną w barwnych i bezbarwnych pokryciach antykorozyjnych metali</a:t>
            </a:r>
          </a:p>
          <a:p>
            <a:endParaRPr lang="pl-PL" sz="2000" dirty="0">
              <a:latin typeface="+mj-lt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DBB8636-EE30-449F-A0D4-218C8F0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54</a:t>
            </a:fld>
            <a:endParaRPr lang="pl-PL"/>
          </a:p>
        </p:txBody>
      </p:sp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ACF79256-D5D7-4D29-AAC2-DA712675B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11732A4-E951-46A6-A5A5-97927BB13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92963BAB-6371-466D-A36C-4C8599666288}"/>
              </a:ext>
            </a:extLst>
          </p:cNvPr>
          <p:cNvSpPr/>
          <p:nvPr/>
        </p:nvSpPr>
        <p:spPr>
          <a:xfrm>
            <a:off x="0" y="3664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Badania w zakresie </a:t>
            </a:r>
            <a:r>
              <a:rPr lang="pl-PL" sz="2800" b="1" dirty="0" err="1">
                <a:latin typeface="+mj-lt"/>
              </a:rPr>
              <a:t>RoHS</a:t>
            </a:r>
            <a:r>
              <a:rPr lang="pl-PL" sz="2800" b="1" dirty="0">
                <a:latin typeface="+mj-lt"/>
              </a:rPr>
              <a:t> - Normy badawcze</a:t>
            </a:r>
          </a:p>
        </p:txBody>
      </p:sp>
    </p:spTree>
    <p:extLst>
      <p:ext uri="{BB962C8B-B14F-4D97-AF65-F5344CB8AC3E}">
        <p14:creationId xmlns:p14="http://schemas.microsoft.com/office/powerpoint/2010/main" val="576221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A5A3345-9B8E-49CF-A80E-267036E3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55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EC9A132-959D-4183-946F-273A66A98A8A}"/>
              </a:ext>
            </a:extLst>
          </p:cNvPr>
          <p:cNvSpPr/>
          <p:nvPr/>
        </p:nvSpPr>
        <p:spPr>
          <a:xfrm>
            <a:off x="1016001" y="1837246"/>
            <a:ext cx="100631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+mj-lt"/>
              </a:rPr>
              <a:t>PN-EN 62321-7-2:2017-07</a:t>
            </a:r>
          </a:p>
          <a:p>
            <a:r>
              <a:rPr lang="pl-PL" sz="2000" dirty="0">
                <a:latin typeface="+mj-lt"/>
              </a:rPr>
              <a:t>Oznaczanie wybranych substancji w wyrobach elektrotechnicznych -- Część 7-2: Chrom sześciowartościowy – Określanie metodą kolorymetryczną zawartości sześciowartościowego chromu (Cr(VI)) w tworzywach sztucznych i urządzeniach elektronicznych</a:t>
            </a:r>
          </a:p>
          <a:p>
            <a:endParaRPr lang="pl-PL" sz="2000" dirty="0">
              <a:latin typeface="+mj-lt"/>
            </a:endParaRPr>
          </a:p>
          <a:p>
            <a:r>
              <a:rPr lang="pl-PL" sz="2000" dirty="0">
                <a:latin typeface="+mj-lt"/>
              </a:rPr>
              <a:t>PN-EN 62321-8:2017-07</a:t>
            </a:r>
          </a:p>
          <a:p>
            <a:r>
              <a:rPr lang="pl-PL" sz="2000" dirty="0">
                <a:latin typeface="+mj-lt"/>
              </a:rPr>
              <a:t>Oznaczanie wybranych substancji w wyrobach elektrotechnicznych -- Część 8: Oznaczanie </a:t>
            </a:r>
            <a:r>
              <a:rPr lang="pl-PL" sz="2000" dirty="0" err="1">
                <a:latin typeface="+mj-lt"/>
              </a:rPr>
              <a:t>ftalanów</a:t>
            </a:r>
            <a:r>
              <a:rPr lang="pl-PL" sz="2000" dirty="0">
                <a:latin typeface="+mj-lt"/>
              </a:rPr>
              <a:t> w tworzywach sztucznych metodą chromatografii gazowej ze spektrometrią mas (GC-MS) oraz metodą pirolizy lub desorpcji termicznej z chromatografią gazową ze spektrometrią mas (</a:t>
            </a:r>
            <a:r>
              <a:rPr lang="pl-PL" sz="2000" dirty="0" err="1">
                <a:latin typeface="+mj-lt"/>
              </a:rPr>
              <a:t>Py</a:t>
            </a:r>
            <a:r>
              <a:rPr lang="pl-PL" sz="2000" dirty="0">
                <a:latin typeface="+mj-lt"/>
              </a:rPr>
              <a:t>/TD-GC-MS)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C2B3B7B-A35D-4BB5-8021-762B217E5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A2A5293F-86C4-4EA1-9CE0-2ED2EDF3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056F4F1-C903-4F9D-BC37-F27A47CAD7E4}"/>
              </a:ext>
            </a:extLst>
          </p:cNvPr>
          <p:cNvSpPr/>
          <p:nvPr/>
        </p:nvSpPr>
        <p:spPr>
          <a:xfrm>
            <a:off x="0" y="36640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Badania w zakresie </a:t>
            </a:r>
            <a:r>
              <a:rPr lang="pl-PL" sz="2800" b="1" dirty="0" err="1">
                <a:latin typeface="+mj-lt"/>
              </a:rPr>
              <a:t>RoHS</a:t>
            </a:r>
            <a:r>
              <a:rPr lang="pl-PL" sz="2800" b="1" dirty="0">
                <a:latin typeface="+mj-lt"/>
              </a:rPr>
              <a:t> - Normy badawcze</a:t>
            </a:r>
          </a:p>
        </p:txBody>
      </p:sp>
    </p:spTree>
    <p:extLst>
      <p:ext uri="{BB962C8B-B14F-4D97-AF65-F5344CB8AC3E}">
        <p14:creationId xmlns:p14="http://schemas.microsoft.com/office/powerpoint/2010/main" val="1873014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E885813-0F6F-43E0-A58D-0EA0899036CE}"/>
              </a:ext>
            </a:extLst>
          </p:cNvPr>
          <p:cNvSpPr/>
          <p:nvPr/>
        </p:nvSpPr>
        <p:spPr>
          <a:xfrm>
            <a:off x="1001949" y="1687553"/>
            <a:ext cx="10116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pl-PL" sz="2400" dirty="0">
                <a:latin typeface="+mj-lt"/>
              </a:rPr>
              <a:t>– Demontaż, rozbiórka i mechaniczne przygotowanie próbki </a:t>
            </a:r>
          </a:p>
          <a:p>
            <a:r>
              <a:rPr lang="pl-PL" sz="2400" dirty="0">
                <a:latin typeface="+mj-lt"/>
              </a:rPr>
              <a:t> 	(PN-EN 62321-2:2014-08)</a:t>
            </a:r>
          </a:p>
          <a:p>
            <a:pPr marL="400050" indent="-400050">
              <a:buFont typeface="+mj-lt"/>
              <a:buAutoNum type="romanUcPeriod"/>
            </a:pPr>
            <a:endParaRPr lang="pl-PL" sz="2400" dirty="0">
              <a:latin typeface="+mj-lt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F0D8F7-BE93-4B00-88ED-8B01458D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56</a:t>
            </a:fld>
            <a:endParaRPr lang="pl-PL"/>
          </a:p>
        </p:txBody>
      </p:sp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CFA946CD-A24B-4E1D-9F7D-428812140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380C066-DF82-4580-AB8D-6C114C160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90778109-B8B2-46AE-A947-D337336B8243}"/>
              </a:ext>
            </a:extLst>
          </p:cNvPr>
          <p:cNvSpPr/>
          <p:nvPr/>
        </p:nvSpPr>
        <p:spPr>
          <a:xfrm>
            <a:off x="923637" y="2580538"/>
            <a:ext cx="54125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+mj-lt"/>
              </a:rPr>
              <a:t>„jednorodny materiał” oznacza albo jeden materiał o jednolitym składzie, albo materiał, będący połączeniem materiałów, którego nie można mechanicznie rozłączyć lub rozdzielić na poszczególne materiały składowe poprzez działanie mechaniczne typu odkręcenie, przecięcie, kruszenie, mielenie i ścieranie;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94D30A0-C9A3-4839-80B1-20F77A4CF350}"/>
              </a:ext>
            </a:extLst>
          </p:cNvPr>
          <p:cNvSpPr/>
          <p:nvPr/>
        </p:nvSpPr>
        <p:spPr>
          <a:xfrm>
            <a:off x="0" y="38361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Badania w zakresie </a:t>
            </a:r>
            <a:r>
              <a:rPr lang="pl-PL" sz="2800" b="1" dirty="0" err="1">
                <a:latin typeface="+mj-lt"/>
              </a:rPr>
              <a:t>RoHS</a:t>
            </a:r>
            <a:endParaRPr lang="pl-PL" sz="2800" b="1" dirty="0">
              <a:latin typeface="+mj-lt"/>
            </a:endParaRPr>
          </a:p>
        </p:txBody>
      </p:sp>
      <p:pic>
        <p:nvPicPr>
          <p:cNvPr id="1026" name="Obraz 1">
            <a:extLst>
              <a:ext uri="{FF2B5EF4-FFF2-40B4-BE49-F238E27FC236}">
                <a16:creationId xmlns:a16="http://schemas.microsoft.com/office/drawing/2014/main" id="{3247C77D-6623-4276-86D6-D6BB569F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281" y="2558419"/>
            <a:ext cx="4855807" cy="309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4651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19FD970-F120-4591-BBCF-3CA45D6F7B4A}"/>
              </a:ext>
            </a:extLst>
          </p:cNvPr>
          <p:cNvSpPr/>
          <p:nvPr/>
        </p:nvSpPr>
        <p:spPr>
          <a:xfrm>
            <a:off x="1166663" y="1836970"/>
            <a:ext cx="10111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 startAt="2"/>
            </a:pPr>
            <a:r>
              <a:rPr lang="pl-PL" sz="2400" dirty="0">
                <a:latin typeface="+mj-lt"/>
              </a:rPr>
              <a:t>Badanie przesiewowe – oznaczanie ołowiu, rtęci, kadmu, zawartości </a:t>
            </a:r>
            <a:r>
              <a:rPr lang="pl-PL" sz="2400" b="1" dirty="0">
                <a:latin typeface="+mj-lt"/>
              </a:rPr>
              <a:t>całkowitej </a:t>
            </a:r>
            <a:r>
              <a:rPr lang="pl-PL" sz="2400" dirty="0">
                <a:latin typeface="+mj-lt"/>
              </a:rPr>
              <a:t>chromu oraz zawartości </a:t>
            </a:r>
            <a:r>
              <a:rPr lang="pl-PL" sz="2400" b="1" dirty="0">
                <a:latin typeface="+mj-lt"/>
              </a:rPr>
              <a:t>całkowitej </a:t>
            </a:r>
            <a:r>
              <a:rPr lang="pl-PL" sz="2400" dirty="0">
                <a:latin typeface="+mj-lt"/>
              </a:rPr>
              <a:t>bromu metodą fluorescencyjnej spektrometrii rentgenowskiej (XRF) (PN-EN 62321-3-1:2014-08)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5954CFE-4CB8-42A7-BD27-9DA8B62D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57</a:t>
            </a:fld>
            <a:endParaRPr lang="pl-PL"/>
          </a:p>
        </p:txBody>
      </p:sp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605CDBD2-AB02-432E-BBEC-0D5F39E01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3E2625D-D620-4746-A9C8-5231D2369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F82F943D-30AE-4433-B3AE-E373684E4849}"/>
              </a:ext>
            </a:extLst>
          </p:cNvPr>
          <p:cNvSpPr/>
          <p:nvPr/>
        </p:nvSpPr>
        <p:spPr>
          <a:xfrm>
            <a:off x="1245140" y="3439463"/>
            <a:ext cx="67120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+mj-lt"/>
              </a:rPr>
              <a:t>Oznaczenie całkowitej zawartości chromu (Cr) i całkowitej zawartości bromu (Br) umożliwia stwierdzenie zgodności z wymaganiami </a:t>
            </a:r>
            <a:r>
              <a:rPr lang="pl-PL" sz="2000" dirty="0" err="1">
                <a:latin typeface="+mj-lt"/>
              </a:rPr>
              <a:t>RoHS</a:t>
            </a:r>
            <a:r>
              <a:rPr lang="pl-PL" sz="2000" dirty="0">
                <a:latin typeface="+mj-lt"/>
              </a:rPr>
              <a:t>  w przypadku gdy nie zostały przekroczone wartości graniczne bądź zakwalifikowanie próbki do dalszych badań dotyczących substancji podlegających ograniczeniom: Cr(VI), PBB, PBDE jeśli przekroczone zostały graniczne wartości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D70E4F9-FA64-4B09-B81C-7D8BE690487D}"/>
              </a:ext>
            </a:extLst>
          </p:cNvPr>
          <p:cNvSpPr/>
          <p:nvPr/>
        </p:nvSpPr>
        <p:spPr>
          <a:xfrm>
            <a:off x="0" y="38361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Badania w zakresie </a:t>
            </a:r>
            <a:r>
              <a:rPr lang="pl-PL" sz="2800" b="1" dirty="0" err="1">
                <a:latin typeface="+mj-lt"/>
              </a:rPr>
              <a:t>RoHS</a:t>
            </a:r>
            <a:endParaRPr lang="pl-PL" sz="2800" b="1" dirty="0">
              <a:latin typeface="+mj-lt"/>
            </a:endParaRPr>
          </a:p>
        </p:txBody>
      </p:sp>
      <p:pic>
        <p:nvPicPr>
          <p:cNvPr id="3074" name="Picture 2" descr="https://rcc.com.pl/wp-content/uploads/2018/06/ROHS-badania-1-e1529317188597.jpg">
            <a:extLst>
              <a:ext uri="{FF2B5EF4-FFF2-40B4-BE49-F238E27FC236}">
                <a16:creationId xmlns:a16="http://schemas.microsoft.com/office/drawing/2014/main" id="{7736C366-639E-484C-B96A-E0B3CEA15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225" y="3383638"/>
            <a:ext cx="3747581" cy="249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631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47319A6-ED05-4315-8050-9D9DB0CDC311}"/>
              </a:ext>
            </a:extLst>
          </p:cNvPr>
          <p:cNvSpPr/>
          <p:nvPr/>
        </p:nvSpPr>
        <p:spPr>
          <a:xfrm>
            <a:off x="1140687" y="4682946"/>
            <a:ext cx="101375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Oznaczenie BL – PONIŻEJ GRANICY (BELOW LIMIT- Oznaczenie OL – POWYŻEJ GRANICY (OVER LIMIT) - Symbol „X” oznacza obszar, gdzie dalsze badania są niezbędne</a:t>
            </a:r>
          </a:p>
          <a:p>
            <a:r>
              <a:rPr lang="pl-PL" dirty="0">
                <a:latin typeface="+mj-lt"/>
              </a:rPr>
              <a:t>Symbol „σ” oznacza powtarzalność analizatora na poziomie działania</a:t>
            </a:r>
          </a:p>
          <a:p>
            <a:r>
              <a:rPr lang="pl-PL" dirty="0">
                <a:latin typeface="+mj-lt"/>
              </a:rPr>
              <a:t>Oznaczenie LOD – GRANICA OZNACZALNOŚCI (LIMIT OF DETECTION)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E2B90EB-8EDA-40A6-A179-92200169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58</a:t>
            </a:fld>
            <a:endParaRPr lang="pl-PL"/>
          </a:p>
        </p:txBody>
      </p:sp>
      <p:pic>
        <p:nvPicPr>
          <p:cNvPr id="8" name="Picture 2" descr="http://rcc.com.pl/stopki/rcc-email-pl.png%20">
            <a:extLst>
              <a:ext uri="{FF2B5EF4-FFF2-40B4-BE49-F238E27FC236}">
                <a16:creationId xmlns:a16="http://schemas.microsoft.com/office/drawing/2014/main" id="{A90AE53A-E3EA-4FAE-9B50-CA3CF9671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BF4C350-2472-4F56-96D4-1B22F9F82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5C9DA67-B559-4E59-A03D-80569FE94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07" y="1479024"/>
            <a:ext cx="9792969" cy="2956203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1C55FADC-0BB2-4847-931D-A76FAEE3843A}"/>
              </a:ext>
            </a:extLst>
          </p:cNvPr>
          <p:cNvSpPr/>
          <p:nvPr/>
        </p:nvSpPr>
        <p:spPr>
          <a:xfrm>
            <a:off x="0" y="38361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Badania w zakresie </a:t>
            </a:r>
            <a:r>
              <a:rPr lang="pl-PL" sz="2800" b="1" dirty="0" err="1">
                <a:latin typeface="+mj-lt"/>
              </a:rPr>
              <a:t>RoHS</a:t>
            </a:r>
            <a:endParaRPr lang="pl-PL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81794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70AE76-BD1B-4800-BD90-BE8CEECCA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59</a:t>
            </a:fld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553B92F-B436-4CEC-ACA5-44A40CECA110}"/>
              </a:ext>
            </a:extLst>
          </p:cNvPr>
          <p:cNvSpPr/>
          <p:nvPr/>
        </p:nvSpPr>
        <p:spPr>
          <a:xfrm>
            <a:off x="1000868" y="1940551"/>
            <a:ext cx="101902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 startAt="2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Oznaczanie </a:t>
            </a:r>
            <a:r>
              <a:rPr lang="pl-PL" sz="2400" dirty="0" err="1">
                <a:solidFill>
                  <a:prstClr val="black"/>
                </a:solidFill>
                <a:latin typeface="Calibri Light" panose="020F0302020204030204"/>
              </a:rPr>
              <a:t>ftalanów</a:t>
            </a: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 w tworzywach sztucznych metodą chromatografii gazowej ze spektrometrią mas (GC-MS) oraz metodą pirolizy lub desorpcji termicznej z chromatografią gazową ze spektrometrią mas (</a:t>
            </a:r>
            <a:r>
              <a:rPr lang="pl-PL" sz="2400" dirty="0" err="1">
                <a:solidFill>
                  <a:prstClr val="black"/>
                </a:solidFill>
                <a:latin typeface="Calibri Light" panose="020F0302020204030204"/>
              </a:rPr>
              <a:t>Py</a:t>
            </a: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/TD-GC-MS)-  (PN-EN 62321-8:2017-07)</a:t>
            </a:r>
          </a:p>
          <a:p>
            <a:pPr marL="514350" lvl="0" indent="-514350">
              <a:buFont typeface="+mj-lt"/>
              <a:buAutoNum type="romanUcPeriod" startAt="2"/>
            </a:pPr>
            <a:endParaRPr lang="pl-PL" sz="24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B3A024-ACEE-4A7D-9276-D5C4A2CC1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7" name="Picture 2" descr="http://rcc.com.pl/stopki/rcc-email-pl.png%20">
            <a:extLst>
              <a:ext uri="{FF2B5EF4-FFF2-40B4-BE49-F238E27FC236}">
                <a16:creationId xmlns:a16="http://schemas.microsoft.com/office/drawing/2014/main" id="{E4581606-9688-4D73-A721-15623FB34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C2BF1C53-38B8-46AF-9108-928DDA69824E}"/>
              </a:ext>
            </a:extLst>
          </p:cNvPr>
          <p:cNvSpPr/>
          <p:nvPr/>
        </p:nvSpPr>
        <p:spPr>
          <a:xfrm>
            <a:off x="0" y="38361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Badania w zakresie </a:t>
            </a:r>
            <a:r>
              <a:rPr lang="pl-PL" sz="2800" b="1" dirty="0" err="1">
                <a:latin typeface="+mj-lt"/>
              </a:rPr>
              <a:t>RoHS</a:t>
            </a:r>
            <a:endParaRPr lang="pl-PL" sz="2800" b="1" dirty="0">
              <a:latin typeface="+mj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2C80010-F6B2-43E4-94B7-4DE23E583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683" y="3429000"/>
            <a:ext cx="3377328" cy="243696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A37A871-C328-4F08-A888-913F7C8841B5}"/>
              </a:ext>
            </a:extLst>
          </p:cNvPr>
          <p:cNvSpPr txBox="1"/>
          <p:nvPr/>
        </p:nvSpPr>
        <p:spPr>
          <a:xfrm>
            <a:off x="1016001" y="4047315"/>
            <a:ext cx="5812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+mj-lt"/>
              </a:rPr>
              <a:t>Czasochłonne przygotowanie próbki ( ekstrakcja, mineralizacja, mielenie)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+mj-lt"/>
              </a:rPr>
              <a:t>Wybór próbki reprezentatywnej do badania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+mj-lt"/>
              </a:rPr>
              <a:t>Wysoki koszt badania</a:t>
            </a:r>
          </a:p>
        </p:txBody>
      </p:sp>
    </p:spTree>
    <p:extLst>
      <p:ext uri="{BB962C8B-B14F-4D97-AF65-F5344CB8AC3E}">
        <p14:creationId xmlns:p14="http://schemas.microsoft.com/office/powerpoint/2010/main" val="1963606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810A76E-5945-4A61-9555-D70B35F84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6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ED6036D-0A5D-4B50-8A2A-6271E3BD78F0}"/>
              </a:ext>
            </a:extLst>
          </p:cNvPr>
          <p:cNvSpPr/>
          <p:nvPr/>
        </p:nvSpPr>
        <p:spPr>
          <a:xfrm>
            <a:off x="1043709" y="1970314"/>
            <a:ext cx="1011381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2400" dirty="0">
                <a:solidFill>
                  <a:prstClr val="black"/>
                </a:solidFill>
                <a:latin typeface="+mj-lt"/>
              </a:rPr>
              <a:t>2. Małogabarytowe urządzenia gospodarstwa domowego</a:t>
            </a:r>
          </a:p>
          <a:p>
            <a:pPr lvl="0" algn="just"/>
            <a:r>
              <a:rPr lang="pl-PL" sz="2000" i="1" dirty="0">
                <a:solidFill>
                  <a:prstClr val="black"/>
                </a:solidFill>
                <a:latin typeface="+mj-lt"/>
              </a:rPr>
              <a:t>urządzenia do czyszczenia np. odkurzacze; </a:t>
            </a:r>
          </a:p>
          <a:p>
            <a:pPr lvl="0" algn="just"/>
            <a:r>
              <a:rPr lang="pl-PL" sz="2000" i="1" dirty="0">
                <a:solidFill>
                  <a:prstClr val="black"/>
                </a:solidFill>
                <a:latin typeface="+mj-lt"/>
              </a:rPr>
              <a:t>urządzenia używane do szycia, dziania, tkania i innego typu przetwarzania wyrobów włókienniczych; </a:t>
            </a:r>
          </a:p>
          <a:p>
            <a:pPr lvl="0" algn="just"/>
            <a:r>
              <a:rPr lang="pl-PL" sz="2000" i="1" dirty="0">
                <a:solidFill>
                  <a:prstClr val="black"/>
                </a:solidFill>
                <a:latin typeface="+mj-lt"/>
              </a:rPr>
              <a:t>żelazka i pozostałe urządzenia do prasowania, maglowania i innych rodzajów pielęgnacji odzieży; </a:t>
            </a:r>
          </a:p>
          <a:p>
            <a:pPr lvl="0" algn="just"/>
            <a:r>
              <a:rPr lang="pl-PL" sz="2000" i="1" dirty="0">
                <a:solidFill>
                  <a:prstClr val="black"/>
                </a:solidFill>
                <a:latin typeface="+mj-lt"/>
              </a:rPr>
              <a:t>tostery; frytkownice; młynki, ekspresy do kawy oraz urządzenia do otwierania lub plombowania pojemników lub opakowań; noże elektryczne; </a:t>
            </a:r>
          </a:p>
          <a:p>
            <a:pPr lvl="0" algn="just"/>
            <a:r>
              <a:rPr lang="pl-PL" sz="2000" i="1" dirty="0">
                <a:solidFill>
                  <a:prstClr val="black"/>
                </a:solidFill>
                <a:latin typeface="+mj-lt"/>
              </a:rPr>
              <a:t>urządzenia do strzyżenia włosów, suszenia włosów, mycia zębów, golenia, masażu oraz pozostałe urządzenia do pielęgnacji ciała; </a:t>
            </a:r>
          </a:p>
          <a:p>
            <a:pPr lvl="0" algn="just"/>
            <a:r>
              <a:rPr lang="pl-PL" sz="2000" i="1" dirty="0">
                <a:solidFill>
                  <a:prstClr val="black"/>
                </a:solidFill>
                <a:latin typeface="+mj-lt"/>
              </a:rPr>
              <a:t>zegary, zegarki oraz urządzenia do celów odmierzania, wskazywania lub rejestrowania czasu; wagi</a:t>
            </a:r>
          </a:p>
        </p:txBody>
      </p:sp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DDE514E6-B5CA-44A9-AF63-A9C2E62D0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A48DB40-2883-40B5-A577-CCA3E3754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4A74191E-7575-4501-B15E-99AC0CCF0B6B}"/>
              </a:ext>
            </a:extLst>
          </p:cNvPr>
          <p:cNvSpPr/>
          <p:nvPr/>
        </p:nvSpPr>
        <p:spPr>
          <a:xfrm>
            <a:off x="0" y="260868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Kategorie EEE objętego dyrektywą według </a:t>
            </a:r>
          </a:p>
          <a:p>
            <a:pPr algn="ctr"/>
            <a:r>
              <a:rPr lang="pl-PL" sz="3200" b="1" dirty="0">
                <a:latin typeface="+mj-lt"/>
              </a:rPr>
              <a:t>załącznika I</a:t>
            </a:r>
          </a:p>
        </p:txBody>
      </p:sp>
    </p:spTree>
    <p:extLst>
      <p:ext uri="{BB962C8B-B14F-4D97-AF65-F5344CB8AC3E}">
        <p14:creationId xmlns:p14="http://schemas.microsoft.com/office/powerpoint/2010/main" val="41305108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16067BE-B061-4BA0-BE92-FBCD11DD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60</a:t>
            </a:fld>
            <a:endParaRPr lang="pl-PL"/>
          </a:p>
        </p:txBody>
      </p:sp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521C853D-1050-4CD1-B71A-08A379DCB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A0F696A-F4CA-4ACF-94E1-A5475E5F5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5E9F7FD-B5B9-451C-BCC5-F99D8614EB1E}"/>
              </a:ext>
            </a:extLst>
          </p:cNvPr>
          <p:cNvSpPr/>
          <p:nvPr/>
        </p:nvSpPr>
        <p:spPr>
          <a:xfrm>
            <a:off x="923637" y="1611406"/>
            <a:ext cx="100052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Określanie obecności sześciowartościowego chromu (Cr(VI)) metodą kolorymetryczną w barwnych i bezbarwnych pokryciach antykorozyjnych metali PN-EN 62321-7-1:2016-02</a:t>
            </a:r>
          </a:p>
          <a:p>
            <a:endParaRPr lang="pl-PL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marL="534988"/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Chrom sześciowartościowy – Określanie metodą kolorymetryczną zawartości sześciowartościowego chromu (Cr(VI)) w tworzywach sztucznych i urządzeniach elektronicznych PN-EN 62321-7-2:2017-07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1538C0A-D102-46D9-8895-9A1D18E96083}"/>
              </a:ext>
            </a:extLst>
          </p:cNvPr>
          <p:cNvSpPr/>
          <p:nvPr/>
        </p:nvSpPr>
        <p:spPr>
          <a:xfrm>
            <a:off x="0" y="38361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Badania w zakresie </a:t>
            </a:r>
            <a:r>
              <a:rPr lang="pl-PL" sz="2800" b="1" dirty="0" err="1">
                <a:latin typeface="+mj-lt"/>
              </a:rPr>
              <a:t>RoHS</a:t>
            </a:r>
            <a:endParaRPr lang="pl-PL" sz="2800" b="1" dirty="0">
              <a:latin typeface="+mj-lt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DDCFDB4-DD97-459C-A164-DF6028444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345" y="4392896"/>
            <a:ext cx="2125284" cy="167294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CB5F1A5-FCC1-4AD2-8996-20513CDD2673}"/>
              </a:ext>
            </a:extLst>
          </p:cNvPr>
          <p:cNvSpPr txBox="1"/>
          <p:nvPr/>
        </p:nvSpPr>
        <p:spPr>
          <a:xfrm>
            <a:off x="1423953" y="4959945"/>
            <a:ext cx="2389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+mj-lt"/>
              </a:rPr>
              <a:t>Ekstrakcja próbki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+mj-lt"/>
              </a:rPr>
              <a:t>Roztworzenie próbki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+mj-lt"/>
              </a:rPr>
              <a:t>Mineralizacja próbki</a:t>
            </a:r>
          </a:p>
        </p:txBody>
      </p:sp>
    </p:spTree>
    <p:extLst>
      <p:ext uri="{BB962C8B-B14F-4D97-AF65-F5344CB8AC3E}">
        <p14:creationId xmlns:p14="http://schemas.microsoft.com/office/powerpoint/2010/main" val="33583574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5115537-7FE5-46AA-8DC5-25A98D5CA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61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2FC0C35-A939-4960-9D28-15C8D3509BE4}"/>
              </a:ext>
            </a:extLst>
          </p:cNvPr>
          <p:cNvSpPr/>
          <p:nvPr/>
        </p:nvSpPr>
        <p:spPr>
          <a:xfrm>
            <a:off x="1044643" y="1790766"/>
            <a:ext cx="10102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 startAt="3"/>
            </a:pP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Oznaczanie </a:t>
            </a:r>
            <a:r>
              <a:rPr lang="pl-PL" sz="2400" dirty="0" err="1">
                <a:solidFill>
                  <a:prstClr val="black"/>
                </a:solidFill>
                <a:latin typeface="Calibri Light" panose="020F0302020204030204"/>
              </a:rPr>
              <a:t>bifenyli</a:t>
            </a: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 polibromowanych i </a:t>
            </a:r>
            <a:r>
              <a:rPr lang="pl-PL" sz="2400" dirty="0" err="1">
                <a:solidFill>
                  <a:prstClr val="black"/>
                </a:solidFill>
                <a:latin typeface="Calibri Light" panose="020F0302020204030204"/>
              </a:rPr>
              <a:t>difenylowych</a:t>
            </a:r>
            <a:r>
              <a:rPr lang="pl-PL" sz="2400" dirty="0">
                <a:solidFill>
                  <a:prstClr val="black"/>
                </a:solidFill>
                <a:latin typeface="Calibri Light" panose="020F0302020204030204"/>
              </a:rPr>
              <a:t> eterów polibromowanych w tworzywach sztucznych metodą chromatografii gazowej ze spektrometrią mas (GC-MS) PN-EN 62321-6:2015-10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7F8A7D0-57A7-4C8B-9102-B09D35E37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79770"/>
            <a:ext cx="1496291" cy="1496291"/>
          </a:xfrm>
          <a:prstGeom prst="rect">
            <a:avLst/>
          </a:prstGeom>
        </p:spPr>
      </p:pic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FFC419AA-644C-404B-9A34-678E492CF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9E85A6B-9D50-4EE1-B582-8C4048024364}"/>
              </a:ext>
            </a:extLst>
          </p:cNvPr>
          <p:cNvSpPr/>
          <p:nvPr/>
        </p:nvSpPr>
        <p:spPr>
          <a:xfrm>
            <a:off x="0" y="38361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Badania w zakresie </a:t>
            </a:r>
            <a:r>
              <a:rPr lang="pl-PL" sz="2800" b="1" dirty="0" err="1">
                <a:latin typeface="+mj-lt"/>
              </a:rPr>
              <a:t>RoHS</a:t>
            </a:r>
            <a:endParaRPr lang="pl-PL" sz="2800" b="1" dirty="0"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15C663-983E-4D4A-A0B0-034F41C89361}"/>
              </a:ext>
            </a:extLst>
          </p:cNvPr>
          <p:cNvSpPr txBox="1"/>
          <p:nvPr/>
        </p:nvSpPr>
        <p:spPr>
          <a:xfrm>
            <a:off x="3239720" y="3828664"/>
            <a:ext cx="5051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+mj-lt"/>
              </a:rPr>
              <a:t>Czasochłonne przygotowanie próbki ( ekstrakcja, mineralizacja, mielenie)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+mj-lt"/>
              </a:rPr>
              <a:t>Wybór próbki reprezentatywnej do badania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+mj-lt"/>
              </a:rPr>
              <a:t>Wysoki koszt badania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5F49132-818B-42A5-9434-227505BA7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574" y="3010551"/>
            <a:ext cx="2704586" cy="195153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EAC4D42-2FAA-48EA-86FE-E8042FCFA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96" y="3260138"/>
            <a:ext cx="2043627" cy="177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019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97AC2592-96EE-4FA4-9B11-728DE72D054B}"/>
              </a:ext>
            </a:extLst>
          </p:cNvPr>
          <p:cNvSpPr/>
          <p:nvPr/>
        </p:nvSpPr>
        <p:spPr>
          <a:xfrm>
            <a:off x="1050851" y="2216000"/>
            <a:ext cx="100902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+mj-lt"/>
              </a:rPr>
              <a:t>badania chemiczne próbek materiałów jednorodnych zakwalifikowanych w etapie badań przesiewowych</a:t>
            </a:r>
          </a:p>
          <a:p>
            <a:r>
              <a:rPr lang="pl-PL" sz="2400" dirty="0">
                <a:latin typeface="+mj-lt"/>
              </a:rPr>
              <a:t>• badania czasochłonne, większe koszty analizy (odczynniki i inne materiały)</a:t>
            </a:r>
          </a:p>
          <a:p>
            <a:r>
              <a:rPr lang="pl-PL" sz="2400" dirty="0">
                <a:latin typeface="+mj-lt"/>
              </a:rPr>
              <a:t>• pełne badania chemiczne obejmują etapy przygotowania próbki, np. mielenie, roztwarzanie, mineralizacja, oraz oznaczenie ilościowe metodami instrumentalnymi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3AA890A-3871-4BD5-931D-37C50954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62</a:t>
            </a:fld>
            <a:endParaRPr lang="pl-PL"/>
          </a:p>
        </p:txBody>
      </p:sp>
      <p:pic>
        <p:nvPicPr>
          <p:cNvPr id="6" name="Picture 2" descr="http://rcc.com.pl/stopki/rcc-email-pl.png%20">
            <a:extLst>
              <a:ext uri="{FF2B5EF4-FFF2-40B4-BE49-F238E27FC236}">
                <a16:creationId xmlns:a16="http://schemas.microsoft.com/office/drawing/2014/main" id="{DE85B5C0-663F-4443-90A6-64F35FCF7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C8C3D81-FBC8-4362-8A2C-BFB99B9F1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4988FDB-AB84-451F-9F54-856C5569744E}"/>
              </a:ext>
            </a:extLst>
          </p:cNvPr>
          <p:cNvSpPr/>
          <p:nvPr/>
        </p:nvSpPr>
        <p:spPr>
          <a:xfrm>
            <a:off x="0" y="38361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Badania w zakresie </a:t>
            </a:r>
            <a:r>
              <a:rPr lang="pl-PL" sz="2800" b="1" dirty="0" err="1">
                <a:latin typeface="+mj-lt"/>
              </a:rPr>
              <a:t>RoHS</a:t>
            </a:r>
            <a:endParaRPr lang="pl-PL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32009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C9D424C-11DD-4CC7-A0EB-928566E6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A05B2E1-7356-40AC-8C60-3BF8A1A1550E}" type="slidenum">
              <a:rPr lang="pl-PL" smtClean="0"/>
              <a:t>63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D5401BC-2E60-46F2-9570-20D303B6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1193945"/>
            <a:ext cx="2980775" cy="487189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46A79A7-ED8E-483C-ACC0-3734A9B22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100" y="1301684"/>
            <a:ext cx="3006473" cy="477274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02554C8-EB2C-49D9-88CB-2F270F435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932" y="1250713"/>
            <a:ext cx="2980774" cy="4883503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31A871D-D1AC-47A4-8852-B534BFE3CD29}"/>
              </a:ext>
            </a:extLst>
          </p:cNvPr>
          <p:cNvSpPr/>
          <p:nvPr/>
        </p:nvSpPr>
        <p:spPr>
          <a:xfrm>
            <a:off x="0" y="38361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+mj-lt"/>
              </a:rPr>
              <a:t>Przykładowy raport</a:t>
            </a:r>
          </a:p>
        </p:txBody>
      </p:sp>
      <p:pic>
        <p:nvPicPr>
          <p:cNvPr id="9" name="Picture 2" descr="http://rcc.com.pl/stopki/rcc-email-pl.png%20">
            <a:extLst>
              <a:ext uri="{FF2B5EF4-FFF2-40B4-BE49-F238E27FC236}">
                <a16:creationId xmlns:a16="http://schemas.microsoft.com/office/drawing/2014/main" id="{57538369-0461-4FA1-9126-4F45508F5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1" y="6121938"/>
            <a:ext cx="5019472" cy="71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CC4A44-4AA4-420F-AE0D-A06174DCC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29" y="153330"/>
            <a:ext cx="1148354" cy="11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042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D21068-0648-48F9-B6E7-B56A1C02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64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9E0692-6260-4DAB-AD57-F6741F2CB5AE}"/>
              </a:ext>
            </a:extLst>
          </p:cNvPr>
          <p:cNvSpPr/>
          <p:nvPr/>
        </p:nvSpPr>
        <p:spPr>
          <a:xfrm>
            <a:off x="923637" y="2405400"/>
            <a:ext cx="101751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Font typeface="Wingdings" panose="05000000000000000000" pitchFamily="2" charset="2"/>
              <a:buChar char="ü"/>
            </a:pPr>
            <a:r>
              <a:rPr lang="pl-PL" sz="2000" dirty="0">
                <a:latin typeface="+mj-lt"/>
              </a:rPr>
              <a:t>Badania </a:t>
            </a:r>
            <a:r>
              <a:rPr lang="pl-PL" sz="2000" dirty="0" err="1">
                <a:latin typeface="+mj-lt"/>
              </a:rPr>
              <a:t>ErP</a:t>
            </a:r>
            <a:r>
              <a:rPr lang="pl-PL" sz="2000" dirty="0">
                <a:latin typeface="+mj-lt"/>
              </a:rPr>
              <a:t> dla zasilaczy</a:t>
            </a:r>
          </a:p>
          <a:p>
            <a:pPr marL="273050" indent="-273050"/>
            <a:r>
              <a:rPr lang="pl-PL" sz="2000" dirty="0">
                <a:latin typeface="+mj-lt"/>
              </a:rPr>
              <a:t>	Dyrektywa 125/2009/WE inaczej zwana dyrektywą  </a:t>
            </a:r>
            <a:r>
              <a:rPr lang="pl-PL" sz="2000" dirty="0" err="1">
                <a:latin typeface="+mj-lt"/>
              </a:rPr>
              <a:t>ErP</a:t>
            </a:r>
            <a:r>
              <a:rPr lang="pl-PL" sz="2000" dirty="0">
                <a:latin typeface="+mj-lt"/>
              </a:rPr>
              <a:t> ustanawia ogólne zasady dotyczące wymogów </a:t>
            </a:r>
            <a:r>
              <a:rPr lang="pl-PL" sz="2000" dirty="0" err="1">
                <a:latin typeface="+mj-lt"/>
              </a:rPr>
              <a:t>ekoprojektu</a:t>
            </a:r>
            <a:r>
              <a:rPr lang="pl-PL" sz="2000" dirty="0">
                <a:latin typeface="+mj-lt"/>
              </a:rPr>
              <a:t> dla produktów wykorzystujących energię np. zasilacze.</a:t>
            </a:r>
          </a:p>
          <a:p>
            <a:pPr marL="273050" indent="-273050">
              <a:buFont typeface="Wingdings" panose="05000000000000000000" pitchFamily="2" charset="2"/>
              <a:buChar char="ü"/>
            </a:pPr>
            <a:r>
              <a:rPr lang="pl-PL" sz="2000" dirty="0">
                <a:latin typeface="+mj-lt"/>
              </a:rPr>
              <a:t>Specjalizujemy się w badaniach LVD, EMC</a:t>
            </a:r>
          </a:p>
          <a:p>
            <a:pPr marL="273050" indent="-273050">
              <a:buFont typeface="Wingdings" panose="05000000000000000000" pitchFamily="2" charset="2"/>
              <a:buChar char="ü"/>
            </a:pPr>
            <a:r>
              <a:rPr lang="pl-PL" sz="2000" dirty="0">
                <a:latin typeface="+mj-lt"/>
              </a:rPr>
              <a:t>Przeprowadzamy badania zasilaczy na zgodność z Dyrektywą 125/2009/WE (</a:t>
            </a:r>
            <a:r>
              <a:rPr lang="pl-PL" sz="2000" dirty="0" err="1">
                <a:latin typeface="+mj-lt"/>
              </a:rPr>
              <a:t>Ekoprojekt</a:t>
            </a:r>
            <a:r>
              <a:rPr lang="pl-PL" sz="2000" dirty="0">
                <a:latin typeface="+mj-lt"/>
              </a:rPr>
              <a:t>) zgodnie z wytycznymi zawartymi w Rozporządzeniu Komisji Europejskiej nr 2009/278 i w oparciu o Polską Normę PN-EN 50563:2012.</a:t>
            </a:r>
          </a:p>
          <a:p>
            <a:pPr marL="273050" indent="-273050"/>
            <a:endParaRPr lang="pl-PL" sz="2000" dirty="0">
              <a:latin typeface="+mj-lt"/>
            </a:endParaRPr>
          </a:p>
          <a:p>
            <a:pPr marL="273050" indent="-273050">
              <a:buFont typeface="Wingdings" panose="05000000000000000000" pitchFamily="2" charset="2"/>
              <a:buChar char="ü"/>
            </a:pPr>
            <a:r>
              <a:rPr lang="pl-PL" sz="2000" dirty="0">
                <a:latin typeface="+mj-lt"/>
              </a:rPr>
              <a:t>Bezpieczeństwo fotobiologiczne</a:t>
            </a:r>
          </a:p>
          <a:p>
            <a:pPr marL="273050" indent="-273050"/>
            <a:r>
              <a:rPr lang="pl-PL" sz="2000" dirty="0">
                <a:latin typeface="+mj-lt"/>
              </a:rPr>
              <a:t>	zgodnie z obowiązującą normą fotobiologiczną PN-EN 62471:2010.</a:t>
            </a:r>
          </a:p>
          <a:p>
            <a:endParaRPr lang="pl-PL" sz="2000" dirty="0">
              <a:latin typeface="+mj-lt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31D3CD1-ABF4-4BEA-9CBF-D228BF3BBF8D}"/>
              </a:ext>
            </a:extLst>
          </p:cNvPr>
          <p:cNvSpPr/>
          <p:nvPr/>
        </p:nvSpPr>
        <p:spPr>
          <a:xfrm>
            <a:off x="2215647" y="707531"/>
            <a:ext cx="1617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err="1"/>
              <a:t>Research</a:t>
            </a:r>
            <a:endParaRPr lang="pl-PL" sz="1600" dirty="0"/>
          </a:p>
          <a:p>
            <a:r>
              <a:rPr lang="pl-PL" sz="1600" dirty="0"/>
              <a:t>Compatibility</a:t>
            </a:r>
          </a:p>
          <a:p>
            <a:r>
              <a:rPr lang="pl-PL" sz="1600" dirty="0" err="1"/>
              <a:t>Certification</a:t>
            </a:r>
            <a:endParaRPr lang="pl-PL" sz="1600" dirty="0"/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D9638F44-3FB1-4ECD-B349-20D5F487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0863ABA-1585-41A5-B40A-46731787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2A4D8BF-8FCE-4109-A5E8-F2752FCF5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529" y="974725"/>
            <a:ext cx="2298969" cy="153456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08D9663-ACF0-4C99-B8B7-77BFAE0B6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800" y="4451461"/>
            <a:ext cx="2298970" cy="153168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080DC70-901B-41DA-93C2-0C49A0986472}"/>
              </a:ext>
            </a:extLst>
          </p:cNvPr>
          <p:cNvSpPr txBox="1"/>
          <p:nvPr/>
        </p:nvSpPr>
        <p:spPr>
          <a:xfrm>
            <a:off x="1177159" y="1675510"/>
            <a:ext cx="4013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latin typeface="+mj-lt"/>
              </a:rPr>
              <a:t>Pozostałe badania realizowane w RCC</a:t>
            </a:r>
          </a:p>
        </p:txBody>
      </p:sp>
    </p:spTree>
    <p:extLst>
      <p:ext uri="{BB962C8B-B14F-4D97-AF65-F5344CB8AC3E}">
        <p14:creationId xmlns:p14="http://schemas.microsoft.com/office/powerpoint/2010/main" val="26643993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40CD7C5-3D60-48EA-96A9-390F80654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98" y="2069728"/>
            <a:ext cx="4925188" cy="3996109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61EAF59-FAF0-4894-9C96-322ED4BD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65</a:t>
            </a:fld>
            <a:endParaRPr lang="pl-PL"/>
          </a:p>
        </p:txBody>
      </p:sp>
      <p:sp>
        <p:nvSpPr>
          <p:cNvPr id="6" name="Dymek mowy: prostokąt z zaokrąglonymi rogami 5">
            <a:extLst>
              <a:ext uri="{FF2B5EF4-FFF2-40B4-BE49-F238E27FC236}">
                <a16:creationId xmlns:a16="http://schemas.microsoft.com/office/drawing/2014/main" id="{0E9E24B5-13A4-4BB7-A933-01F226723710}"/>
              </a:ext>
            </a:extLst>
          </p:cNvPr>
          <p:cNvSpPr/>
          <p:nvPr/>
        </p:nvSpPr>
        <p:spPr>
          <a:xfrm>
            <a:off x="5342428" y="1004549"/>
            <a:ext cx="5246011" cy="2130358"/>
          </a:xfrm>
          <a:prstGeom prst="wedgeRoundRectCallout">
            <a:avLst>
              <a:gd name="adj1" fmla="val -44901"/>
              <a:gd name="adj2" fmla="val 656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>
                <a:solidFill>
                  <a:schemeClr val="tx1"/>
                </a:solidFill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750722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64DBFA5-427B-4831-A373-84740165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7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15FF83D-B5F5-4E99-A199-39FCDC6CC6C2}"/>
              </a:ext>
            </a:extLst>
          </p:cNvPr>
          <p:cNvSpPr/>
          <p:nvPr/>
        </p:nvSpPr>
        <p:spPr>
          <a:xfrm>
            <a:off x="1043709" y="1428084"/>
            <a:ext cx="101172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+mj-lt"/>
              </a:rPr>
              <a:t>3. Sprzęt informatyczny i telekomunikacyjny</a:t>
            </a:r>
          </a:p>
          <a:p>
            <a:pPr algn="just"/>
            <a:r>
              <a:rPr lang="pl-PL" sz="2000" i="1" dirty="0">
                <a:latin typeface="+mj-lt"/>
              </a:rPr>
              <a:t>serwery; systemy komputerowe; drukarki; komputery osobiste; komputery osobiste, w tym części zamienne, myszy i klawiatury; laptopy, w tym części zamienne; </a:t>
            </a:r>
          </a:p>
          <a:p>
            <a:pPr algn="just"/>
            <a:r>
              <a:rPr lang="pl-PL" sz="2000" i="1" dirty="0">
                <a:latin typeface="+mj-lt"/>
              </a:rPr>
              <a:t>Sprzęt powielający; elektryczne i elektroniczne maszyny do pisania; kalkulatory kieszonkowe i biurowe; inne produkty i urządzenia do zbierania, przechowywania, przetwarzania, prezentowania lub przekazywania informacji drogą elektroniczną; terminale i systemy użytkownika; faksy; teleksy; telefony; automaty telefoniczne; telefony bezprzewodowe; telefony komórkowe; automatyczne sekretarki; pozostałe produkty lub sprzęt służący do transmisji głosu, obrazu lub innych informacji</a:t>
            </a:r>
          </a:p>
          <a:p>
            <a:pPr algn="just"/>
            <a:endParaRPr lang="pl-PL" sz="2000" dirty="0">
              <a:latin typeface="+mj-lt"/>
            </a:endParaRPr>
          </a:p>
          <a:p>
            <a:pPr algn="just"/>
            <a:r>
              <a:rPr lang="pl-PL" sz="2400" dirty="0">
                <a:latin typeface="+mj-lt"/>
              </a:rPr>
              <a:t>4. Sprzęt konsumencki</a:t>
            </a:r>
          </a:p>
          <a:p>
            <a:pPr algn="just"/>
            <a:r>
              <a:rPr lang="pl-PL" sz="2000" i="1" dirty="0">
                <a:latin typeface="+mj-lt"/>
              </a:rPr>
              <a:t>odbiorniki radiowe; telewizory; kamery wideo; rejestratory wideo; rejestratory hi-fi; wzmacniacze audio; instrumenty muzyczne; </a:t>
            </a:r>
          </a:p>
          <a:p>
            <a:pPr algn="just"/>
            <a:r>
              <a:rPr lang="pl-PL" sz="2000" i="1" dirty="0">
                <a:latin typeface="+mj-lt"/>
              </a:rPr>
              <a:t>pozostałe produkty lub sprzęt do celów nagrywania lub odtwarzania dźwięku lub obrazu, w tym sygnałów lub innych technologii </a:t>
            </a:r>
            <a:r>
              <a:rPr lang="pl-PL" sz="2000" i="1" dirty="0" err="1">
                <a:latin typeface="+mj-lt"/>
              </a:rPr>
              <a:t>przesyłu</a:t>
            </a:r>
            <a:r>
              <a:rPr lang="pl-PL" sz="2000" i="1" dirty="0">
                <a:latin typeface="+mj-lt"/>
              </a:rPr>
              <a:t> dźwięku i obrazu</a:t>
            </a: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D0FD7C7B-CCE3-4AD7-9480-8CC5C8151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CD92A54-790D-489E-A84F-7D4661F59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B07D2EA-CDAC-4662-B2C7-93016D47F018}"/>
              </a:ext>
            </a:extLst>
          </p:cNvPr>
          <p:cNvSpPr/>
          <p:nvPr/>
        </p:nvSpPr>
        <p:spPr>
          <a:xfrm>
            <a:off x="0" y="260868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Kategorie EEE objętego dyrektywą według </a:t>
            </a:r>
          </a:p>
          <a:p>
            <a:pPr algn="ctr"/>
            <a:r>
              <a:rPr lang="pl-PL" sz="3200" b="1" dirty="0">
                <a:latin typeface="+mj-lt"/>
              </a:rPr>
              <a:t>załącznika I</a:t>
            </a:r>
          </a:p>
        </p:txBody>
      </p:sp>
    </p:spTree>
    <p:extLst>
      <p:ext uri="{BB962C8B-B14F-4D97-AF65-F5344CB8AC3E}">
        <p14:creationId xmlns:p14="http://schemas.microsoft.com/office/powerpoint/2010/main" val="3305275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35EA103-5D36-47D8-885B-72287C7F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8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1F0122B-EE5E-4726-AC52-C91A88E62EA5}"/>
              </a:ext>
            </a:extLst>
          </p:cNvPr>
          <p:cNvSpPr/>
          <p:nvPr/>
        </p:nvSpPr>
        <p:spPr>
          <a:xfrm>
            <a:off x="1080655" y="1510334"/>
            <a:ext cx="100306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+mj-lt"/>
              </a:rPr>
              <a:t>5. Sprzęt oświetleniowy</a:t>
            </a:r>
          </a:p>
          <a:p>
            <a:pPr algn="just"/>
            <a:r>
              <a:rPr lang="pl-PL" sz="2000" i="1" dirty="0">
                <a:latin typeface="+mj-lt"/>
              </a:rPr>
              <a:t>oprawy oświetleniowe do lamp fluorescencyjnych (świetlówek); proste lampy fluorescencyjne (świetlówki); świetlówki kompaktowe; lampy wyładowcze wysokoprężne, w tym lampy sodowe, lampy metalohalogenkowe; lampy sodowe niskoprężne; pozostały sprzęt oświetleniowy; sprzęt dla celów rozpraszania i kontroli światła</a:t>
            </a:r>
          </a:p>
          <a:p>
            <a:pPr algn="just"/>
            <a:endParaRPr lang="pl-PL" sz="2000" dirty="0">
              <a:latin typeface="+mj-lt"/>
            </a:endParaRPr>
          </a:p>
          <a:p>
            <a:pPr algn="just"/>
            <a:r>
              <a:rPr lang="pl-PL" sz="2400" dirty="0">
                <a:latin typeface="+mj-lt"/>
              </a:rPr>
              <a:t>6. Narzędzia elektryczne i elektroniczne</a:t>
            </a:r>
          </a:p>
          <a:p>
            <a:pPr algn="just"/>
            <a:r>
              <a:rPr lang="pl-PL" sz="2000" i="1" dirty="0">
                <a:latin typeface="+mj-lt"/>
              </a:rPr>
              <a:t>wiertarki; piły; maszyny do szycia; maszyny do toczenia, frezowania, szlifowania, piłowania; cięcia; strzyżenia; wiercenia; wykonywania otworów; wykrawania; składania; gięcia lub podobnych metod przetwarzania drewna, metalu i innych materiałów; narzędzia do nitowania, przybijania lub przyśrubowania lub usuwania nitów, gwoździ, śrub lub podobnych zastosowań; przybory do spawania, lutowania lub podobnych zastosowań; urządzenia do rozpylania, rozprowadzania, rozpraszania lub innego traktowania cieczy lub substancji gazowych innymi metodami; narzędzia do koszenia trawy lub innych prac ogrodniczych</a:t>
            </a: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CDB70E56-6F5E-47E6-B6DA-705948B3B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923E5D1-CFCF-42F5-9B11-3EB9017C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8D833A62-83A2-4438-9AE9-988BB1B8B8B1}"/>
              </a:ext>
            </a:extLst>
          </p:cNvPr>
          <p:cNvSpPr/>
          <p:nvPr/>
        </p:nvSpPr>
        <p:spPr>
          <a:xfrm>
            <a:off x="0" y="260868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Kategorie EEE objętego dyrektywą według </a:t>
            </a:r>
          </a:p>
          <a:p>
            <a:pPr algn="ctr"/>
            <a:r>
              <a:rPr lang="pl-PL" sz="3200" b="1" dirty="0">
                <a:latin typeface="+mj-lt"/>
              </a:rPr>
              <a:t>załącznika I</a:t>
            </a:r>
          </a:p>
        </p:txBody>
      </p:sp>
    </p:spTree>
    <p:extLst>
      <p:ext uri="{BB962C8B-B14F-4D97-AF65-F5344CB8AC3E}">
        <p14:creationId xmlns:p14="http://schemas.microsoft.com/office/powerpoint/2010/main" val="240755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D2BD5EC-2D72-4B0D-A55C-ABA4E2CCE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5B2E1-7356-40AC-8C60-3BF8A1A1550E}" type="slidenum">
              <a:rPr lang="pl-PL" smtClean="0"/>
              <a:t>9</a:t>
            </a:fld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AB6B466-30F7-4CEB-BD92-07F6CEAB0CE1}"/>
              </a:ext>
            </a:extLst>
          </p:cNvPr>
          <p:cNvSpPr/>
          <p:nvPr/>
        </p:nvSpPr>
        <p:spPr>
          <a:xfrm>
            <a:off x="1043709" y="1541522"/>
            <a:ext cx="1010458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+mj-lt"/>
              </a:rPr>
              <a:t>7. Zabawki, sprzęt rekreacyjny i sportowy</a:t>
            </a:r>
          </a:p>
          <a:p>
            <a:pPr algn="just"/>
            <a:r>
              <a:rPr lang="pl-PL" sz="2000" i="1" dirty="0">
                <a:latin typeface="+mj-lt"/>
              </a:rPr>
              <a:t>pociągi elektryczne lub tory wyścigowe; ręczne konsole do gier wideo; gry wideo; komputery rowerowe, do nurkowania, biegania, wiosłowania, itp.; sprzęt sportowy z elementami elektrycznymi lub elektronicznymi; automaty na monety</a:t>
            </a:r>
          </a:p>
          <a:p>
            <a:pPr algn="just"/>
            <a:endParaRPr lang="pl-PL" sz="2000" dirty="0">
              <a:latin typeface="+mj-lt"/>
            </a:endParaRPr>
          </a:p>
          <a:p>
            <a:pPr algn="just"/>
            <a:r>
              <a:rPr lang="pl-PL" sz="2400" dirty="0">
                <a:latin typeface="+mj-lt"/>
              </a:rPr>
              <a:t>8. Wyroby medyczne</a:t>
            </a:r>
          </a:p>
          <a:p>
            <a:pPr algn="just"/>
            <a:endParaRPr lang="pl-PL" sz="2400" dirty="0">
              <a:latin typeface="+mj-lt"/>
            </a:endParaRPr>
          </a:p>
          <a:p>
            <a:pPr algn="just"/>
            <a:r>
              <a:rPr lang="pl-PL" sz="2400" dirty="0">
                <a:latin typeface="+mj-lt"/>
              </a:rPr>
              <a:t>9. Przyrządy do nadzoru i sterowania, włącznie z przyrządami do nadzoru i sterowania w obiektach przemysłowych</a:t>
            </a:r>
          </a:p>
          <a:p>
            <a:pPr algn="just"/>
            <a:r>
              <a:rPr lang="pl-PL" sz="2000" i="1" dirty="0">
                <a:latin typeface="+mj-lt"/>
              </a:rPr>
              <a:t>czujki ruchu, alarmy, kamery, czujki dymu, automatyka</a:t>
            </a:r>
          </a:p>
        </p:txBody>
      </p:sp>
      <p:pic>
        <p:nvPicPr>
          <p:cNvPr id="5" name="Picture 2" descr="http://rcc.com.pl/stopki/rcc-email-pl.png%20">
            <a:extLst>
              <a:ext uri="{FF2B5EF4-FFF2-40B4-BE49-F238E27FC236}">
                <a16:creationId xmlns:a16="http://schemas.microsoft.com/office/drawing/2014/main" id="{258CD5CD-58A7-4F04-9315-CB483FD15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9"/>
          <a:stretch/>
        </p:blipFill>
        <p:spPr bwMode="auto">
          <a:xfrm>
            <a:off x="0" y="6083026"/>
            <a:ext cx="5412509" cy="7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3D17A22-1824-4E73-94FB-8C59D4027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15115"/>
            <a:ext cx="1496291" cy="149629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837BB9F-498B-4EDB-A1C0-81BE377F122E}"/>
              </a:ext>
            </a:extLst>
          </p:cNvPr>
          <p:cNvSpPr/>
          <p:nvPr/>
        </p:nvSpPr>
        <p:spPr>
          <a:xfrm>
            <a:off x="0" y="260868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+mj-lt"/>
              </a:rPr>
              <a:t>Kategorie EEE objętego dyrektywą według </a:t>
            </a:r>
          </a:p>
          <a:p>
            <a:pPr algn="ctr"/>
            <a:r>
              <a:rPr lang="pl-PL" sz="3200" b="1" dirty="0">
                <a:latin typeface="+mj-lt"/>
              </a:rPr>
              <a:t>załącznika I</a:t>
            </a:r>
          </a:p>
        </p:txBody>
      </p:sp>
    </p:spTree>
    <p:extLst>
      <p:ext uri="{BB962C8B-B14F-4D97-AF65-F5344CB8AC3E}">
        <p14:creationId xmlns:p14="http://schemas.microsoft.com/office/powerpoint/2010/main" val="102031460"/>
      </p:ext>
    </p:extLst>
  </p:cSld>
  <p:clrMapOvr>
    <a:masterClrMapping/>
  </p:clrMapOvr>
</p:sld>
</file>

<file path=ppt/theme/theme1.xml><?xml version="1.0" encoding="utf-8"?>
<a:theme xmlns:a="http://schemas.openxmlformats.org/drawingml/2006/main" name="Kropla">
  <a:themeElements>
    <a:clrScheme name="Krop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3655</TotalTime>
  <Words>4838</Words>
  <Application>Microsoft Office PowerPoint</Application>
  <PresentationFormat>Panoramiczny</PresentationFormat>
  <Paragraphs>451</Paragraphs>
  <Slides>65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65</vt:i4>
      </vt:variant>
    </vt:vector>
  </HeadingPairs>
  <TitlesOfParts>
    <vt:vector size="71" baseType="lpstr">
      <vt:lpstr>Arial</vt:lpstr>
      <vt:lpstr>Calibri</vt:lpstr>
      <vt:lpstr>Calibri Light</vt:lpstr>
      <vt:lpstr>Times New Roman</vt:lpstr>
      <vt:lpstr>Wingdings</vt:lpstr>
      <vt:lpstr>Kropla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Łężniak</dc:creator>
  <cp:lastModifiedBy>Marta Łężniak</cp:lastModifiedBy>
  <cp:revision>93</cp:revision>
  <cp:lastPrinted>2019-09-10T08:23:50Z</cp:lastPrinted>
  <dcterms:created xsi:type="dcterms:W3CDTF">2019-06-05T13:56:51Z</dcterms:created>
  <dcterms:modified xsi:type="dcterms:W3CDTF">2019-09-10T09:05:28Z</dcterms:modified>
</cp:coreProperties>
</file>