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83" r:id="rId3"/>
    <p:sldMasterId id="2147483696" r:id="rId4"/>
  </p:sldMasterIdLst>
  <p:notesMasterIdLst>
    <p:notesMasterId r:id="rId53"/>
  </p:notesMasterIdLst>
  <p:handoutMasterIdLst>
    <p:handoutMasterId r:id="rId54"/>
  </p:handoutMasterIdLst>
  <p:sldIdLst>
    <p:sldId id="562" r:id="rId5"/>
    <p:sldId id="614" r:id="rId6"/>
    <p:sldId id="582" r:id="rId7"/>
    <p:sldId id="575" r:id="rId8"/>
    <p:sldId id="576" r:id="rId9"/>
    <p:sldId id="578" r:id="rId10"/>
    <p:sldId id="579" r:id="rId11"/>
    <p:sldId id="580" r:id="rId12"/>
    <p:sldId id="583" r:id="rId13"/>
    <p:sldId id="584" r:id="rId14"/>
    <p:sldId id="589" r:id="rId15"/>
    <p:sldId id="585" r:id="rId16"/>
    <p:sldId id="586" r:id="rId17"/>
    <p:sldId id="587" r:id="rId18"/>
    <p:sldId id="588" r:id="rId19"/>
    <p:sldId id="590" r:id="rId20"/>
    <p:sldId id="594" r:id="rId21"/>
    <p:sldId id="591" r:id="rId22"/>
    <p:sldId id="592" r:id="rId23"/>
    <p:sldId id="593" r:id="rId24"/>
    <p:sldId id="604" r:id="rId25"/>
    <p:sldId id="595" r:id="rId26"/>
    <p:sldId id="596" r:id="rId27"/>
    <p:sldId id="597" r:id="rId28"/>
    <p:sldId id="598" r:id="rId29"/>
    <p:sldId id="599" r:id="rId30"/>
    <p:sldId id="600" r:id="rId31"/>
    <p:sldId id="601" r:id="rId32"/>
    <p:sldId id="602" r:id="rId33"/>
    <p:sldId id="603" r:id="rId34"/>
    <p:sldId id="573" r:id="rId35"/>
    <p:sldId id="567" r:id="rId36"/>
    <p:sldId id="565" r:id="rId37"/>
    <p:sldId id="568" r:id="rId38"/>
    <p:sldId id="571" r:id="rId39"/>
    <p:sldId id="572" r:id="rId40"/>
    <p:sldId id="526" r:id="rId41"/>
    <p:sldId id="569" r:id="rId42"/>
    <p:sldId id="522" r:id="rId43"/>
    <p:sldId id="605" r:id="rId44"/>
    <p:sldId id="606" r:id="rId45"/>
    <p:sldId id="608" r:id="rId46"/>
    <p:sldId id="609" r:id="rId47"/>
    <p:sldId id="610" r:id="rId48"/>
    <p:sldId id="611" r:id="rId49"/>
    <p:sldId id="612" r:id="rId50"/>
    <p:sldId id="613" r:id="rId51"/>
    <p:sldId id="561" r:id="rId52"/>
  </p:sldIdLst>
  <p:sldSz cx="9144000" cy="6858000" type="screen4x3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weł Bartoszewski" initials="PB" lastIdx="1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92C0"/>
    <a:srgbClr val="90ABD0"/>
    <a:srgbClr val="800000"/>
    <a:srgbClr val="D0B958"/>
    <a:srgbClr val="FFFF99"/>
    <a:srgbClr val="93CDDD"/>
    <a:srgbClr val="5074AE"/>
    <a:srgbClr val="688ABC"/>
    <a:srgbClr val="7292C0"/>
    <a:srgbClr val="6786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Styl z motywem 2 — Ak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90" autoAdjust="0"/>
    <p:restoredTop sz="88184" autoAdjust="0"/>
  </p:normalViewPr>
  <p:slideViewPr>
    <p:cSldViewPr>
      <p:cViewPr varScale="1">
        <p:scale>
          <a:sx n="102" d="100"/>
          <a:sy n="102" d="100"/>
        </p:scale>
        <p:origin x="216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4" d="100"/>
        <a:sy n="94" d="100"/>
      </p:scale>
      <p:origin x="0" y="-94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dc1\public$\Projekty\Realizowane\2016\ECF%20IPP\Realizacja%20projektu\Baza%20autoproducent&#243;w\Autoproducenci%20przemys&#322;owi%20energii%20z%20OZE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39370779353281"/>
          <c:y val="7.0626008705433563E-2"/>
          <c:w val="0.87123151147648081"/>
          <c:h val="0.48419302140286624"/>
        </c:manualLayout>
      </c:layout>
      <c:barChart>
        <c:barDir val="col"/>
        <c:grouping val="clustered"/>
        <c:varyColors val="0"/>
        <c:ser>
          <c:idx val="3"/>
          <c:order val="0"/>
          <c:tx>
            <c:strRef>
              <c:f>'ceny ref aukcje 2016-18'!$L$6</c:f>
              <c:strCache>
                <c:ptCount val="1"/>
                <c:pt idx="0">
                  <c:v>Projekt nowelizacji uOZE, luty 2018 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Pt>
            <c:idx val="2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2"/>
            <c:invertIfNegative val="0"/>
            <c:bubble3D val="0"/>
            <c:spPr>
              <a:solidFill>
                <a:srgbClr val="FFC000"/>
              </a:solidFill>
            </c:spPr>
          </c:dPt>
          <c:dLbls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5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'ceny ref aukcje 2016-18'!$E$8:$E$32</c:f>
              <c:strCache>
                <c:ptCount val="25"/>
                <c:pt idx="0">
                  <c:v>Biogaz rolniczy, &lt;0,5 MW</c:v>
                </c:pt>
                <c:pt idx="1">
                  <c:v>Biogaz rolniczy, 0,5-1 MW </c:v>
                </c:pt>
                <c:pt idx="2">
                  <c:v>Biogaz rolniczy, &gt; 1 MW</c:v>
                </c:pt>
                <c:pt idx="3">
                  <c:v>Biogaz składowiskowy, &lt;0,5 MW </c:v>
                </c:pt>
                <c:pt idx="4">
                  <c:v>Biogaz składowiskowy, &gt;=0,5 MW   </c:v>
                </c:pt>
                <c:pt idx="5">
                  <c:v>Biogaz ściekowy, &lt;0,5 MW</c:v>
                </c:pt>
                <c:pt idx="6">
                  <c:v>Biogaz ściekowy, &gt;=0,5 MW  </c:v>
                </c:pt>
                <c:pt idx="7">
                  <c:v>Biogaz inny,&lt;0,5 MW</c:v>
                </c:pt>
                <c:pt idx="8">
                  <c:v>Biogaz inny, &gt;=0,5 MW</c:v>
                </c:pt>
                <c:pt idx="9">
                  <c:v>Dedyk.inst. spalania biomasy, ukł. hybryd.  =&lt;50 MW</c:v>
                </c:pt>
                <c:pt idx="10">
                  <c:v>Dedyk. inst. spalania wielopaliwowego (biomasa, biopłyny, biogaz) </c:v>
                </c:pt>
                <c:pt idx="11">
                  <c:v>Dedyk. inst. spalania biomasy, ukł. hybryd., CHP =&lt;50 MW</c:v>
                </c:pt>
                <c:pt idx="12">
                  <c:v>Dedyk. inst. spalania biomasy, ukł. hybryd., CHP &gt;50 MWe; =&lt;150 MWt</c:v>
                </c:pt>
                <c:pt idx="13">
                  <c:v>Biopłyny</c:v>
                </c:pt>
                <c:pt idx="14">
                  <c:v>Energia wiatrowa; =&lt; 1 MW</c:v>
                </c:pt>
                <c:pt idx="15">
                  <c:v>Energia wiatrowa; &gt; 1 MW</c:v>
                </c:pt>
                <c:pt idx="16">
                  <c:v>Energia wiatrowa morska</c:v>
                </c:pt>
                <c:pt idx="17">
                  <c:v>Energia wodna; &lt;0,5 MW</c:v>
                </c:pt>
                <c:pt idx="18">
                  <c:v>Energia wodna; 0,5-1 MW</c:v>
                </c:pt>
                <c:pt idx="19">
                  <c:v>Energia wodna; &gt;1 MW</c:v>
                </c:pt>
                <c:pt idx="20">
                  <c:v>Geotermia</c:v>
                </c:pt>
                <c:pt idx="21">
                  <c:v>Fotowoltaika; =&lt; 1 MW</c:v>
                </c:pt>
                <c:pt idx="22">
                  <c:v>Fotowoltaika; &gt; 1 MW</c:v>
                </c:pt>
                <c:pt idx="23">
                  <c:v>Hybrydy; =&lt; 1MW</c:v>
                </c:pt>
                <c:pt idx="24">
                  <c:v>Hybrydy; &gt; 1MW</c:v>
                </c:pt>
              </c:strCache>
            </c:strRef>
          </c:cat>
          <c:val>
            <c:numRef>
              <c:f>'ceny ref aukcje 2016-18'!$L$8:$L$32</c:f>
              <c:numCache>
                <c:formatCode>General</c:formatCode>
                <c:ptCount val="25"/>
                <c:pt idx="0">
                  <c:v>630</c:v>
                </c:pt>
                <c:pt idx="1">
                  <c:v>570</c:v>
                </c:pt>
                <c:pt idx="2">
                  <c:v>550</c:v>
                </c:pt>
                <c:pt idx="3">
                  <c:v>560</c:v>
                </c:pt>
                <c:pt idx="4">
                  <c:v>550</c:v>
                </c:pt>
                <c:pt idx="5">
                  <c:v>420</c:v>
                </c:pt>
                <c:pt idx="6">
                  <c:v>385</c:v>
                </c:pt>
                <c:pt idx="7">
                  <c:v>420</c:v>
                </c:pt>
                <c:pt idx="8">
                  <c:v>385</c:v>
                </c:pt>
                <c:pt idx="9">
                  <c:v>415</c:v>
                </c:pt>
                <c:pt idx="10">
                  <c:v>325</c:v>
                </c:pt>
                <c:pt idx="11">
                  <c:v>450</c:v>
                </c:pt>
                <c:pt idx="12">
                  <c:v>435</c:v>
                </c:pt>
                <c:pt idx="13">
                  <c:v>475</c:v>
                </c:pt>
                <c:pt idx="14">
                  <c:v>320</c:v>
                </c:pt>
                <c:pt idx="15">
                  <c:v>350</c:v>
                </c:pt>
                <c:pt idx="16">
                  <c:v>450</c:v>
                </c:pt>
                <c:pt idx="17">
                  <c:v>550</c:v>
                </c:pt>
                <c:pt idx="18">
                  <c:v>500</c:v>
                </c:pt>
                <c:pt idx="19">
                  <c:v>480</c:v>
                </c:pt>
                <c:pt idx="20">
                  <c:v>455</c:v>
                </c:pt>
                <c:pt idx="21">
                  <c:v>420</c:v>
                </c:pt>
                <c:pt idx="22">
                  <c:v>400</c:v>
                </c:pt>
                <c:pt idx="23">
                  <c:v>415</c:v>
                </c:pt>
                <c:pt idx="24">
                  <c:v>410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4002200"/>
        <c:axId val="304001808"/>
      </c:barChart>
      <c:catAx>
        <c:axId val="304002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304001808"/>
        <c:crosses val="autoZero"/>
        <c:auto val="1"/>
        <c:lblAlgn val="ctr"/>
        <c:lblOffset val="100"/>
        <c:noMultiLvlLbl val="0"/>
      </c:catAx>
      <c:valAx>
        <c:axId val="30400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 sz="1600"/>
                  <a:t>Koszt</a:t>
                </a:r>
                <a:r>
                  <a:rPr lang="pl-PL" sz="1600" baseline="0"/>
                  <a:t>/cena energii [zł/MWh]</a:t>
                </a:r>
              </a:p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 sz="1600" baseline="0"/>
              </a:p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 sz="160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04002200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66493160567893"/>
          <c:y val="7.854925290488006E-2"/>
          <c:w val="0.88942432322334553"/>
          <c:h val="0.6196608666056505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Arkusz1!$B$7</c:f>
              <c:strCache>
                <c:ptCount val="1"/>
                <c:pt idx="0">
                  <c:v>Fotowoltaika w systemie ŚP </c:v>
                </c:pt>
              </c:strCache>
            </c:strRef>
          </c:tx>
          <c:spPr>
            <a:solidFill>
              <a:srgbClr val="FF9933"/>
            </a:solidFill>
          </c:spPr>
          <c:invertIfNegative val="0"/>
          <c:cat>
            <c:numRef>
              <c:f>Arkusz1!$C$4:$R$4</c:f>
              <c:numCache>
                <c:formatCode>0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Arkusz1!$C$7:$R$7</c:f>
              <c:numCache>
                <c:formatCode>_-* #\ ##0\ _z_ł_-;\-* #\ ##0\ _z_ł_-;_-* "-"??\ _z_ł_-;_-@_-</c:formatCode>
                <c:ptCount val="10"/>
                <c:pt idx="0">
                  <c:v>1.1299999999999999</c:v>
                </c:pt>
                <c:pt idx="1">
                  <c:v>1.29</c:v>
                </c:pt>
                <c:pt idx="2">
                  <c:v>1.9</c:v>
                </c:pt>
                <c:pt idx="3">
                  <c:v>21</c:v>
                </c:pt>
                <c:pt idx="4">
                  <c:v>71.031000000000006</c:v>
                </c:pt>
                <c:pt idx="5">
                  <c:v>99.097999999999999</c:v>
                </c:pt>
                <c:pt idx="6">
                  <c:v>99.097999999999999</c:v>
                </c:pt>
                <c:pt idx="7">
                  <c:v>99.097999999999999</c:v>
                </c:pt>
                <c:pt idx="8">
                  <c:v>99.097999999999999</c:v>
                </c:pt>
                <c:pt idx="9">
                  <c:v>99.097999999999999</c:v>
                </c:pt>
              </c:numCache>
            </c:numRef>
          </c:val>
        </c:ser>
        <c:ser>
          <c:idx val="1"/>
          <c:order val="1"/>
          <c:tx>
            <c:strRef>
              <c:f>Arkusz1!$B$8</c:f>
              <c:strCache>
                <c:ptCount val="1"/>
                <c:pt idx="0">
                  <c:v>Fotowoltaika w systemie aukcyjnym (szacunek)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val>
            <c:numRef>
              <c:f>Arkusz1!$C$8:$R$8</c:f>
              <c:numCache>
                <c:formatCode>General</c:formatCode>
                <c:ptCount val="10"/>
                <c:pt idx="6" formatCode="_-* #\ ##0\ _z_ł_-;\-* #\ ##0\ _z_ł_-;_-* &quot;-&quot;??\ _z_ł_-;_-@_-">
                  <c:v>8.902000000000001</c:v>
                </c:pt>
                <c:pt idx="7" formatCode="_-* #\ ##0\ _z_ł_-;\-* #\ ##0\ _z_ł_-;_-* &quot;-&quot;??\ _z_ł_-;_-@_-">
                  <c:v>440.09800000000001</c:v>
                </c:pt>
                <c:pt idx="8" formatCode="_-* #\ ##0\ _z_ł_-;\-* #\ ##0\ _z_ł_-;_-* &quot;-&quot;??\ _z_ł_-;_-@_-">
                  <c:v>940.09799999999996</c:v>
                </c:pt>
                <c:pt idx="9" formatCode="_-* #\ ##0\ _z_ł_-;\-* #\ ##0\ _z_ł_-;_-* &quot;-&quot;??\ _z_ł_-;_-@_-">
                  <c:v>1240.098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4542080"/>
        <c:axId val="414544824"/>
      </c:barChart>
      <c:catAx>
        <c:axId val="414542080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414544824"/>
        <c:crosses val="autoZero"/>
        <c:auto val="1"/>
        <c:lblAlgn val="ctr"/>
        <c:lblOffset val="100"/>
        <c:noMultiLvlLbl val="0"/>
      </c:catAx>
      <c:valAx>
        <c:axId val="41454482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b="0" i="1"/>
                </a:pPr>
                <a:r>
                  <a:rPr lang="en-US" b="0" i="1" dirty="0"/>
                  <a:t>M</a:t>
                </a:r>
                <a:r>
                  <a:rPr lang="pl-PL" b="0" i="1" dirty="0"/>
                  <a:t>W</a:t>
                </a:r>
                <a:endParaRPr lang="en-US" b="0" i="1" dirty="0"/>
              </a:p>
            </c:rich>
          </c:tx>
          <c:layout>
            <c:manualLayout>
              <c:xMode val="edge"/>
              <c:yMode val="edge"/>
              <c:x val="1.465431407762007E-2"/>
              <c:y val="8.9859296679454368E-5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414542080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2284831863674955"/>
          <c:y val="0.79215867549108299"/>
          <c:w val="0.8023570083433802"/>
          <c:h val="0.18703279000745948"/>
        </c:manualLayout>
      </c:layout>
      <c:overlay val="0"/>
      <c:spPr>
        <a:solidFill>
          <a:schemeClr val="bg1">
            <a:alpha val="60000"/>
          </a:schemeClr>
        </a:solidFill>
      </c:spPr>
    </c:legend>
    <c:plotVisOnly val="1"/>
    <c:dispBlanksAs val="zero"/>
    <c:showDLblsOverMax val="0"/>
  </c:chart>
  <c:txPr>
    <a:bodyPr/>
    <a:lstStyle/>
    <a:p>
      <a:pPr>
        <a:defRPr sz="16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'trend do 2031'!$A$92</c:f>
              <c:strCache>
                <c:ptCount val="1"/>
                <c:pt idx="0">
                  <c:v>opłata handlowa (obrót)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numRef>
              <c:f>'trend do 2031'!$C$89:$J$89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'trend do 2031'!$C$92:$J$92</c:f>
              <c:numCache>
                <c:formatCode>0.00</c:formatCode>
                <c:ptCount val="8"/>
                <c:pt idx="0">
                  <c:v>1003.7201098741189</c:v>
                </c:pt>
                <c:pt idx="1">
                  <c:v>978.28470747964786</c:v>
                </c:pt>
                <c:pt idx="2">
                  <c:v>937.95273967367984</c:v>
                </c:pt>
                <c:pt idx="3">
                  <c:v>904.48673063999979</c:v>
                </c:pt>
                <c:pt idx="4">
                  <c:v>896.41895999999997</c:v>
                </c:pt>
                <c:pt idx="5">
                  <c:v>896.41895999999997</c:v>
                </c:pt>
                <c:pt idx="6">
                  <c:v>904.56</c:v>
                </c:pt>
                <c:pt idx="7">
                  <c:v>922.6511999999999</c:v>
                </c:pt>
              </c:numCache>
            </c:numRef>
          </c:val>
        </c:ser>
        <c:ser>
          <c:idx val="1"/>
          <c:order val="1"/>
          <c:tx>
            <c:strRef>
              <c:f>'trend do 2031'!$A$93</c:f>
              <c:strCache>
                <c:ptCount val="1"/>
                <c:pt idx="0">
                  <c:v>składnik sieciowy stały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numRef>
              <c:f>'trend do 2031'!$C$89:$J$89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'trend do 2031'!$C$93:$J$93</c:f>
              <c:numCache>
                <c:formatCode>0.00</c:formatCode>
                <c:ptCount val="8"/>
                <c:pt idx="0">
                  <c:v>19871.119359274922</c:v>
                </c:pt>
                <c:pt idx="1">
                  <c:v>21232.074574644525</c:v>
                </c:pt>
                <c:pt idx="2">
                  <c:v>24527.62590136319</c:v>
                </c:pt>
                <c:pt idx="3">
                  <c:v>22294.194023999989</c:v>
                </c:pt>
                <c:pt idx="4">
                  <c:v>22404.527999999998</c:v>
                </c:pt>
                <c:pt idx="5">
                  <c:v>22761.287999999997</c:v>
                </c:pt>
                <c:pt idx="6">
                  <c:v>22392</c:v>
                </c:pt>
                <c:pt idx="7">
                  <c:v>22668.480000000007</c:v>
                </c:pt>
              </c:numCache>
            </c:numRef>
          </c:val>
        </c:ser>
        <c:ser>
          <c:idx val="2"/>
          <c:order val="2"/>
          <c:tx>
            <c:strRef>
              <c:f>'trend do 2031'!$A$94</c:f>
              <c:strCache>
                <c:ptCount val="1"/>
                <c:pt idx="0">
                  <c:v>opłata abonamentowa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numRef>
              <c:f>'trend do 2031'!$C$89:$J$89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'trend do 2031'!$C$94:$J$94</c:f>
              <c:numCache>
                <c:formatCode>0.00</c:formatCode>
                <c:ptCount val="8"/>
                <c:pt idx="0">
                  <c:v>67.686971237199586</c:v>
                </c:pt>
                <c:pt idx="1">
                  <c:v>72.80680829080427</c:v>
                </c:pt>
                <c:pt idx="2">
                  <c:v>77.768700224999975</c:v>
                </c:pt>
                <c:pt idx="3">
                  <c:v>77.753701440000029</c:v>
                </c:pt>
                <c:pt idx="4">
                  <c:v>77.892599999999973</c:v>
                </c:pt>
                <c:pt idx="5">
                  <c:v>79.200719999999961</c:v>
                </c:pt>
                <c:pt idx="6">
                  <c:v>76.679999999999993</c:v>
                </c:pt>
                <c:pt idx="7">
                  <c:v>78.213599999999985</c:v>
                </c:pt>
              </c:numCache>
            </c:numRef>
          </c:val>
        </c:ser>
        <c:ser>
          <c:idx val="3"/>
          <c:order val="3"/>
          <c:tx>
            <c:strRef>
              <c:f>'trend do 2031'!$A$95</c:f>
              <c:strCache>
                <c:ptCount val="1"/>
                <c:pt idx="0">
                  <c:v>opłata przejściowa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cat>
            <c:numRef>
              <c:f>'trend do 2031'!$C$89:$J$89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'trend do 2031'!$C$95:$J$95</c:f>
              <c:numCache>
                <c:formatCode>0.00</c:formatCode>
                <c:ptCount val="8"/>
                <c:pt idx="0">
                  <c:v>3595.176832926667</c:v>
                </c:pt>
                <c:pt idx="1">
                  <c:v>3166.6419292257119</c:v>
                </c:pt>
                <c:pt idx="2">
                  <c:v>2637.9143116319997</c:v>
                </c:pt>
                <c:pt idx="3">
                  <c:v>743.93973599999993</c:v>
                </c:pt>
                <c:pt idx="4">
                  <c:v>1569.7440000000001</c:v>
                </c:pt>
                <c:pt idx="5">
                  <c:v>2069.2079999999992</c:v>
                </c:pt>
                <c:pt idx="6">
                  <c:v>2039.9999999999995</c:v>
                </c:pt>
                <c:pt idx="7">
                  <c:v>4039.2</c:v>
                </c:pt>
              </c:numCache>
            </c:numRef>
          </c:val>
        </c:ser>
        <c:ser>
          <c:idx val="4"/>
          <c:order val="4"/>
          <c:tx>
            <c:strRef>
              <c:f>'trend do 2031'!$A$97</c:f>
              <c:strCache>
                <c:ptCount val="1"/>
                <c:pt idx="0">
                  <c:v>energia czynna (obrót)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cat>
            <c:numRef>
              <c:f>'trend do 2031'!$C$89:$J$89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'trend do 2031'!$C$97:$J$97</c:f>
              <c:numCache>
                <c:formatCode>0.00</c:formatCode>
                <c:ptCount val="8"/>
                <c:pt idx="0">
                  <c:v>101863.34359958887</c:v>
                </c:pt>
                <c:pt idx="1">
                  <c:v>101445.01808790019</c:v>
                </c:pt>
                <c:pt idx="2">
                  <c:v>108254.03071319994</c:v>
                </c:pt>
                <c:pt idx="3">
                  <c:v>111950.93123999996</c:v>
                </c:pt>
                <c:pt idx="4">
                  <c:v>110952.35999999997</c:v>
                </c:pt>
                <c:pt idx="5">
                  <c:v>116638.22249999999</c:v>
                </c:pt>
                <c:pt idx="6">
                  <c:v>119610</c:v>
                </c:pt>
                <c:pt idx="7">
                  <c:v>122002.19999999995</c:v>
                </c:pt>
              </c:numCache>
            </c:numRef>
          </c:val>
        </c:ser>
        <c:ser>
          <c:idx val="5"/>
          <c:order val="5"/>
          <c:tx>
            <c:strRef>
              <c:f>'trend do 2031'!$A$98</c:f>
              <c:strCache>
                <c:ptCount val="1"/>
                <c:pt idx="0">
                  <c:v>składnik sieciowy zmienny</c:v>
                </c:pt>
              </c:strCache>
            </c:strRef>
          </c:tx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cat>
            <c:numRef>
              <c:f>'trend do 2031'!$C$89:$J$89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'trend do 2031'!$C$98:$J$98</c:f>
              <c:numCache>
                <c:formatCode>0.00</c:formatCode>
                <c:ptCount val="8"/>
                <c:pt idx="0">
                  <c:v>24905.476547851547</c:v>
                </c:pt>
                <c:pt idx="1">
                  <c:v>26507.648116571781</c:v>
                </c:pt>
                <c:pt idx="2">
                  <c:v>27903.409640729995</c:v>
                </c:pt>
                <c:pt idx="3">
                  <c:v>26697.837300000003</c:v>
                </c:pt>
                <c:pt idx="4">
                  <c:v>26251.590000000011</c:v>
                </c:pt>
                <c:pt idx="5">
                  <c:v>26638.080000000002</c:v>
                </c:pt>
                <c:pt idx="6">
                  <c:v>25890.000000000007</c:v>
                </c:pt>
                <c:pt idx="7">
                  <c:v>26040.599999999988</c:v>
                </c:pt>
              </c:numCache>
            </c:numRef>
          </c:val>
        </c:ser>
        <c:ser>
          <c:idx val="7"/>
          <c:order val="6"/>
          <c:tx>
            <c:strRef>
              <c:f>'trend do 2031'!$A$99</c:f>
              <c:strCache>
                <c:ptCount val="1"/>
                <c:pt idx="0">
                  <c:v>opłata jakościowa</c:v>
                </c:pt>
              </c:strCache>
            </c:strRef>
          </c:tx>
          <c:spPr>
            <a:pattFill prst="narHorz">
              <a:fgClr>
                <a:schemeClr val="accent2">
                  <a:lumMod val="60000"/>
                </a:schemeClr>
              </a:fgClr>
              <a:bgClr>
                <a:schemeClr val="accent2">
                  <a:lumMod val="60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>
                  <a:lumMod val="60000"/>
                </a:schemeClr>
              </a:innerShdw>
            </a:effectLst>
          </c:spPr>
          <c:invertIfNegative val="0"/>
          <c:cat>
            <c:numRef>
              <c:f>'trend do 2031'!$C$89:$J$89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'trend do 2031'!$C$99:$J$99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2519.7958799999997</c:v>
                </c:pt>
                <c:pt idx="4">
                  <c:v>3210.8400000000006</c:v>
                </c:pt>
                <c:pt idx="5">
                  <c:v>3418.95</c:v>
                </c:pt>
                <c:pt idx="6">
                  <c:v>3869.9999999999991</c:v>
                </c:pt>
                <c:pt idx="7">
                  <c:v>3886.1999999999994</c:v>
                </c:pt>
              </c:numCache>
            </c:numRef>
          </c:val>
        </c:ser>
        <c:ser>
          <c:idx val="8"/>
          <c:order val="7"/>
          <c:tx>
            <c:strRef>
              <c:f>'trend do 2031'!$A$100</c:f>
              <c:strCache>
                <c:ptCount val="1"/>
                <c:pt idx="0">
                  <c:v>opłata OZE</c:v>
                </c:pt>
              </c:strCache>
            </c:strRef>
          </c:tx>
          <c:spPr>
            <a:pattFill prst="narHorz">
              <a:fgClr>
                <a:schemeClr val="accent3">
                  <a:lumMod val="60000"/>
                </a:schemeClr>
              </a:fgClr>
              <a:bgClr>
                <a:schemeClr val="accent3">
                  <a:lumMod val="60000"/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>
                  <a:lumMod val="60000"/>
                </a:schemeClr>
              </a:innerShdw>
            </a:effectLst>
          </c:spPr>
          <c:invertIfNegative val="0"/>
          <c:cat>
            <c:numRef>
              <c:f>'trend do 2031'!$C$89:$J$89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'trend do 2031'!$C$100:$J$100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376.5</c:v>
                </c:pt>
                <c:pt idx="7">
                  <c:v>1132.2000000000005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9838680"/>
        <c:axId val="489839072"/>
      </c:barChart>
      <c:catAx>
        <c:axId val="489838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489839072"/>
        <c:crosses val="autoZero"/>
        <c:auto val="1"/>
        <c:lblAlgn val="ctr"/>
        <c:lblOffset val="100"/>
        <c:noMultiLvlLbl val="0"/>
      </c:catAx>
      <c:valAx>
        <c:axId val="4898390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PLN/rok</a:t>
                </a:r>
              </a:p>
            </c:rich>
          </c:tx>
          <c:layout>
            <c:manualLayout>
              <c:xMode val="edge"/>
              <c:yMode val="edge"/>
              <c:x val="9.2834348709022341E-3"/>
              <c:y val="0.474968926072758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489838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pl-P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pl-PL"/>
              <a:t>składnik zmienny kosztu EE w cenach netto z 2016 r.</a:t>
            </a:r>
          </a:p>
          <a:p>
            <a:pPr>
              <a:defRPr/>
            </a:pPr>
            <a:r>
              <a:rPr lang="pl-PL"/>
              <a:t>(obrót + dystrybucja) - taryfa C21 (RWE)</a:t>
            </a:r>
            <a:endParaRPr lang="en-US"/>
          </a:p>
        </c:rich>
      </c:tx>
      <c:layout>
        <c:manualLayout>
          <c:xMode val="edge"/>
          <c:yMode val="edge"/>
          <c:x val="0.2311095918043117"/>
          <c:y val="7.1301247771836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783997415195012"/>
          <c:y val="0.1658150128738364"/>
          <c:w val="0.85722236998770074"/>
          <c:h val="0.646676741164930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forward val="3"/>
            <c:dispRSqr val="0"/>
            <c:dispEq val="0"/>
          </c:trendline>
          <c:cat>
            <c:strRef>
              <c:f>'trend do 2031'!$C$2:$K$2</c:f>
              <c:strCach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 (styczeń-czerwiec)</c:v>
                </c:pt>
                <c:pt idx="7">
                  <c:v>2016 (lipiec-grudzień)</c:v>
                </c:pt>
                <c:pt idx="8">
                  <c:v>2017</c:v>
                </c:pt>
              </c:strCache>
            </c:strRef>
          </c:cat>
          <c:val>
            <c:numRef>
              <c:f>'trend do 2031'!$C$43:$K$43</c:f>
              <c:numCache>
                <c:formatCode>0.0000</c:formatCode>
                <c:ptCount val="9"/>
                <c:pt idx="0">
                  <c:v>0.42256273382480142</c:v>
                </c:pt>
                <c:pt idx="1">
                  <c:v>0.42650888734823988</c:v>
                </c:pt>
                <c:pt idx="2">
                  <c:v>0.45385813451309981</c:v>
                </c:pt>
                <c:pt idx="3">
                  <c:v>0.47056188139999994</c:v>
                </c:pt>
                <c:pt idx="4">
                  <c:v>0.46804929999999995</c:v>
                </c:pt>
                <c:pt idx="5">
                  <c:v>0.48898417500000002</c:v>
                </c:pt>
                <c:pt idx="6">
                  <c:v>0.49790000000000001</c:v>
                </c:pt>
                <c:pt idx="7">
                  <c:v>0.50041000000000002</c:v>
                </c:pt>
                <c:pt idx="8">
                  <c:v>0.49039215686274495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8894176"/>
        <c:axId val="538894568"/>
      </c:barChart>
      <c:catAx>
        <c:axId val="53889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200000"/>
          <a:lstStyle/>
          <a:p>
            <a:pPr>
              <a:defRPr/>
            </a:pPr>
            <a:endParaRPr lang="pl-PL"/>
          </a:p>
        </c:txPr>
        <c:crossAx val="538894568"/>
        <c:crosses val="autoZero"/>
        <c:auto val="1"/>
        <c:lblAlgn val="ctr"/>
        <c:lblOffset val="100"/>
        <c:noMultiLvlLbl val="0"/>
      </c:catAx>
      <c:valAx>
        <c:axId val="538894568"/>
        <c:scaling>
          <c:orientation val="minMax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PLN/kWh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pl-PL"/>
          </a:p>
        </c:txPr>
        <c:crossAx val="53889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5677930883639547E-2"/>
          <c:y val="9.9969546100854387E-2"/>
          <c:w val="0.96432206911636043"/>
          <c:h val="0.376900490750805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4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7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38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</c:spPr>
          </c:dPt>
          <c:dPt>
            <c:idx val="8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9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2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4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6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7"/>
            <c:invertIfNegative val="0"/>
            <c:bubble3D val="0"/>
          </c:dPt>
          <c:dPt>
            <c:idx val="18"/>
            <c:invertIfNegative val="0"/>
            <c:bubble3D val="0"/>
          </c:dPt>
          <c:dPt>
            <c:idx val="19"/>
            <c:invertIfNegative val="0"/>
            <c:bubble3D val="0"/>
          </c:dPt>
          <c:dPt>
            <c:idx val="20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2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2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3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24"/>
            <c:invertIfNegative val="0"/>
            <c:bubble3D val="0"/>
            <c:spPr>
              <a:solidFill>
                <a:schemeClr val="accent1"/>
              </a:solidFill>
            </c:spPr>
          </c:dPt>
          <c:dPt>
            <c:idx val="25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26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27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28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29"/>
            <c:invertIfNegative val="0"/>
            <c:bubble3D val="0"/>
          </c:dPt>
          <c:dPt>
            <c:idx val="30"/>
            <c:invertIfNegative val="0"/>
            <c:bubble3D val="0"/>
            <c:spPr>
              <a:solidFill>
                <a:srgbClr val="FFFF99"/>
              </a:solidFill>
            </c:spPr>
          </c:dPt>
          <c:dPt>
            <c:idx val="3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32"/>
            <c:invertIfNegative val="0"/>
            <c:bubble3D val="0"/>
            <c:spPr>
              <a:solidFill>
                <a:schemeClr val="accent6"/>
              </a:solidFill>
            </c:spPr>
          </c:dPt>
          <c:dPt>
            <c:idx val="33"/>
            <c:invertIfNegative val="0"/>
            <c:bubble3D val="0"/>
          </c:dPt>
          <c:dPt>
            <c:idx val="34"/>
            <c:invertIfNegative val="0"/>
            <c:bubble3D val="0"/>
          </c:dPt>
          <c:dPt>
            <c:idx val="35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36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37"/>
            <c:invertIfNegative val="0"/>
            <c:bubble3D val="0"/>
          </c:dPt>
          <c:dPt>
            <c:idx val="38"/>
            <c:invertIfNegative val="0"/>
            <c:bubble3D val="0"/>
          </c:dPt>
          <c:dPt>
            <c:idx val="39"/>
            <c:invertIfNegative val="0"/>
            <c:bubble3D val="0"/>
          </c:dPt>
          <c:dPt>
            <c:idx val="40"/>
            <c:invertIfNegative val="0"/>
            <c:bubble3D val="0"/>
          </c:dPt>
          <c:dPt>
            <c:idx val="41"/>
            <c:invertIfNegative val="0"/>
            <c:bubble3D val="0"/>
          </c:dPt>
          <c:dPt>
            <c:idx val="43"/>
            <c:invertIfNegative val="0"/>
            <c:bubble3D val="0"/>
          </c:dPt>
          <c:cat>
            <c:strRef>
              <c:f>'ZUŻUCIE ENERGII WG BRANŻ v3 (2'!$B$251:$B$267</c:f>
              <c:strCache>
                <c:ptCount val="17"/>
                <c:pt idx="0">
                  <c:v>produkcja ceramicznych materiałów budowlanych</c:v>
                </c:pt>
                <c:pt idx="1">
                  <c:v>produkcja szkła i wyrobów ze szkła</c:v>
                </c:pt>
                <c:pt idx="2">
                  <c:v>Produkcja wyrobów z pozostałych mineralnych surowców niemetalicznych</c:v>
                </c:pt>
                <c:pt idx="3">
                  <c:v>produkcja pozostałego sprzętu elektrycznego</c:v>
                </c:pt>
                <c:pt idx="4">
                  <c:v>produkcja maszyn ogólnego przeznaczenia</c:v>
                </c:pt>
                <c:pt idx="5">
                  <c:v>produkcja wyrobów z tworzyw sztucznych</c:v>
                </c:pt>
                <c:pt idx="6">
                  <c:v>Produkcja wyrobów z gumy i tworzyw sztucznych</c:v>
                </c:pt>
                <c:pt idx="7">
                  <c:v>produkcja izolowanych przewodów i oraz sprzętu instalacyjnego</c:v>
                </c:pt>
                <c:pt idx="8">
                  <c:v>Produkcja urządzeń elektrycznych</c:v>
                </c:pt>
                <c:pt idx="9">
                  <c:v>produkcja elektrycznych silników, prądnic, transformatorów, aparatury rozdzielczej i sterowniczej energii elektrycznej</c:v>
                </c:pt>
                <c:pt idx="10">
                  <c:v>produkcja komputerów i urządzeń peryferyjnych</c:v>
                </c:pt>
                <c:pt idx="11">
                  <c:v>produkcja pozostałych maszyn ogólnego przeznaczenia</c:v>
                </c:pt>
                <c:pt idx="12">
                  <c:v>w tym: produkcja elektronicznych elementów i obwodów drukowanych </c:v>
                </c:pt>
                <c:pt idx="13">
                  <c:v>Produkcja komputerów, wyrobów elektronicznych i optycznych</c:v>
                </c:pt>
                <c:pt idx="14">
                  <c:v>produkcja elektrycznego sprzętu oświetleniowego</c:v>
                </c:pt>
                <c:pt idx="15">
                  <c:v>produkcja sprzętu (tele)komunikacyjnego</c:v>
                </c:pt>
                <c:pt idx="16">
                  <c:v>produkcja elektronicznego sprzętu powszechnego użytku</c:v>
                </c:pt>
              </c:strCache>
            </c:strRef>
          </c:cat>
          <c:val>
            <c:numRef>
              <c:f>'ZUŻUCIE ENERGII WG BRANŻ v3 (2'!$G$251:$G$267</c:f>
              <c:numCache>
                <c:formatCode>0%</c:formatCode>
                <c:ptCount val="17"/>
                <c:pt idx="0">
                  <c:v>8.4499999999999992E-2</c:v>
                </c:pt>
                <c:pt idx="1">
                  <c:v>7.0999999999999994E-2</c:v>
                </c:pt>
                <c:pt idx="2">
                  <c:v>6.9500000000000006E-2</c:v>
                </c:pt>
                <c:pt idx="3">
                  <c:v>0.04</c:v>
                </c:pt>
                <c:pt idx="4">
                  <c:v>3.85E-2</c:v>
                </c:pt>
                <c:pt idx="5">
                  <c:v>3.6000000000000004E-2</c:v>
                </c:pt>
                <c:pt idx="6">
                  <c:v>3.4000000000000002E-2</c:v>
                </c:pt>
                <c:pt idx="7">
                  <c:v>1.8000000000000002E-2</c:v>
                </c:pt>
                <c:pt idx="8">
                  <c:v>1.4499999999999999E-2</c:v>
                </c:pt>
                <c:pt idx="9">
                  <c:v>1.2500000000000001E-2</c:v>
                </c:pt>
                <c:pt idx="10">
                  <c:v>1.2E-2</c:v>
                </c:pt>
                <c:pt idx="11">
                  <c:v>1.0500000000000001E-2</c:v>
                </c:pt>
                <c:pt idx="12">
                  <c:v>8.5000000000000006E-3</c:v>
                </c:pt>
                <c:pt idx="13">
                  <c:v>6.0000000000000001E-3</c:v>
                </c:pt>
                <c:pt idx="14">
                  <c:v>6.0000000000000001E-3</c:v>
                </c:pt>
                <c:pt idx="15">
                  <c:v>5.5000000000000005E-3</c:v>
                </c:pt>
                <c:pt idx="16">
                  <c:v>3.0000000000000001E-3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291080"/>
        <c:axId val="168789544"/>
      </c:barChart>
      <c:catAx>
        <c:axId val="167291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-5400000" vert="horz"/>
          <a:lstStyle/>
          <a:p>
            <a:pPr>
              <a:defRPr sz="1100"/>
            </a:pPr>
            <a:endParaRPr lang="pl-PL"/>
          </a:p>
        </c:txPr>
        <c:crossAx val="168789544"/>
        <c:crosses val="autoZero"/>
        <c:auto val="1"/>
        <c:lblAlgn val="ctr"/>
        <c:lblOffset val="100"/>
        <c:noMultiLvlLbl val="0"/>
      </c:catAx>
      <c:valAx>
        <c:axId val="16878954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200"/>
                </a:pPr>
                <a:r>
                  <a:rPr lang="pl-PL" sz="1200"/>
                  <a:t>Udział energii w koszcie</a:t>
                </a:r>
                <a:r>
                  <a:rPr lang="pl-PL" sz="1200" baseline="0"/>
                  <a:t> </a:t>
                </a:r>
                <a:r>
                  <a:rPr lang="pl-PL" sz="1200"/>
                  <a:t>produkcji sprzedanej [%] </a:t>
                </a:r>
              </a:p>
            </c:rich>
          </c:tx>
          <c:layout>
            <c:manualLayout>
              <c:xMode val="edge"/>
              <c:yMode val="edge"/>
              <c:x val="8.6485237136459038E-4"/>
              <c:y val="1.1370769443293273E-2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167291080"/>
        <c:crosses val="autoZero"/>
        <c:crossBetween val="between"/>
      </c:valAx>
    </c:plotArea>
    <c:plotVisOnly val="1"/>
    <c:dispBlanksAs val="gap"/>
    <c:showDLblsOverMax val="0"/>
  </c:chart>
  <c:spPr>
    <a:ln>
      <a:solidFill>
        <a:schemeClr val="bg1">
          <a:lumMod val="85000"/>
        </a:schemeClr>
      </a:solidFill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23304899387576"/>
          <c:y val="0.10780005866133056"/>
          <c:w val="0.73905074365704293"/>
          <c:h val="0.42708407776646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'dochodowość MSP (2)'!$F$2</c:f>
              <c:strCache>
                <c:ptCount val="1"/>
                <c:pt idx="0">
                  <c:v>przedsiębiorstwa o liczbie pracujących 50-250 os [mln zł]</c:v>
                </c:pt>
              </c:strCache>
            </c:strRef>
          </c:tx>
          <c:spPr>
            <a:solidFill>
              <a:srgbClr val="323D54"/>
            </a:solidFill>
          </c:spPr>
          <c:invertIfNegative val="0"/>
          <c:cat>
            <c:strRef>
              <c:f>'dochodowość MSP (2)'!$D$4:$D$12</c:f>
              <c:strCache>
                <c:ptCount val="9"/>
                <c:pt idx="0">
                  <c:v>Produkcja wyrobów z gumy i tworzyw sztucznych </c:v>
                </c:pt>
                <c:pt idx="1">
                  <c:v>Produkcja maszyn i urządzeń</c:v>
                </c:pt>
                <c:pt idx="2">
                  <c:v>Produkcja wyrobów z mineralnych surowców niemetalicznych</c:v>
                </c:pt>
                <c:pt idx="3">
                  <c:v>Produkcja pojazdów samochodowych, przyczep i naczep</c:v>
                </c:pt>
                <c:pt idx="4">
                  <c:v>Produkcja urządzeń elektrycznych </c:v>
                </c:pt>
                <c:pt idx="5">
                  <c:v>Naprawa, konserwacja i instalowanie maszyn i urządzeń</c:v>
                </c:pt>
                <c:pt idx="6">
                  <c:v>Produkcja komputerów, wyrobów elektronicznych i optycznych</c:v>
                </c:pt>
                <c:pt idx="7">
                  <c:v>Pozostała produkcja wyrobów </c:v>
                </c:pt>
                <c:pt idx="8">
                  <c:v>Produkcja pozostałego sprzętu transportowego</c:v>
                </c:pt>
              </c:strCache>
            </c:strRef>
          </c:cat>
          <c:val>
            <c:numRef>
              <c:f>'dochodowość MSP (2)'!$I$4:$I$12</c:f>
              <c:numCache>
                <c:formatCode>General</c:formatCode>
                <c:ptCount val="9"/>
                <c:pt idx="0">
                  <c:v>1369.7</c:v>
                </c:pt>
                <c:pt idx="1">
                  <c:v>1014.7</c:v>
                </c:pt>
                <c:pt idx="2">
                  <c:v>583.9</c:v>
                </c:pt>
                <c:pt idx="3">
                  <c:v>510.4</c:v>
                </c:pt>
                <c:pt idx="4">
                  <c:v>441.2</c:v>
                </c:pt>
                <c:pt idx="5">
                  <c:v>370.2</c:v>
                </c:pt>
                <c:pt idx="6">
                  <c:v>312.3</c:v>
                </c:pt>
                <c:pt idx="7">
                  <c:v>162</c:v>
                </c:pt>
                <c:pt idx="8">
                  <c:v>95.8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215536280"/>
        <c:axId val="216895640"/>
      </c:barChart>
      <c:barChart>
        <c:barDir val="col"/>
        <c:grouping val="clustered"/>
        <c:varyColors val="0"/>
        <c:ser>
          <c:idx val="1"/>
          <c:order val="1"/>
          <c:tx>
            <c:strRef>
              <c:f>'dochodowość MSP (2)'!$L$3</c:f>
              <c:strCache>
                <c:ptCount val="1"/>
                <c:pt idx="0">
                  <c:v>Udział energii w koszcie produkcji sprzedanej  %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val>
            <c:numRef>
              <c:f>'dochodowość MSP (2)'!$L$4:$L$12</c:f>
              <c:numCache>
                <c:formatCode>0%</c:formatCode>
                <c:ptCount val="9"/>
                <c:pt idx="0">
                  <c:v>4.4199999999999996E-2</c:v>
                </c:pt>
                <c:pt idx="1">
                  <c:v>2.8600000000000004E-2</c:v>
                </c:pt>
                <c:pt idx="2">
                  <c:v>5.9799999999999992E-2</c:v>
                </c:pt>
                <c:pt idx="3">
                  <c:v>1.4300000000000002E-2</c:v>
                </c:pt>
                <c:pt idx="4">
                  <c:v>1.8849999999999999E-2</c:v>
                </c:pt>
                <c:pt idx="5">
                  <c:v>1.2349999999999998E-2</c:v>
                </c:pt>
                <c:pt idx="6">
                  <c:v>7.8000000000000005E-3</c:v>
                </c:pt>
                <c:pt idx="7">
                  <c:v>2.3400000000000004E-2</c:v>
                </c:pt>
                <c:pt idx="8">
                  <c:v>1.8199999999999997E-2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34"/>
        <c:axId val="216896424"/>
        <c:axId val="216896032"/>
      </c:barChart>
      <c:catAx>
        <c:axId val="2155362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l-PL"/>
          </a:p>
        </c:txPr>
        <c:crossAx val="216895640"/>
        <c:crossesAt val="0"/>
        <c:auto val="1"/>
        <c:lblAlgn val="ctr"/>
        <c:lblOffset val="100"/>
        <c:noMultiLvlLbl val="0"/>
      </c:catAx>
      <c:valAx>
        <c:axId val="216895640"/>
        <c:scaling>
          <c:orientation val="minMax"/>
          <c:max val="140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pl-PL" sz="1400" dirty="0"/>
                  <a:t>Wynik finansowy netto [mln zł]</a:t>
                </a:r>
              </a:p>
            </c:rich>
          </c:tx>
          <c:layout>
            <c:manualLayout>
              <c:xMode val="edge"/>
              <c:yMode val="edge"/>
              <c:x val="0.13712543744531933"/>
              <c:y val="1.3587393471619231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l-PL"/>
          </a:p>
        </c:txPr>
        <c:crossAx val="215536280"/>
        <c:crosses val="autoZero"/>
        <c:crossBetween val="between"/>
      </c:valAx>
      <c:valAx>
        <c:axId val="216896032"/>
        <c:scaling>
          <c:orientation val="minMax"/>
          <c:max val="6.0000000000000012E-2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pl-PL" sz="1400"/>
                  <a:t>Udział energii w produkcji sprzedanej [%]</a:t>
                </a:r>
              </a:p>
            </c:rich>
          </c:tx>
          <c:layout>
            <c:manualLayout>
              <c:xMode val="edge"/>
              <c:yMode val="edge"/>
              <c:x val="0.77681835083114614"/>
              <c:y val="1.570753902318463E-4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l-PL"/>
          </a:p>
        </c:txPr>
        <c:crossAx val="216896424"/>
        <c:crosses val="max"/>
        <c:crossBetween val="between"/>
      </c:valAx>
      <c:catAx>
        <c:axId val="216896424"/>
        <c:scaling>
          <c:orientation val="minMax"/>
        </c:scaling>
        <c:delete val="1"/>
        <c:axPos val="b"/>
        <c:majorTickMark val="out"/>
        <c:minorTickMark val="none"/>
        <c:tickLblPos val="nextTo"/>
        <c:crossAx val="216896032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41998654855643042"/>
          <c:y val="0.12079600001191097"/>
          <c:w val="0.57782316272965883"/>
          <c:h val="0.18282682103232031"/>
        </c:manualLayout>
      </c:layout>
      <c:overlay val="0"/>
      <c:txPr>
        <a:bodyPr/>
        <a:lstStyle/>
        <a:p>
          <a:pPr>
            <a:defRPr sz="1400"/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55105670520039E-2"/>
          <c:y val="9.9309795952925259E-2"/>
          <c:w val="0.89474987671935102"/>
          <c:h val="0.666732093445310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Arkusz5!$C$47</c:f>
              <c:strCache>
                <c:ptCount val="1"/>
                <c:pt idx="0">
                  <c:v>Moc instalacji</c:v>
                </c:pt>
              </c:strCache>
            </c:strRef>
          </c:tx>
          <c:invertIfNegative val="0"/>
          <c:cat>
            <c:strRef>
              <c:f>'STAT-BRANŻE WSZ PV WI - MOC '!$A$15:$A$18</c:f>
              <c:strCache>
                <c:ptCount val="4"/>
                <c:pt idx="0">
                  <c:v>produkcja wyrobów z tworzyw sztucznych</c:v>
                </c:pt>
                <c:pt idx="1">
                  <c:v>telekomunikacja, informatyka, internet, serwery</c:v>
                </c:pt>
                <c:pt idx="2">
                  <c:v>produkcja oświetlenia</c:v>
                </c:pt>
                <c:pt idx="3">
                  <c:v>produkcja urządzeń, montaż instalacji</c:v>
                </c:pt>
              </c:strCache>
            </c:strRef>
          </c:cat>
          <c:val>
            <c:numRef>
              <c:f>'STAT-BRANŻE WSZ PV WI - MOC '!$C$15:$C$18</c:f>
              <c:numCache>
                <c:formatCode>General</c:formatCode>
                <c:ptCount val="4"/>
                <c:pt idx="0">
                  <c:v>225.52</c:v>
                </c:pt>
                <c:pt idx="1">
                  <c:v>54.900000000000006</c:v>
                </c:pt>
                <c:pt idx="2">
                  <c:v>147.5</c:v>
                </c:pt>
                <c:pt idx="3">
                  <c:v>722.95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582416"/>
        <c:axId val="219582808"/>
      </c:barChart>
      <c:barChart>
        <c:barDir val="col"/>
        <c:grouping val="clustered"/>
        <c:varyColors val="0"/>
        <c:ser>
          <c:idx val="1"/>
          <c:order val="1"/>
          <c:tx>
            <c:strRef>
              <c:f>Arkusz5!$D$47</c:f>
              <c:strCache>
                <c:ptCount val="1"/>
                <c:pt idx="0">
                  <c:v>Liczba instalacji [szt]</c:v>
                </c:pt>
              </c:strCache>
            </c:strRef>
          </c:tx>
          <c:spPr>
            <a:pattFill prst="dkHorz">
              <a:fgClr>
                <a:schemeClr val="accent1"/>
              </a:fgClr>
              <a:bgClr>
                <a:schemeClr val="bg1"/>
              </a:bgClr>
            </a:pattFill>
          </c:spPr>
          <c:invertIfNegative val="0"/>
          <c:cat>
            <c:strRef>
              <c:f>Arkusz5!$B$48:$B$51</c:f>
              <c:strCache>
                <c:ptCount val="4"/>
                <c:pt idx="0">
                  <c:v>Biogaz z oczyszczalni </c:v>
                </c:pt>
                <c:pt idx="1">
                  <c:v>Biogaz składowiskowy</c:v>
                </c:pt>
                <c:pt idx="2">
                  <c:v>Instalacje fotowoltaiczne</c:v>
                </c:pt>
                <c:pt idx="3">
                  <c:v>Małe elektrownie wodne</c:v>
                </c:pt>
              </c:strCache>
            </c:strRef>
          </c:cat>
          <c:val>
            <c:numRef>
              <c:f>'STAT-BRANŻE WSZ PV WI - MOC '!$B$15:$B$18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3</c:v>
                </c:pt>
                <c:pt idx="3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4"/>
        <c:axId val="219583592"/>
        <c:axId val="219583200"/>
      </c:barChart>
      <c:catAx>
        <c:axId val="219582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l-PL"/>
          </a:p>
        </c:txPr>
        <c:crossAx val="219582808"/>
        <c:crosses val="autoZero"/>
        <c:auto val="1"/>
        <c:lblAlgn val="ctr"/>
        <c:lblOffset val="100"/>
        <c:noMultiLvlLbl val="0"/>
      </c:catAx>
      <c:valAx>
        <c:axId val="219582808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sz="1100"/>
                </a:pPr>
                <a:r>
                  <a:rPr lang="pl-PL" sz="1100"/>
                  <a:t>Moc instalacji [kW]</a:t>
                </a:r>
              </a:p>
            </c:rich>
          </c:tx>
          <c:layout>
            <c:manualLayout>
              <c:xMode val="edge"/>
              <c:yMode val="edge"/>
              <c:x val="1.9444444444444445E-2"/>
              <c:y val="1.953776611256925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219582416"/>
        <c:crosses val="autoZero"/>
        <c:crossBetween val="between"/>
      </c:valAx>
      <c:valAx>
        <c:axId val="219583200"/>
        <c:scaling>
          <c:orientation val="minMax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 sz="1200"/>
                </a:pPr>
                <a:r>
                  <a:rPr lang="pl-PL" sz="1200"/>
                  <a:t>Liczba instalacji [szt]</a:t>
                </a:r>
              </a:p>
            </c:rich>
          </c:tx>
          <c:layout>
            <c:manualLayout>
              <c:xMode val="edge"/>
              <c:yMode val="edge"/>
              <c:x val="0.80500000000000005"/>
              <c:y val="2.41673957421988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75000"/>
              </a:schemeClr>
            </a:solidFill>
          </a:ln>
        </c:spPr>
        <c:crossAx val="219583592"/>
        <c:crosses val="max"/>
        <c:crossBetween val="between"/>
      </c:valAx>
      <c:catAx>
        <c:axId val="219583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958320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9.5817569977604822E-2"/>
          <c:y val="0.86515984361054998"/>
          <c:w val="0.8819602402851926"/>
          <c:h val="0.12596483104487421"/>
        </c:manualLayout>
      </c:layout>
      <c:overlay val="0"/>
      <c:txPr>
        <a:bodyPr/>
        <a:lstStyle/>
        <a:p>
          <a:pPr>
            <a:defRPr sz="1200"/>
          </a:pPr>
          <a:endParaRPr lang="pl-PL"/>
        </a:p>
      </c:txPr>
    </c:legend>
    <c:plotVisOnly val="1"/>
    <c:dispBlanksAs val="gap"/>
    <c:showDLblsOverMax val="0"/>
  </c:chart>
  <c:spPr>
    <a:ln>
      <a:solidFill>
        <a:schemeClr val="bg1">
          <a:lumMod val="75000"/>
        </a:schemeClr>
      </a:solidFill>
    </a:ln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86450131233596"/>
          <c:y val="9.8610913341397127E-2"/>
          <c:w val="0.71780205599300095"/>
          <c:h val="0.40847358900654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'autoproducenci-wykr'!$D$1</c:f>
              <c:strCache>
                <c:ptCount val="1"/>
                <c:pt idx="0">
                  <c:v>moc [kw]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3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5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8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4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5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7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cat>
            <c:strRef>
              <c:f>'autoproducenci-wykr'!$B$2:$B$29</c:f>
              <c:strCache>
                <c:ptCount val="9"/>
                <c:pt idx="0">
                  <c:v>produkcja maszyn ogólnego przeznaczenia</c:v>
                </c:pt>
                <c:pt idx="1">
                  <c:v>produkcja maszyn ogólnego przeznaczenia</c:v>
                </c:pt>
                <c:pt idx="2">
                  <c:v>Naprawa, konserwacja i instalowanie maszyn i urządzeń</c:v>
                </c:pt>
                <c:pt idx="3">
                  <c:v>Produkcja komputerów, wyrobów elektronicznych i optycznych</c:v>
                </c:pt>
                <c:pt idx="4">
                  <c:v>Naprawa, konserwacja i instalowanie maszyn i urządzeń</c:v>
                </c:pt>
                <c:pt idx="5">
                  <c:v>produkcja maszyn ogólnego przeznaczenia</c:v>
                </c:pt>
                <c:pt idx="6">
                  <c:v>produkcja elektrycznych silników, prądnic, transformatorów, aparatury rozdzielczej i sterowniczej energii elektrycznej; produkcja izolowanych przewodów i oraz sprzętu instalacyjnego</c:v>
                </c:pt>
                <c:pt idx="7">
                  <c:v>Naprawa, konserwacja i instalowanie maszyn i urządzeń</c:v>
                </c:pt>
                <c:pt idx="8">
                  <c:v>produkcja baterii i akumulatorów</c:v>
                </c:pt>
              </c:strCache>
            </c:strRef>
          </c:cat>
          <c:val>
            <c:numRef>
              <c:f>'autoproducenci-wykr'!$D$2:$D$29</c:f>
              <c:numCache>
                <c:formatCode>0</c:formatCode>
                <c:ptCount val="9"/>
                <c:pt idx="0">
                  <c:v>11</c:v>
                </c:pt>
                <c:pt idx="1">
                  <c:v>40</c:v>
                </c:pt>
                <c:pt idx="2">
                  <c:v>3</c:v>
                </c:pt>
                <c:pt idx="3">
                  <c:v>5</c:v>
                </c:pt>
                <c:pt idx="4">
                  <c:v>7.5</c:v>
                </c:pt>
                <c:pt idx="5">
                  <c:v>38.479999999999997</c:v>
                </c:pt>
                <c:pt idx="6">
                  <c:v>10</c:v>
                </c:pt>
                <c:pt idx="7">
                  <c:v>10</c:v>
                </c:pt>
                <c:pt idx="8">
                  <c:v>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9584376"/>
        <c:axId val="219584768"/>
      </c:barChart>
      <c:barChart>
        <c:barDir val="col"/>
        <c:grouping val="clustered"/>
        <c:varyColors val="0"/>
        <c:ser>
          <c:idx val="1"/>
          <c:order val="1"/>
          <c:tx>
            <c:strRef>
              <c:f>'autoproducenci-wykr'!$E$1</c:f>
              <c:strCache>
                <c:ptCount val="1"/>
                <c:pt idx="0">
                  <c:v>stopień autokonsumpcji [%]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1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18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2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24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25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26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27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cat>
            <c:strRef>
              <c:f>'autoproducenci-wykr'!$B$2:$B$29</c:f>
              <c:strCache>
                <c:ptCount val="9"/>
                <c:pt idx="0">
                  <c:v>produkcja maszyn ogólnego przeznaczenia</c:v>
                </c:pt>
                <c:pt idx="1">
                  <c:v>produkcja maszyn ogólnego przeznaczenia</c:v>
                </c:pt>
                <c:pt idx="2">
                  <c:v>Naprawa, konserwacja i instalowanie maszyn i urządzeń</c:v>
                </c:pt>
                <c:pt idx="3">
                  <c:v>Produkcja komputerów, wyrobów elektronicznych i optycznych</c:v>
                </c:pt>
                <c:pt idx="4">
                  <c:v>Naprawa, konserwacja i instalowanie maszyn i urządzeń</c:v>
                </c:pt>
                <c:pt idx="5">
                  <c:v>produkcja maszyn ogólnego przeznaczenia</c:v>
                </c:pt>
                <c:pt idx="6">
                  <c:v>produkcja elektrycznych silników, prądnic, transformatorów, aparatury rozdzielczej i sterowniczej energii elektrycznej; produkcja izolowanych przewodów i oraz sprzętu instalacyjnego</c:v>
                </c:pt>
                <c:pt idx="7">
                  <c:v>Naprawa, konserwacja i instalowanie maszyn i urządzeń</c:v>
                </c:pt>
                <c:pt idx="8">
                  <c:v>produkcja baterii i akumulatorów</c:v>
                </c:pt>
              </c:strCache>
            </c:strRef>
          </c:cat>
          <c:val>
            <c:numRef>
              <c:f>'autoproducenci-wykr'!$E$2:$E$29</c:f>
              <c:numCache>
                <c:formatCode>0%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0.78451400329489307</c:v>
                </c:pt>
                <c:pt idx="6">
                  <c:v>0.76591375770020531</c:v>
                </c:pt>
                <c:pt idx="7">
                  <c:v>0.75875486381322954</c:v>
                </c:pt>
                <c:pt idx="8">
                  <c:v>0.54661756154293473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29"/>
        <c:axId val="219585552"/>
        <c:axId val="219585160"/>
      </c:barChart>
      <c:catAx>
        <c:axId val="219584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pl-PL"/>
          </a:p>
        </c:txPr>
        <c:crossAx val="219584768"/>
        <c:crosses val="autoZero"/>
        <c:auto val="1"/>
        <c:lblAlgn val="ctr"/>
        <c:lblOffset val="100"/>
        <c:noMultiLvlLbl val="0"/>
      </c:catAx>
      <c:valAx>
        <c:axId val="21958476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19584376"/>
        <c:crosses val="autoZero"/>
        <c:crossBetween val="between"/>
      </c:valAx>
      <c:valAx>
        <c:axId val="219585160"/>
        <c:scaling>
          <c:orientation val="minMax"/>
          <c:max val="1"/>
        </c:scaling>
        <c:delete val="0"/>
        <c:axPos val="r"/>
        <c:numFmt formatCode="0%" sourceLinked="1"/>
        <c:majorTickMark val="out"/>
        <c:minorTickMark val="none"/>
        <c:tickLblPos val="nextTo"/>
        <c:crossAx val="219585552"/>
        <c:crosses val="max"/>
        <c:crossBetween val="between"/>
      </c:valAx>
      <c:catAx>
        <c:axId val="2195855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958516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46395209973753282"/>
          <c:y val="2.9966153995408962E-2"/>
          <c:w val="0.48604790026246719"/>
          <c:h val="2.9292565890617562E-2"/>
        </c:manualLayout>
      </c:layout>
      <c:overlay val="0"/>
      <c:txPr>
        <a:bodyPr/>
        <a:lstStyle/>
        <a:p>
          <a:pPr>
            <a:defRPr sz="1100"/>
          </a:pPr>
          <a:endParaRPr lang="pl-PL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17968166823183"/>
          <c:y val="0.12135785757752669"/>
          <c:w val="0.82723927857641644"/>
          <c:h val="0.71795933022823011"/>
        </c:manualLayout>
      </c:layout>
      <c:barChart>
        <c:barDir val="col"/>
        <c:grouping val="clustered"/>
        <c:varyColors val="0"/>
        <c:ser>
          <c:idx val="0"/>
          <c:order val="0"/>
          <c:tx>
            <c:v>2016</c:v>
          </c:tx>
          <c:spPr>
            <a:pattFill prst="pct70">
              <a:fgClr>
                <a:schemeClr val="accent1">
                  <a:lumMod val="50000"/>
                </a:schemeClr>
              </a:fgClr>
              <a:bgClr>
                <a:schemeClr val="bg1"/>
              </a:bgClr>
            </a:pattFill>
          </c:spPr>
          <c:invertIfNegative val="0"/>
          <c:dPt>
            <c:idx val="3"/>
            <c:invertIfNegative val="0"/>
            <c:bubble3D val="0"/>
            <c:spPr>
              <a:solidFill>
                <a:schemeClr val="accent3"/>
              </a:solidFill>
            </c:spPr>
          </c:dPt>
          <c:cat>
            <c:strRef>
              <c:f>Arkusz4!$B$21:$B$28</c:f>
              <c:strCache>
                <c:ptCount val="8"/>
                <c:pt idx="0">
                  <c:v>1 kW</c:v>
                </c:pt>
                <c:pt idx="1">
                  <c:v>2-5 kW</c:v>
                </c:pt>
                <c:pt idx="2">
                  <c:v>5-10 kW</c:v>
                </c:pt>
                <c:pt idx="3">
                  <c:v>40 kW</c:v>
                </c:pt>
                <c:pt idx="4">
                  <c:v>100 kW</c:v>
                </c:pt>
                <c:pt idx="5">
                  <c:v>200 kW</c:v>
                </c:pt>
                <c:pt idx="6">
                  <c:v>500 kW</c:v>
                </c:pt>
                <c:pt idx="7">
                  <c:v>1000 kW</c:v>
                </c:pt>
              </c:strCache>
            </c:strRef>
          </c:cat>
          <c:val>
            <c:numRef>
              <c:f>Arkusz4!$C$21:$C$28</c:f>
              <c:numCache>
                <c:formatCode>0</c:formatCode>
                <c:ptCount val="8"/>
                <c:pt idx="0">
                  <c:v>7519.75</c:v>
                </c:pt>
                <c:pt idx="1">
                  <c:v>6237.0135809388066</c:v>
                </c:pt>
                <c:pt idx="2">
                  <c:v>5414.5237733459953</c:v>
                </c:pt>
                <c:pt idx="3">
                  <c:v>4764.318181818182</c:v>
                </c:pt>
                <c:pt idx="4">
                  <c:v>4746.166666666667</c:v>
                </c:pt>
                <c:pt idx="5">
                  <c:v>4459.7844999999998</c:v>
                </c:pt>
                <c:pt idx="6">
                  <c:v>4353.768</c:v>
                </c:pt>
                <c:pt idx="7">
                  <c:v>4107.9714285714281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7"/>
        <c:axId val="497602424"/>
        <c:axId val="305002936"/>
      </c:barChart>
      <c:catAx>
        <c:axId val="497602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l-PL"/>
          </a:p>
        </c:txPr>
        <c:crossAx val="305002936"/>
        <c:crosses val="autoZero"/>
        <c:auto val="1"/>
        <c:lblAlgn val="ctr"/>
        <c:lblOffset val="100"/>
        <c:noMultiLvlLbl val="0"/>
      </c:catAx>
      <c:valAx>
        <c:axId val="30500293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zł/kW</a:t>
                </a:r>
              </a:p>
            </c:rich>
          </c:tx>
          <c:layout>
            <c:manualLayout>
              <c:xMode val="edge"/>
              <c:yMode val="edge"/>
              <c:x val="2.4225096862892138E-2"/>
              <c:y val="0.32311211098612674"/>
            </c:manualLayout>
          </c:layout>
          <c:overlay val="0"/>
        </c:title>
        <c:numFmt formatCode="#,##0" sourceLinked="0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pl-PL"/>
          </a:p>
        </c:txPr>
        <c:crossAx val="49760242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/>
      </a:pPr>
      <a:endParaRPr lang="pl-PL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349DFF-AFCD-4BC5-B5E9-B274B08D39F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B819382-28A4-4BDD-A092-86510171F877}">
      <dgm:prSet/>
      <dgm:spPr/>
      <dgm:t>
        <a:bodyPr/>
        <a:lstStyle/>
        <a:p>
          <a:pPr rtl="0"/>
          <a:r>
            <a:rPr lang="pl-PL" b="1" dirty="0" smtClean="0"/>
            <a:t>Grupy taryfowe w zależności  od napięcia w miejscu  dostarczania:</a:t>
          </a:r>
          <a:endParaRPr lang="pl-PL" dirty="0"/>
        </a:p>
      </dgm:t>
    </dgm:pt>
    <dgm:pt modelId="{44C16BA9-FB8C-4D22-A505-BF1179B4D5D5}" type="parTrans" cxnId="{73979FE5-7C61-4362-B17F-540CF8BAEA12}">
      <dgm:prSet/>
      <dgm:spPr/>
      <dgm:t>
        <a:bodyPr/>
        <a:lstStyle/>
        <a:p>
          <a:endParaRPr lang="pl-PL"/>
        </a:p>
      </dgm:t>
    </dgm:pt>
    <dgm:pt modelId="{DD376257-2123-484B-BCB0-705AC2BD4A54}" type="sibTrans" cxnId="{73979FE5-7C61-4362-B17F-540CF8BAEA12}">
      <dgm:prSet/>
      <dgm:spPr/>
      <dgm:t>
        <a:bodyPr/>
        <a:lstStyle/>
        <a:p>
          <a:endParaRPr lang="pl-PL"/>
        </a:p>
      </dgm:t>
    </dgm:pt>
    <dgm:pt modelId="{7F503D44-C9D5-4017-BAAA-9E3297E33E70}">
      <dgm:prSet/>
      <dgm:spPr/>
      <dgm:t>
        <a:bodyPr/>
        <a:lstStyle/>
        <a:p>
          <a:pPr rtl="0"/>
          <a:r>
            <a:rPr lang="pl-PL" b="1" smtClean="0"/>
            <a:t>A – napięcie wysokie (110kV i wyżej)</a:t>
          </a:r>
          <a:endParaRPr lang="pl-PL"/>
        </a:p>
      </dgm:t>
    </dgm:pt>
    <dgm:pt modelId="{3ECBBB74-E2EA-4E8A-9DC7-10E8B56ED325}" type="parTrans" cxnId="{D9C1F1FA-B677-4426-B1D4-C42E1A145238}">
      <dgm:prSet/>
      <dgm:spPr/>
      <dgm:t>
        <a:bodyPr/>
        <a:lstStyle/>
        <a:p>
          <a:endParaRPr lang="pl-PL"/>
        </a:p>
      </dgm:t>
    </dgm:pt>
    <dgm:pt modelId="{F29A91B5-6D84-4DA6-B861-3F65493B79E3}" type="sibTrans" cxnId="{D9C1F1FA-B677-4426-B1D4-C42E1A145238}">
      <dgm:prSet/>
      <dgm:spPr/>
      <dgm:t>
        <a:bodyPr/>
        <a:lstStyle/>
        <a:p>
          <a:endParaRPr lang="pl-PL"/>
        </a:p>
      </dgm:t>
    </dgm:pt>
    <dgm:pt modelId="{216A9190-4DC2-479C-BA03-377B801DED8B}">
      <dgm:prSet/>
      <dgm:spPr/>
      <dgm:t>
        <a:bodyPr/>
        <a:lstStyle/>
        <a:p>
          <a:pPr rtl="0"/>
          <a:r>
            <a:rPr lang="pl-PL" b="1" dirty="0" smtClean="0"/>
            <a:t>B – napięcie  średnie  - gł. duże przedsiębiorstwa , ceny </a:t>
          </a:r>
          <a:r>
            <a:rPr lang="pl-PL" b="1" dirty="0" err="1" smtClean="0"/>
            <a:t>negocjowalne</a:t>
          </a:r>
          <a:endParaRPr lang="pl-PL" dirty="0"/>
        </a:p>
      </dgm:t>
    </dgm:pt>
    <dgm:pt modelId="{06A49771-C2D0-499D-91FD-040D79D2F8F6}" type="parTrans" cxnId="{D3C2EC47-51F8-4CEC-8E2D-B1602D1417A7}">
      <dgm:prSet/>
      <dgm:spPr/>
      <dgm:t>
        <a:bodyPr/>
        <a:lstStyle/>
        <a:p>
          <a:endParaRPr lang="pl-PL"/>
        </a:p>
      </dgm:t>
    </dgm:pt>
    <dgm:pt modelId="{9CCB1446-B927-4E4A-9BE1-C8828CC9B4DA}" type="sibTrans" cxnId="{D3C2EC47-51F8-4CEC-8E2D-B1602D1417A7}">
      <dgm:prSet/>
      <dgm:spPr/>
      <dgm:t>
        <a:bodyPr/>
        <a:lstStyle/>
        <a:p>
          <a:endParaRPr lang="pl-PL"/>
        </a:p>
      </dgm:t>
    </dgm:pt>
    <dgm:pt modelId="{EBEA40CE-EE46-44F3-BDC2-CFD6F9E185F3}">
      <dgm:prSet/>
      <dgm:spPr/>
      <dgm:t>
        <a:bodyPr/>
        <a:lstStyle/>
        <a:p>
          <a:pPr rtl="0"/>
          <a:r>
            <a:rPr lang="pl-PL" b="1" dirty="0" smtClean="0"/>
            <a:t>C – napięcie niskie (&lt;1 </a:t>
          </a:r>
          <a:r>
            <a:rPr lang="pl-PL" b="1" dirty="0" err="1" smtClean="0"/>
            <a:t>kV</a:t>
          </a:r>
          <a:r>
            <a:rPr lang="pl-PL" b="1" dirty="0" smtClean="0"/>
            <a:t>) – gł. MŚP, rolnicy, ceny według stawek sprzedawcy </a:t>
          </a:r>
          <a:endParaRPr lang="pl-PL" dirty="0"/>
        </a:p>
      </dgm:t>
    </dgm:pt>
    <dgm:pt modelId="{66E378EB-95B9-48CB-B8E8-88BDDEA15F02}" type="parTrans" cxnId="{2542E9FF-4367-48A6-A7EE-DB7B4F5D7675}">
      <dgm:prSet/>
      <dgm:spPr/>
      <dgm:t>
        <a:bodyPr/>
        <a:lstStyle/>
        <a:p>
          <a:endParaRPr lang="pl-PL"/>
        </a:p>
      </dgm:t>
    </dgm:pt>
    <dgm:pt modelId="{60EB10D5-CE7F-4466-A151-3D27649D9632}" type="sibTrans" cxnId="{2542E9FF-4367-48A6-A7EE-DB7B4F5D7675}">
      <dgm:prSet/>
      <dgm:spPr/>
      <dgm:t>
        <a:bodyPr/>
        <a:lstStyle/>
        <a:p>
          <a:endParaRPr lang="pl-PL"/>
        </a:p>
      </dgm:t>
    </dgm:pt>
    <dgm:pt modelId="{E0A674AC-0ECA-4056-858F-334B9278F0D9}">
      <dgm:prSet/>
      <dgm:spPr/>
      <dgm:t>
        <a:bodyPr/>
        <a:lstStyle/>
        <a:p>
          <a:pPr rtl="0"/>
          <a:r>
            <a:rPr lang="pl-PL" b="0" smtClean="0"/>
            <a:t>Odstępstwa:</a:t>
          </a:r>
          <a:endParaRPr lang="pl-PL"/>
        </a:p>
      </dgm:t>
    </dgm:pt>
    <dgm:pt modelId="{A9BF42B2-B1A9-48F1-A8EC-B67B279C65F7}" type="parTrans" cxnId="{EEEBA840-446F-435C-B941-8B63C32009C0}">
      <dgm:prSet/>
      <dgm:spPr/>
      <dgm:t>
        <a:bodyPr/>
        <a:lstStyle/>
        <a:p>
          <a:endParaRPr lang="pl-PL"/>
        </a:p>
      </dgm:t>
    </dgm:pt>
    <dgm:pt modelId="{057E114A-1638-4266-9A6A-2CF8AF6D52A0}" type="sibTrans" cxnId="{EEEBA840-446F-435C-B941-8B63C32009C0}">
      <dgm:prSet/>
      <dgm:spPr/>
      <dgm:t>
        <a:bodyPr/>
        <a:lstStyle/>
        <a:p>
          <a:endParaRPr lang="pl-PL"/>
        </a:p>
      </dgm:t>
    </dgm:pt>
    <dgm:pt modelId="{C57FBC19-DFFD-4EB3-9DFE-E7BDB6F3755F}">
      <dgm:prSet/>
      <dgm:spPr/>
      <dgm:t>
        <a:bodyPr/>
        <a:lstStyle/>
        <a:p>
          <a:pPr rtl="0"/>
          <a:r>
            <a:rPr lang="pl-PL" b="0" dirty="0" smtClean="0"/>
            <a:t>G – dla  gospodarstw  domowych (bez względu na napięcie), zatwierdzane przez URE</a:t>
          </a:r>
          <a:endParaRPr lang="pl-PL" dirty="0"/>
        </a:p>
      </dgm:t>
    </dgm:pt>
    <dgm:pt modelId="{7BEA3A52-C307-47D2-83D8-4E88FE87B3EA}" type="parTrans" cxnId="{C300388F-F0BD-4638-BB1F-C8E16E2CB856}">
      <dgm:prSet/>
      <dgm:spPr/>
      <dgm:t>
        <a:bodyPr/>
        <a:lstStyle/>
        <a:p>
          <a:endParaRPr lang="pl-PL"/>
        </a:p>
      </dgm:t>
    </dgm:pt>
    <dgm:pt modelId="{E242CB3F-DE52-4FD8-A494-8335A092283A}" type="sibTrans" cxnId="{C300388F-F0BD-4638-BB1F-C8E16E2CB856}">
      <dgm:prSet/>
      <dgm:spPr/>
      <dgm:t>
        <a:bodyPr/>
        <a:lstStyle/>
        <a:p>
          <a:endParaRPr lang="pl-PL"/>
        </a:p>
      </dgm:t>
    </dgm:pt>
    <dgm:pt modelId="{8F0FE909-77FE-4812-A6BC-4A69D24D37C5}">
      <dgm:prSet/>
      <dgm:spPr/>
      <dgm:t>
        <a:bodyPr/>
        <a:lstStyle/>
        <a:p>
          <a:pPr rtl="0"/>
          <a:r>
            <a:rPr lang="pl-PL" b="0" smtClean="0"/>
            <a:t>R – bez układu pomiarowo-rozliczeniowego (rozl. ryczałtowe)</a:t>
          </a:r>
          <a:endParaRPr lang="pl-PL"/>
        </a:p>
      </dgm:t>
    </dgm:pt>
    <dgm:pt modelId="{401F77C0-4BA2-48C2-B93D-984B961984C4}" type="parTrans" cxnId="{121C81D6-F09F-424F-B13D-C0EF1BDF5030}">
      <dgm:prSet/>
      <dgm:spPr/>
      <dgm:t>
        <a:bodyPr/>
        <a:lstStyle/>
        <a:p>
          <a:endParaRPr lang="pl-PL"/>
        </a:p>
      </dgm:t>
    </dgm:pt>
    <dgm:pt modelId="{648094D5-DF6F-4FA0-BBF9-34298984145E}" type="sibTrans" cxnId="{121C81D6-F09F-424F-B13D-C0EF1BDF5030}">
      <dgm:prSet/>
      <dgm:spPr/>
      <dgm:t>
        <a:bodyPr/>
        <a:lstStyle/>
        <a:p>
          <a:endParaRPr lang="pl-PL"/>
        </a:p>
      </dgm:t>
    </dgm:pt>
    <dgm:pt modelId="{F5AA7E5E-BAA0-42D9-9544-9630B7091DC3}" type="pres">
      <dgm:prSet presAssocID="{59349DFF-AFCD-4BC5-B5E9-B274B08D39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BA3FB8F-B447-46FC-9A2E-DC4F2C5C2C8A}" type="pres">
      <dgm:prSet presAssocID="{CB819382-28A4-4BDD-A092-86510171F87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D6787A-7206-4C39-86A0-4C8063C4C928}" type="pres">
      <dgm:prSet presAssocID="{CB819382-28A4-4BDD-A092-86510171F877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1A76CB2-49B3-4BC6-8C50-B84B65555994}" type="pres">
      <dgm:prSet presAssocID="{E0A674AC-0ECA-4056-858F-334B9278F0D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29CEC0-FDC7-4709-9208-B65FA6A8A61F}" type="pres">
      <dgm:prSet presAssocID="{E0A674AC-0ECA-4056-858F-334B9278F0D9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542E9FF-4367-48A6-A7EE-DB7B4F5D7675}" srcId="{CB819382-28A4-4BDD-A092-86510171F877}" destId="{EBEA40CE-EE46-44F3-BDC2-CFD6F9E185F3}" srcOrd="2" destOrd="0" parTransId="{66E378EB-95B9-48CB-B8E8-88BDDEA15F02}" sibTransId="{60EB10D5-CE7F-4466-A151-3D27649D9632}"/>
    <dgm:cxn modelId="{1371AEDA-7204-456C-9BE9-B506D6675CCC}" type="presOf" srcId="{C57FBC19-DFFD-4EB3-9DFE-E7BDB6F3755F}" destId="{1E29CEC0-FDC7-4709-9208-B65FA6A8A61F}" srcOrd="0" destOrd="0" presId="urn:microsoft.com/office/officeart/2005/8/layout/vList2"/>
    <dgm:cxn modelId="{D9C1F1FA-B677-4426-B1D4-C42E1A145238}" srcId="{CB819382-28A4-4BDD-A092-86510171F877}" destId="{7F503D44-C9D5-4017-BAAA-9E3297E33E70}" srcOrd="0" destOrd="0" parTransId="{3ECBBB74-E2EA-4E8A-9DC7-10E8B56ED325}" sibTransId="{F29A91B5-6D84-4DA6-B861-3F65493B79E3}"/>
    <dgm:cxn modelId="{8108FF7D-C6BF-4666-A2D0-2AD3021540EC}" type="presOf" srcId="{7F503D44-C9D5-4017-BAAA-9E3297E33E70}" destId="{5FD6787A-7206-4C39-86A0-4C8063C4C928}" srcOrd="0" destOrd="0" presId="urn:microsoft.com/office/officeart/2005/8/layout/vList2"/>
    <dgm:cxn modelId="{CECB50B4-9340-4D5D-863E-E5610F70BD8B}" type="presOf" srcId="{EBEA40CE-EE46-44F3-BDC2-CFD6F9E185F3}" destId="{5FD6787A-7206-4C39-86A0-4C8063C4C928}" srcOrd="0" destOrd="2" presId="urn:microsoft.com/office/officeart/2005/8/layout/vList2"/>
    <dgm:cxn modelId="{28A259A2-ABF5-4AFF-8E20-151307BE1AB2}" type="presOf" srcId="{E0A674AC-0ECA-4056-858F-334B9278F0D9}" destId="{31A76CB2-49B3-4BC6-8C50-B84B65555994}" srcOrd="0" destOrd="0" presId="urn:microsoft.com/office/officeart/2005/8/layout/vList2"/>
    <dgm:cxn modelId="{D3C2EC47-51F8-4CEC-8E2D-B1602D1417A7}" srcId="{CB819382-28A4-4BDD-A092-86510171F877}" destId="{216A9190-4DC2-479C-BA03-377B801DED8B}" srcOrd="1" destOrd="0" parTransId="{06A49771-C2D0-499D-91FD-040D79D2F8F6}" sibTransId="{9CCB1446-B927-4E4A-9BE1-C8828CC9B4DA}"/>
    <dgm:cxn modelId="{E0B2D256-4BB3-42BA-A7E7-D88F30028B16}" type="presOf" srcId="{CB819382-28A4-4BDD-A092-86510171F877}" destId="{FBA3FB8F-B447-46FC-9A2E-DC4F2C5C2C8A}" srcOrd="0" destOrd="0" presId="urn:microsoft.com/office/officeart/2005/8/layout/vList2"/>
    <dgm:cxn modelId="{121C81D6-F09F-424F-B13D-C0EF1BDF5030}" srcId="{E0A674AC-0ECA-4056-858F-334B9278F0D9}" destId="{8F0FE909-77FE-4812-A6BC-4A69D24D37C5}" srcOrd="1" destOrd="0" parTransId="{401F77C0-4BA2-48C2-B93D-984B961984C4}" sibTransId="{648094D5-DF6F-4FA0-BBF9-34298984145E}"/>
    <dgm:cxn modelId="{C300388F-F0BD-4638-BB1F-C8E16E2CB856}" srcId="{E0A674AC-0ECA-4056-858F-334B9278F0D9}" destId="{C57FBC19-DFFD-4EB3-9DFE-E7BDB6F3755F}" srcOrd="0" destOrd="0" parTransId="{7BEA3A52-C307-47D2-83D8-4E88FE87B3EA}" sibTransId="{E242CB3F-DE52-4FD8-A494-8335A092283A}"/>
    <dgm:cxn modelId="{131DB51C-DEDA-4947-80D5-251EDBDF88A8}" type="presOf" srcId="{59349DFF-AFCD-4BC5-B5E9-B274B08D39FB}" destId="{F5AA7E5E-BAA0-42D9-9544-9630B7091DC3}" srcOrd="0" destOrd="0" presId="urn:microsoft.com/office/officeart/2005/8/layout/vList2"/>
    <dgm:cxn modelId="{061BF980-7BEF-4334-A577-7BD798093974}" type="presOf" srcId="{8F0FE909-77FE-4812-A6BC-4A69D24D37C5}" destId="{1E29CEC0-FDC7-4709-9208-B65FA6A8A61F}" srcOrd="0" destOrd="1" presId="urn:microsoft.com/office/officeart/2005/8/layout/vList2"/>
    <dgm:cxn modelId="{73979FE5-7C61-4362-B17F-540CF8BAEA12}" srcId="{59349DFF-AFCD-4BC5-B5E9-B274B08D39FB}" destId="{CB819382-28A4-4BDD-A092-86510171F877}" srcOrd="0" destOrd="0" parTransId="{44C16BA9-FB8C-4D22-A505-BF1179B4D5D5}" sibTransId="{DD376257-2123-484B-BCB0-705AC2BD4A54}"/>
    <dgm:cxn modelId="{AC1CD75F-3E94-44A2-B7A0-1041CD2318F6}" type="presOf" srcId="{216A9190-4DC2-479C-BA03-377B801DED8B}" destId="{5FD6787A-7206-4C39-86A0-4C8063C4C928}" srcOrd="0" destOrd="1" presId="urn:microsoft.com/office/officeart/2005/8/layout/vList2"/>
    <dgm:cxn modelId="{EEEBA840-446F-435C-B941-8B63C32009C0}" srcId="{59349DFF-AFCD-4BC5-B5E9-B274B08D39FB}" destId="{E0A674AC-0ECA-4056-858F-334B9278F0D9}" srcOrd="1" destOrd="0" parTransId="{A9BF42B2-B1A9-48F1-A8EC-B67B279C65F7}" sibTransId="{057E114A-1638-4266-9A6A-2CF8AF6D52A0}"/>
    <dgm:cxn modelId="{D2739B6C-9620-4B62-A740-6410C83ADBCA}" type="presParOf" srcId="{F5AA7E5E-BAA0-42D9-9544-9630B7091DC3}" destId="{FBA3FB8F-B447-46FC-9A2E-DC4F2C5C2C8A}" srcOrd="0" destOrd="0" presId="urn:microsoft.com/office/officeart/2005/8/layout/vList2"/>
    <dgm:cxn modelId="{D6E6EED4-9693-4894-BA3F-E96E7A5D441A}" type="presParOf" srcId="{F5AA7E5E-BAA0-42D9-9544-9630B7091DC3}" destId="{5FD6787A-7206-4C39-86A0-4C8063C4C928}" srcOrd="1" destOrd="0" presId="urn:microsoft.com/office/officeart/2005/8/layout/vList2"/>
    <dgm:cxn modelId="{397E109D-D9C1-480F-84C8-14DB6622CC35}" type="presParOf" srcId="{F5AA7E5E-BAA0-42D9-9544-9630B7091DC3}" destId="{31A76CB2-49B3-4BC6-8C50-B84B65555994}" srcOrd="2" destOrd="0" presId="urn:microsoft.com/office/officeart/2005/8/layout/vList2"/>
    <dgm:cxn modelId="{C9A459AE-F83A-4A56-916F-1A16A007BDD8}" type="presParOf" srcId="{F5AA7E5E-BAA0-42D9-9544-9630B7091DC3}" destId="{1E29CEC0-FDC7-4709-9208-B65FA6A8A61F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9C9B5D-E68B-4B23-8F26-6AD28389DC03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47C42710-DB55-44CE-9E82-7FD5F33A6817}">
      <dgm:prSet/>
      <dgm:spPr/>
      <dgm:t>
        <a:bodyPr/>
        <a:lstStyle/>
        <a:p>
          <a:pPr rtl="0"/>
          <a:r>
            <a:rPr lang="pl-PL" b="1" dirty="0" smtClean="0"/>
            <a:t>w grupach z kontrolą mocy (2)</a:t>
          </a:r>
          <a:endParaRPr lang="pl-PL" dirty="0"/>
        </a:p>
      </dgm:t>
    </dgm:pt>
    <dgm:pt modelId="{E0525020-0B5C-4716-B216-77360EFB299A}" type="parTrans" cxnId="{D8C7143E-A519-4864-94EA-D30C3FC6ED4C}">
      <dgm:prSet/>
      <dgm:spPr/>
      <dgm:t>
        <a:bodyPr/>
        <a:lstStyle/>
        <a:p>
          <a:endParaRPr lang="pl-PL"/>
        </a:p>
      </dgm:t>
    </dgm:pt>
    <dgm:pt modelId="{6B008323-3334-4158-819F-D7AC082CFBBD}" type="sibTrans" cxnId="{D8C7143E-A519-4864-94EA-D30C3FC6ED4C}">
      <dgm:prSet/>
      <dgm:spPr/>
      <dgm:t>
        <a:bodyPr/>
        <a:lstStyle/>
        <a:p>
          <a:endParaRPr lang="pl-PL"/>
        </a:p>
      </dgm:t>
    </dgm:pt>
    <dgm:pt modelId="{6B901A0A-D93B-47CD-BB0B-024B6EDB8E39}">
      <dgm:prSet/>
      <dgm:spPr/>
      <dgm:t>
        <a:bodyPr/>
        <a:lstStyle/>
        <a:p>
          <a:pPr rtl="0"/>
          <a:r>
            <a:rPr lang="pl-PL" b="1" dirty="0" smtClean="0"/>
            <a:t>w grupach bez kontroli mocy (1)</a:t>
          </a:r>
          <a:endParaRPr lang="pl-PL" dirty="0"/>
        </a:p>
      </dgm:t>
    </dgm:pt>
    <dgm:pt modelId="{A4407F19-9DEF-48C7-95E1-04B45138FAEF}" type="parTrans" cxnId="{2924B3C7-B57A-48A1-9C39-A81E67FB833D}">
      <dgm:prSet/>
      <dgm:spPr/>
      <dgm:t>
        <a:bodyPr/>
        <a:lstStyle/>
        <a:p>
          <a:endParaRPr lang="pl-PL"/>
        </a:p>
      </dgm:t>
    </dgm:pt>
    <dgm:pt modelId="{D1C5AF9C-B85E-46B9-92AC-4DC2173DC811}" type="sibTrans" cxnId="{2924B3C7-B57A-48A1-9C39-A81E67FB833D}">
      <dgm:prSet/>
      <dgm:spPr/>
      <dgm:t>
        <a:bodyPr/>
        <a:lstStyle/>
        <a:p>
          <a:endParaRPr lang="pl-PL"/>
        </a:p>
      </dgm:t>
    </dgm:pt>
    <dgm:pt modelId="{0BB6BF70-88A0-422F-A7A8-35089C18451A}">
      <dgm:prSet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b="1" dirty="0" smtClean="0"/>
            <a:t>jej przekroczenie powoduje dodatkową  opłatę, Pu&gt;40kW lub I &gt; 63A </a:t>
          </a:r>
          <a:endParaRPr lang="pl-PL" dirty="0" smtClean="0"/>
        </a:p>
      </dgm:t>
    </dgm:pt>
    <dgm:pt modelId="{1BD4CA42-0080-4E16-A40C-44A3E88C693A}" type="parTrans" cxnId="{17430638-026D-439A-84A5-64923A752291}">
      <dgm:prSet/>
      <dgm:spPr/>
      <dgm:t>
        <a:bodyPr/>
        <a:lstStyle/>
        <a:p>
          <a:endParaRPr lang="pl-PL"/>
        </a:p>
      </dgm:t>
    </dgm:pt>
    <dgm:pt modelId="{EE631B64-01B2-4BFD-A22D-9F4DEEFFD06F}" type="sibTrans" cxnId="{17430638-026D-439A-84A5-64923A752291}">
      <dgm:prSet/>
      <dgm:spPr/>
      <dgm:t>
        <a:bodyPr/>
        <a:lstStyle/>
        <a:p>
          <a:endParaRPr lang="pl-PL"/>
        </a:p>
      </dgm:t>
    </dgm:pt>
    <dgm:pt modelId="{FDDE6C8F-5C17-4481-8A2D-3D9A90602044}">
      <dgm:prSet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l-PL" b="1" dirty="0" smtClean="0"/>
            <a:t>jej przekroczenie może powodować zadziałanie zabezpieczeń nadprądowych (wyłączenie)</a:t>
          </a:r>
          <a:endParaRPr lang="pl-PL" dirty="0" smtClean="0"/>
        </a:p>
      </dgm:t>
    </dgm:pt>
    <dgm:pt modelId="{EA15A75F-050E-410D-BC0A-BFD369672329}" type="parTrans" cxnId="{23F93621-768B-404D-B19F-CFD1560F968F}">
      <dgm:prSet/>
      <dgm:spPr/>
      <dgm:t>
        <a:bodyPr/>
        <a:lstStyle/>
        <a:p>
          <a:endParaRPr lang="pl-PL"/>
        </a:p>
      </dgm:t>
    </dgm:pt>
    <dgm:pt modelId="{8CB263BD-EF27-4E5F-B40B-EA36D8A65181}" type="sibTrans" cxnId="{23F93621-768B-404D-B19F-CFD1560F968F}">
      <dgm:prSet/>
      <dgm:spPr/>
      <dgm:t>
        <a:bodyPr/>
        <a:lstStyle/>
        <a:p>
          <a:endParaRPr lang="pl-PL"/>
        </a:p>
      </dgm:t>
    </dgm:pt>
    <dgm:pt modelId="{47DDD1C2-D7FC-4554-9ABF-83FE135DB270}" type="pres">
      <dgm:prSet presAssocID="{569C9B5D-E68B-4B23-8F26-6AD28389DC0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0745ADB6-52A6-4EAD-AB87-C9D704733DBC}" type="pres">
      <dgm:prSet presAssocID="{47C42710-DB55-44CE-9E82-7FD5F33A6817}" presName="linNode" presStyleCnt="0"/>
      <dgm:spPr/>
    </dgm:pt>
    <dgm:pt modelId="{46061856-DA06-437E-BBD6-7715E2D2B132}" type="pres">
      <dgm:prSet presAssocID="{47C42710-DB55-44CE-9E82-7FD5F33A6817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8C8564E-D3DE-4EE2-9441-42364C85F2A3}" type="pres">
      <dgm:prSet presAssocID="{47C42710-DB55-44CE-9E82-7FD5F33A6817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E680514-B37F-417F-81B0-1232855AD8CC}" type="pres">
      <dgm:prSet presAssocID="{6B008323-3334-4158-819F-D7AC082CFBBD}" presName="spacing" presStyleCnt="0"/>
      <dgm:spPr/>
    </dgm:pt>
    <dgm:pt modelId="{5EF74AE6-71E2-4E0F-B9B8-7548399FF192}" type="pres">
      <dgm:prSet presAssocID="{6B901A0A-D93B-47CD-BB0B-024B6EDB8E39}" presName="linNode" presStyleCnt="0"/>
      <dgm:spPr/>
    </dgm:pt>
    <dgm:pt modelId="{E98246F0-3B3F-46D0-B2C4-419450EDFCEC}" type="pres">
      <dgm:prSet presAssocID="{6B901A0A-D93B-47CD-BB0B-024B6EDB8E39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BB647CF-F797-4421-BF90-73F616C4F552}" type="pres">
      <dgm:prSet presAssocID="{6B901A0A-D93B-47CD-BB0B-024B6EDB8E39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924B3C7-B57A-48A1-9C39-A81E67FB833D}" srcId="{569C9B5D-E68B-4B23-8F26-6AD28389DC03}" destId="{6B901A0A-D93B-47CD-BB0B-024B6EDB8E39}" srcOrd="1" destOrd="0" parTransId="{A4407F19-9DEF-48C7-95E1-04B45138FAEF}" sibTransId="{D1C5AF9C-B85E-46B9-92AC-4DC2173DC811}"/>
    <dgm:cxn modelId="{83613555-EB3B-4C0C-A555-1FD0372D1E3D}" type="presOf" srcId="{6B901A0A-D93B-47CD-BB0B-024B6EDB8E39}" destId="{E98246F0-3B3F-46D0-B2C4-419450EDFCEC}" srcOrd="0" destOrd="0" presId="urn:microsoft.com/office/officeart/2005/8/layout/vList6"/>
    <dgm:cxn modelId="{1B9EC5FF-F38E-4F8C-8CC2-52CF1F14504B}" type="presOf" srcId="{47C42710-DB55-44CE-9E82-7FD5F33A6817}" destId="{46061856-DA06-437E-BBD6-7715E2D2B132}" srcOrd="0" destOrd="0" presId="urn:microsoft.com/office/officeart/2005/8/layout/vList6"/>
    <dgm:cxn modelId="{66968CAF-A6F5-4B82-928C-353B46FEBFB6}" type="presOf" srcId="{569C9B5D-E68B-4B23-8F26-6AD28389DC03}" destId="{47DDD1C2-D7FC-4554-9ABF-83FE135DB270}" srcOrd="0" destOrd="0" presId="urn:microsoft.com/office/officeart/2005/8/layout/vList6"/>
    <dgm:cxn modelId="{FCBD0689-5F6D-4D91-90EA-E1B73FDC66AB}" type="presOf" srcId="{0BB6BF70-88A0-422F-A7A8-35089C18451A}" destId="{88C8564E-D3DE-4EE2-9441-42364C85F2A3}" srcOrd="0" destOrd="0" presId="urn:microsoft.com/office/officeart/2005/8/layout/vList6"/>
    <dgm:cxn modelId="{8CA6A458-053D-4135-B07D-8A76D0093B13}" type="presOf" srcId="{FDDE6C8F-5C17-4481-8A2D-3D9A90602044}" destId="{DBB647CF-F797-4421-BF90-73F616C4F552}" srcOrd="0" destOrd="0" presId="urn:microsoft.com/office/officeart/2005/8/layout/vList6"/>
    <dgm:cxn modelId="{D8C7143E-A519-4864-94EA-D30C3FC6ED4C}" srcId="{569C9B5D-E68B-4B23-8F26-6AD28389DC03}" destId="{47C42710-DB55-44CE-9E82-7FD5F33A6817}" srcOrd="0" destOrd="0" parTransId="{E0525020-0B5C-4716-B216-77360EFB299A}" sibTransId="{6B008323-3334-4158-819F-D7AC082CFBBD}"/>
    <dgm:cxn modelId="{23F93621-768B-404D-B19F-CFD1560F968F}" srcId="{6B901A0A-D93B-47CD-BB0B-024B6EDB8E39}" destId="{FDDE6C8F-5C17-4481-8A2D-3D9A90602044}" srcOrd="0" destOrd="0" parTransId="{EA15A75F-050E-410D-BC0A-BFD369672329}" sibTransId="{8CB263BD-EF27-4E5F-B40B-EA36D8A65181}"/>
    <dgm:cxn modelId="{17430638-026D-439A-84A5-64923A752291}" srcId="{47C42710-DB55-44CE-9E82-7FD5F33A6817}" destId="{0BB6BF70-88A0-422F-A7A8-35089C18451A}" srcOrd="0" destOrd="0" parTransId="{1BD4CA42-0080-4E16-A40C-44A3E88C693A}" sibTransId="{EE631B64-01B2-4BFD-A22D-9F4DEEFFD06F}"/>
    <dgm:cxn modelId="{DC93D54E-2445-43CD-AF33-1A8628A09294}" type="presParOf" srcId="{47DDD1C2-D7FC-4554-9ABF-83FE135DB270}" destId="{0745ADB6-52A6-4EAD-AB87-C9D704733DBC}" srcOrd="0" destOrd="0" presId="urn:microsoft.com/office/officeart/2005/8/layout/vList6"/>
    <dgm:cxn modelId="{D82CABF4-FB9B-4069-B040-5586DFA62344}" type="presParOf" srcId="{0745ADB6-52A6-4EAD-AB87-C9D704733DBC}" destId="{46061856-DA06-437E-BBD6-7715E2D2B132}" srcOrd="0" destOrd="0" presId="urn:microsoft.com/office/officeart/2005/8/layout/vList6"/>
    <dgm:cxn modelId="{3E8A90DD-7472-4B7A-956F-B32519568A9B}" type="presParOf" srcId="{0745ADB6-52A6-4EAD-AB87-C9D704733DBC}" destId="{88C8564E-D3DE-4EE2-9441-42364C85F2A3}" srcOrd="1" destOrd="0" presId="urn:microsoft.com/office/officeart/2005/8/layout/vList6"/>
    <dgm:cxn modelId="{FA08D2FF-C0EB-495E-8FA3-B9B35469D96C}" type="presParOf" srcId="{47DDD1C2-D7FC-4554-9ABF-83FE135DB270}" destId="{FE680514-B37F-417F-81B0-1232855AD8CC}" srcOrd="1" destOrd="0" presId="urn:microsoft.com/office/officeart/2005/8/layout/vList6"/>
    <dgm:cxn modelId="{01E19D39-571B-4804-ABED-6CC47131A066}" type="presParOf" srcId="{47DDD1C2-D7FC-4554-9ABF-83FE135DB270}" destId="{5EF74AE6-71E2-4E0F-B9B8-7548399FF192}" srcOrd="2" destOrd="0" presId="urn:microsoft.com/office/officeart/2005/8/layout/vList6"/>
    <dgm:cxn modelId="{57206E3C-1328-4F71-A64C-2A4B166053D8}" type="presParOf" srcId="{5EF74AE6-71E2-4E0F-B9B8-7548399FF192}" destId="{E98246F0-3B3F-46D0-B2C4-419450EDFCEC}" srcOrd="0" destOrd="0" presId="urn:microsoft.com/office/officeart/2005/8/layout/vList6"/>
    <dgm:cxn modelId="{6326FA12-6A7A-4898-B762-D8A1A265CFCD}" type="presParOf" srcId="{5EF74AE6-71E2-4E0F-B9B8-7548399FF192}" destId="{DBB647CF-F797-4421-BF90-73F616C4F55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A68766-42EE-4B16-BD24-1B6D59C6370C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3A6A0CA-877F-4121-86B8-2F38DE10D098}">
      <dgm:prSet custT="1"/>
      <dgm:spPr/>
      <dgm:t>
        <a:bodyPr/>
        <a:lstStyle/>
        <a:p>
          <a:pPr rtl="0"/>
          <a:r>
            <a:rPr lang="pl-PL" sz="2400" b="1" dirty="0" smtClean="0"/>
            <a:t>o skali opłacalności </a:t>
          </a:r>
          <a:r>
            <a:rPr lang="pl-PL" sz="2400" b="1" dirty="0" smtClean="0"/>
            <a:t>inwestycji OZE w formule </a:t>
          </a:r>
          <a:r>
            <a:rPr lang="pl-PL" sz="2400" b="1" dirty="0" err="1" smtClean="0"/>
            <a:t>autoprodukcji</a:t>
          </a:r>
          <a:r>
            <a:rPr lang="pl-PL" sz="2400" b="1" dirty="0" smtClean="0"/>
            <a:t> energii decydują: </a:t>
          </a:r>
          <a:endParaRPr lang="pl-PL" sz="2400" dirty="0"/>
        </a:p>
      </dgm:t>
    </dgm:pt>
    <dgm:pt modelId="{661B4CC6-8201-4BF3-8E3A-04A41478BB3B}" type="parTrans" cxnId="{7BDB7A64-EB74-4998-A435-BCAB9DBE25E0}">
      <dgm:prSet/>
      <dgm:spPr/>
      <dgm:t>
        <a:bodyPr/>
        <a:lstStyle/>
        <a:p>
          <a:endParaRPr lang="pl-PL" sz="1600"/>
        </a:p>
      </dgm:t>
    </dgm:pt>
    <dgm:pt modelId="{7B79B458-BA1A-462F-9D06-18C4B0174F40}" type="sibTrans" cxnId="{7BDB7A64-EB74-4998-A435-BCAB9DBE25E0}">
      <dgm:prSet/>
      <dgm:spPr/>
      <dgm:t>
        <a:bodyPr/>
        <a:lstStyle/>
        <a:p>
          <a:endParaRPr lang="pl-PL" sz="1600"/>
        </a:p>
      </dgm:t>
    </dgm:pt>
    <dgm:pt modelId="{1C1B1E24-8FF9-4C39-9868-03FC81B9EC73}">
      <dgm:prSet custT="1"/>
      <dgm:spPr/>
      <dgm:t>
        <a:bodyPr/>
        <a:lstStyle/>
        <a:p>
          <a:pPr rtl="0"/>
          <a:r>
            <a:rPr lang="pl-PL" sz="2000" b="1" dirty="0" smtClean="0">
              <a:solidFill>
                <a:srgbClr val="FF0000"/>
              </a:solidFill>
            </a:rPr>
            <a:t>udział kosztów energii </a:t>
          </a:r>
          <a:r>
            <a:rPr lang="pl-PL" sz="2000" b="1" dirty="0" smtClean="0"/>
            <a:t>w wartości </a:t>
          </a:r>
          <a:r>
            <a:rPr lang="pl-PL" sz="2000" b="1" dirty="0" smtClean="0"/>
            <a:t>wyrobów </a:t>
          </a:r>
          <a:r>
            <a:rPr lang="pl-PL" sz="2000" b="1" dirty="0" smtClean="0"/>
            <a:t>i usług w firmie </a:t>
          </a:r>
          <a:endParaRPr lang="pl-PL" sz="2000" b="1" dirty="0" smtClean="0"/>
        </a:p>
        <a:p>
          <a:pPr rtl="0"/>
          <a:r>
            <a:rPr lang="pl-PL" sz="2000" b="1" dirty="0" smtClean="0"/>
            <a:t>(</a:t>
          </a:r>
          <a:r>
            <a:rPr lang="pl-PL" sz="2000" b="1" dirty="0" smtClean="0"/>
            <a:t>wpływ na konkurencyjność firmy) </a:t>
          </a:r>
          <a:endParaRPr lang="pl-PL" sz="2000" dirty="0"/>
        </a:p>
      </dgm:t>
    </dgm:pt>
    <dgm:pt modelId="{E9DD5518-B16F-4FA8-A4F3-760D6EA674B5}" type="parTrans" cxnId="{F3B67963-8F5E-4FE7-A97F-5F4BFD8DAB21}">
      <dgm:prSet/>
      <dgm:spPr/>
      <dgm:t>
        <a:bodyPr/>
        <a:lstStyle/>
        <a:p>
          <a:endParaRPr lang="pl-PL" sz="1600"/>
        </a:p>
      </dgm:t>
    </dgm:pt>
    <dgm:pt modelId="{08C00A5B-5BC4-466D-9739-01FA62E1F38C}" type="sibTrans" cxnId="{F3B67963-8F5E-4FE7-A97F-5F4BFD8DAB21}">
      <dgm:prSet/>
      <dgm:spPr/>
      <dgm:t>
        <a:bodyPr/>
        <a:lstStyle/>
        <a:p>
          <a:endParaRPr lang="pl-PL" sz="1600"/>
        </a:p>
      </dgm:t>
    </dgm:pt>
    <dgm:pt modelId="{B7995A29-63EC-4B33-A54E-4BA82086C557}">
      <dgm:prSet custT="1"/>
      <dgm:spPr/>
      <dgm:t>
        <a:bodyPr/>
        <a:lstStyle/>
        <a:p>
          <a:pPr rtl="0"/>
          <a:r>
            <a:rPr lang="pl-PL" sz="2000" b="1" dirty="0" smtClean="0">
              <a:solidFill>
                <a:srgbClr val="FF0000"/>
              </a:solidFill>
            </a:rPr>
            <a:t>wysokość składnika zmiennego </a:t>
          </a:r>
          <a:r>
            <a:rPr lang="pl-PL" sz="2000" b="1" dirty="0" smtClean="0"/>
            <a:t>opłat za energię </a:t>
          </a:r>
          <a:endParaRPr lang="pl-PL" sz="2000" b="1" dirty="0" smtClean="0"/>
        </a:p>
        <a:p>
          <a:pPr rtl="0"/>
          <a:r>
            <a:rPr lang="pl-PL" sz="2000" b="1" dirty="0" smtClean="0"/>
            <a:t>(</a:t>
          </a:r>
          <a:r>
            <a:rPr lang="pl-PL" sz="2000" b="1" dirty="0" smtClean="0"/>
            <a:t>zależy od taryfy i profilu zużycia), </a:t>
          </a:r>
          <a:endParaRPr lang="pl-PL" sz="2000" dirty="0"/>
        </a:p>
      </dgm:t>
    </dgm:pt>
    <dgm:pt modelId="{9AC1D40D-825A-4153-8371-8857DE30D6CD}" type="parTrans" cxnId="{4E540DD5-A3CE-4FBA-83D8-C0699A1578D0}">
      <dgm:prSet/>
      <dgm:spPr/>
      <dgm:t>
        <a:bodyPr/>
        <a:lstStyle/>
        <a:p>
          <a:endParaRPr lang="pl-PL" sz="1600"/>
        </a:p>
      </dgm:t>
    </dgm:pt>
    <dgm:pt modelId="{A3D4CBCE-2CB7-4843-B3B5-7FAB7D32241B}" type="sibTrans" cxnId="{4E540DD5-A3CE-4FBA-83D8-C0699A1578D0}">
      <dgm:prSet/>
      <dgm:spPr/>
      <dgm:t>
        <a:bodyPr/>
        <a:lstStyle/>
        <a:p>
          <a:endParaRPr lang="pl-PL" sz="1600"/>
        </a:p>
      </dgm:t>
    </dgm:pt>
    <dgm:pt modelId="{11A0034C-53AE-4AB3-A5D2-A51D25937700}">
      <dgm:prSet custT="1"/>
      <dgm:spPr/>
      <dgm:t>
        <a:bodyPr/>
        <a:lstStyle/>
        <a:p>
          <a:pPr rtl="0"/>
          <a:r>
            <a:rPr lang="pl-PL" sz="2000" b="1" dirty="0" smtClean="0">
              <a:solidFill>
                <a:srgbClr val="FF0000"/>
              </a:solidFill>
            </a:rPr>
            <a:t>ogólny koszt zaopatrzenia </a:t>
          </a:r>
          <a:r>
            <a:rPr lang="pl-PL" sz="2000" b="1" dirty="0" smtClean="0"/>
            <a:t>w energię; </a:t>
          </a:r>
          <a:endParaRPr lang="pl-PL" sz="2000" b="1" dirty="0" smtClean="0"/>
        </a:p>
        <a:p>
          <a:pPr rtl="0"/>
          <a:r>
            <a:rPr lang="pl-PL" sz="2000" b="1" dirty="0" smtClean="0"/>
            <a:t>zróżnicowanie ze </a:t>
          </a:r>
          <a:r>
            <a:rPr lang="pl-PL" sz="2000" b="1" dirty="0" smtClean="0"/>
            <a:t>względu na dostawcę energii, grupę taryfową</a:t>
          </a:r>
          <a:endParaRPr lang="pl-PL" sz="2000" dirty="0"/>
        </a:p>
      </dgm:t>
    </dgm:pt>
    <dgm:pt modelId="{29B7777D-2261-4A8D-9F32-13CF2F67AD56}" type="parTrans" cxnId="{D3A5BDF0-4758-4E9F-B3E8-00563C04D0E8}">
      <dgm:prSet/>
      <dgm:spPr/>
      <dgm:t>
        <a:bodyPr/>
        <a:lstStyle/>
        <a:p>
          <a:endParaRPr lang="pl-PL" sz="1600"/>
        </a:p>
      </dgm:t>
    </dgm:pt>
    <dgm:pt modelId="{931F16A2-5ABE-44B8-BF8A-12BE19413EEE}" type="sibTrans" cxnId="{D3A5BDF0-4758-4E9F-B3E8-00563C04D0E8}">
      <dgm:prSet/>
      <dgm:spPr/>
      <dgm:t>
        <a:bodyPr/>
        <a:lstStyle/>
        <a:p>
          <a:endParaRPr lang="pl-PL" sz="1600"/>
        </a:p>
      </dgm:t>
    </dgm:pt>
    <dgm:pt modelId="{3AB44095-598A-47DD-933E-5772B28A20D0}">
      <dgm:prSet custT="1"/>
      <dgm:spPr/>
      <dgm:t>
        <a:bodyPr/>
        <a:lstStyle/>
        <a:p>
          <a:pPr rtl="0"/>
          <a:r>
            <a:rPr lang="pl-PL" sz="2000" b="1" u="none" dirty="0" smtClean="0">
              <a:solidFill>
                <a:srgbClr val="FF0000"/>
              </a:solidFill>
            </a:rPr>
            <a:t>korelacja </a:t>
          </a:r>
          <a:r>
            <a:rPr lang="pl-PL" sz="2000" b="1" u="none" dirty="0" smtClean="0">
              <a:solidFill>
                <a:srgbClr val="FF0000"/>
              </a:solidFill>
            </a:rPr>
            <a:t>profilu </a:t>
          </a:r>
          <a:r>
            <a:rPr lang="pl-PL" sz="2000" b="1" u="none" dirty="0" smtClean="0">
              <a:solidFill>
                <a:schemeClr val="tx1"/>
              </a:solidFill>
            </a:rPr>
            <a:t>zużycia energii z profilem produkcji energii </a:t>
          </a:r>
          <a:r>
            <a:rPr lang="pl-PL" sz="2000" b="1" u="none" dirty="0" smtClean="0">
              <a:solidFill>
                <a:schemeClr val="tx1"/>
              </a:solidFill>
            </a:rPr>
            <a:t>z PV </a:t>
          </a:r>
          <a:endParaRPr lang="pl-PL" sz="2000" u="none" dirty="0">
            <a:solidFill>
              <a:schemeClr val="tx1"/>
            </a:solidFill>
          </a:endParaRPr>
        </a:p>
      </dgm:t>
    </dgm:pt>
    <dgm:pt modelId="{DC1923CE-81A3-40FE-BB2E-82C3E5E8E956}" type="parTrans" cxnId="{086E2655-1A82-4029-B4D9-D3DDB9B88B01}">
      <dgm:prSet/>
      <dgm:spPr/>
      <dgm:t>
        <a:bodyPr/>
        <a:lstStyle/>
        <a:p>
          <a:endParaRPr lang="pl-PL" sz="1600"/>
        </a:p>
      </dgm:t>
    </dgm:pt>
    <dgm:pt modelId="{C74F8367-AF45-4A7D-BEF8-472C240F3F22}" type="sibTrans" cxnId="{086E2655-1A82-4029-B4D9-D3DDB9B88B01}">
      <dgm:prSet/>
      <dgm:spPr/>
      <dgm:t>
        <a:bodyPr/>
        <a:lstStyle/>
        <a:p>
          <a:endParaRPr lang="pl-PL" sz="1600"/>
        </a:p>
      </dgm:t>
    </dgm:pt>
    <dgm:pt modelId="{A49BFF70-06A7-4DC4-8953-C1B28AF21F40}" type="pres">
      <dgm:prSet presAssocID="{D9A68766-42EE-4B16-BD24-1B6D59C637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F897C7FC-2A65-4E31-894D-42FF1B60B050}" type="pres">
      <dgm:prSet presAssocID="{C3A6A0CA-877F-4121-86B8-2F38DE10D098}" presName="vertFlow" presStyleCnt="0"/>
      <dgm:spPr/>
    </dgm:pt>
    <dgm:pt modelId="{668FAB28-1E81-4CE2-AE40-72457305947A}" type="pres">
      <dgm:prSet presAssocID="{C3A6A0CA-877F-4121-86B8-2F38DE10D098}" presName="header" presStyleLbl="node1" presStyleIdx="0" presStyleCnt="1" custScaleX="242311"/>
      <dgm:spPr/>
      <dgm:t>
        <a:bodyPr/>
        <a:lstStyle/>
        <a:p>
          <a:endParaRPr lang="pl-PL"/>
        </a:p>
      </dgm:t>
    </dgm:pt>
    <dgm:pt modelId="{EFE71B48-A147-47F5-A96F-77C128066B7E}" type="pres">
      <dgm:prSet presAssocID="{E9DD5518-B16F-4FA8-A4F3-760D6EA674B5}" presName="parTrans" presStyleLbl="sibTrans2D1" presStyleIdx="0" presStyleCnt="4"/>
      <dgm:spPr/>
      <dgm:t>
        <a:bodyPr/>
        <a:lstStyle/>
        <a:p>
          <a:endParaRPr lang="pl-PL"/>
        </a:p>
      </dgm:t>
    </dgm:pt>
    <dgm:pt modelId="{0A36D2EF-CD66-407B-9DF0-778445758F7B}" type="pres">
      <dgm:prSet presAssocID="{1C1B1E24-8FF9-4C39-9868-03FC81B9EC73}" presName="child" presStyleLbl="alignAccFollowNode1" presStyleIdx="0" presStyleCnt="4" custScaleX="22492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3AE3376-4392-4130-86AF-FC27631A7809}" type="pres">
      <dgm:prSet presAssocID="{08C00A5B-5BC4-466D-9739-01FA62E1F38C}" presName="sibTrans" presStyleLbl="sibTrans2D1" presStyleIdx="1" presStyleCnt="4"/>
      <dgm:spPr/>
      <dgm:t>
        <a:bodyPr/>
        <a:lstStyle/>
        <a:p>
          <a:endParaRPr lang="pl-PL"/>
        </a:p>
      </dgm:t>
    </dgm:pt>
    <dgm:pt modelId="{9E4C39CB-0A2A-4C30-A78D-CB8FD2085629}" type="pres">
      <dgm:prSet presAssocID="{B7995A29-63EC-4B33-A54E-4BA82086C557}" presName="child" presStyleLbl="alignAccFollowNode1" presStyleIdx="1" presStyleCnt="4" custScaleX="22492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DF94013-CD6E-4462-9357-71E14B0CC6D9}" type="pres">
      <dgm:prSet presAssocID="{A3D4CBCE-2CB7-4843-B3B5-7FAB7D32241B}" presName="sibTrans" presStyleLbl="sibTrans2D1" presStyleIdx="2" presStyleCnt="4"/>
      <dgm:spPr/>
      <dgm:t>
        <a:bodyPr/>
        <a:lstStyle/>
        <a:p>
          <a:endParaRPr lang="pl-PL"/>
        </a:p>
      </dgm:t>
    </dgm:pt>
    <dgm:pt modelId="{E08192DD-958D-491E-A941-F3879B25770C}" type="pres">
      <dgm:prSet presAssocID="{11A0034C-53AE-4AB3-A5D2-A51D25937700}" presName="child" presStyleLbl="alignAccFollowNode1" presStyleIdx="2" presStyleCnt="4" custScaleX="224924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CD93C55-6492-41BF-8B8A-DD6153FA6941}" type="pres">
      <dgm:prSet presAssocID="{931F16A2-5ABE-44B8-BF8A-12BE19413EEE}" presName="sibTrans" presStyleLbl="sibTrans2D1" presStyleIdx="3" presStyleCnt="4"/>
      <dgm:spPr/>
      <dgm:t>
        <a:bodyPr/>
        <a:lstStyle/>
        <a:p>
          <a:endParaRPr lang="pl-PL"/>
        </a:p>
      </dgm:t>
    </dgm:pt>
    <dgm:pt modelId="{92D47125-3EE4-453E-B6BB-F55EDAEB9AAB}" type="pres">
      <dgm:prSet presAssocID="{3AB44095-598A-47DD-933E-5772B28A20D0}" presName="child" presStyleLbl="alignAccFollowNode1" presStyleIdx="3" presStyleCnt="4" custScaleX="220578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D5E5A4BA-F463-4AEA-AC75-7717E1A69A63}" type="presOf" srcId="{B7995A29-63EC-4B33-A54E-4BA82086C557}" destId="{9E4C39CB-0A2A-4C30-A78D-CB8FD2085629}" srcOrd="0" destOrd="0" presId="urn:microsoft.com/office/officeart/2005/8/layout/lProcess1"/>
    <dgm:cxn modelId="{B5A95CEF-8DA1-442C-8325-5D653BCE7767}" type="presOf" srcId="{A3D4CBCE-2CB7-4843-B3B5-7FAB7D32241B}" destId="{9DF94013-CD6E-4462-9357-71E14B0CC6D9}" srcOrd="0" destOrd="0" presId="urn:microsoft.com/office/officeart/2005/8/layout/lProcess1"/>
    <dgm:cxn modelId="{3A85133C-3F41-4590-904F-F1D23BC15B17}" type="presOf" srcId="{08C00A5B-5BC4-466D-9739-01FA62E1F38C}" destId="{B3AE3376-4392-4130-86AF-FC27631A7809}" srcOrd="0" destOrd="0" presId="urn:microsoft.com/office/officeart/2005/8/layout/lProcess1"/>
    <dgm:cxn modelId="{086E2655-1A82-4029-B4D9-D3DDB9B88B01}" srcId="{C3A6A0CA-877F-4121-86B8-2F38DE10D098}" destId="{3AB44095-598A-47DD-933E-5772B28A20D0}" srcOrd="3" destOrd="0" parTransId="{DC1923CE-81A3-40FE-BB2E-82C3E5E8E956}" sibTransId="{C74F8367-AF45-4A7D-BEF8-472C240F3F22}"/>
    <dgm:cxn modelId="{4E540DD5-A3CE-4FBA-83D8-C0699A1578D0}" srcId="{C3A6A0CA-877F-4121-86B8-2F38DE10D098}" destId="{B7995A29-63EC-4B33-A54E-4BA82086C557}" srcOrd="1" destOrd="0" parTransId="{9AC1D40D-825A-4153-8371-8857DE30D6CD}" sibTransId="{A3D4CBCE-2CB7-4843-B3B5-7FAB7D32241B}"/>
    <dgm:cxn modelId="{7BDB7A64-EB74-4998-A435-BCAB9DBE25E0}" srcId="{D9A68766-42EE-4B16-BD24-1B6D59C6370C}" destId="{C3A6A0CA-877F-4121-86B8-2F38DE10D098}" srcOrd="0" destOrd="0" parTransId="{661B4CC6-8201-4BF3-8E3A-04A41478BB3B}" sibTransId="{7B79B458-BA1A-462F-9D06-18C4B0174F40}"/>
    <dgm:cxn modelId="{D3A5BDF0-4758-4E9F-B3E8-00563C04D0E8}" srcId="{C3A6A0CA-877F-4121-86B8-2F38DE10D098}" destId="{11A0034C-53AE-4AB3-A5D2-A51D25937700}" srcOrd="2" destOrd="0" parTransId="{29B7777D-2261-4A8D-9F32-13CF2F67AD56}" sibTransId="{931F16A2-5ABE-44B8-BF8A-12BE19413EEE}"/>
    <dgm:cxn modelId="{D5FFF846-2EE0-48FF-B3AD-2F9CAEC07BFB}" type="presOf" srcId="{931F16A2-5ABE-44B8-BF8A-12BE19413EEE}" destId="{3CD93C55-6492-41BF-8B8A-DD6153FA6941}" srcOrd="0" destOrd="0" presId="urn:microsoft.com/office/officeart/2005/8/layout/lProcess1"/>
    <dgm:cxn modelId="{973E9007-D384-4997-8FDC-73F08A592C53}" type="presOf" srcId="{D9A68766-42EE-4B16-BD24-1B6D59C6370C}" destId="{A49BFF70-06A7-4DC4-8953-C1B28AF21F40}" srcOrd="0" destOrd="0" presId="urn:microsoft.com/office/officeart/2005/8/layout/lProcess1"/>
    <dgm:cxn modelId="{F95653BF-9A72-4F4B-8523-87FCD48F6408}" type="presOf" srcId="{1C1B1E24-8FF9-4C39-9868-03FC81B9EC73}" destId="{0A36D2EF-CD66-407B-9DF0-778445758F7B}" srcOrd="0" destOrd="0" presId="urn:microsoft.com/office/officeart/2005/8/layout/lProcess1"/>
    <dgm:cxn modelId="{84A69E59-11DD-4F15-8F6E-ABD86E2BC474}" type="presOf" srcId="{3AB44095-598A-47DD-933E-5772B28A20D0}" destId="{92D47125-3EE4-453E-B6BB-F55EDAEB9AAB}" srcOrd="0" destOrd="0" presId="urn:microsoft.com/office/officeart/2005/8/layout/lProcess1"/>
    <dgm:cxn modelId="{6153F910-0EA8-47D5-9CB4-F49E4BD2CF0A}" type="presOf" srcId="{E9DD5518-B16F-4FA8-A4F3-760D6EA674B5}" destId="{EFE71B48-A147-47F5-A96F-77C128066B7E}" srcOrd="0" destOrd="0" presId="urn:microsoft.com/office/officeart/2005/8/layout/lProcess1"/>
    <dgm:cxn modelId="{29E49710-CDCF-4B6A-9DEF-1A1C4EC2946A}" type="presOf" srcId="{11A0034C-53AE-4AB3-A5D2-A51D25937700}" destId="{E08192DD-958D-491E-A941-F3879B25770C}" srcOrd="0" destOrd="0" presId="urn:microsoft.com/office/officeart/2005/8/layout/lProcess1"/>
    <dgm:cxn modelId="{F3B67963-8F5E-4FE7-A97F-5F4BFD8DAB21}" srcId="{C3A6A0CA-877F-4121-86B8-2F38DE10D098}" destId="{1C1B1E24-8FF9-4C39-9868-03FC81B9EC73}" srcOrd="0" destOrd="0" parTransId="{E9DD5518-B16F-4FA8-A4F3-760D6EA674B5}" sibTransId="{08C00A5B-5BC4-466D-9739-01FA62E1F38C}"/>
    <dgm:cxn modelId="{1CDCC3F5-CD77-4F75-8EB8-12C4B8B2F330}" type="presOf" srcId="{C3A6A0CA-877F-4121-86B8-2F38DE10D098}" destId="{668FAB28-1E81-4CE2-AE40-72457305947A}" srcOrd="0" destOrd="0" presId="urn:microsoft.com/office/officeart/2005/8/layout/lProcess1"/>
    <dgm:cxn modelId="{8C31E655-A882-4948-9209-588217B8F0F6}" type="presParOf" srcId="{A49BFF70-06A7-4DC4-8953-C1B28AF21F40}" destId="{F897C7FC-2A65-4E31-894D-42FF1B60B050}" srcOrd="0" destOrd="0" presId="urn:microsoft.com/office/officeart/2005/8/layout/lProcess1"/>
    <dgm:cxn modelId="{4F6278F8-1A4A-4FC5-8C99-1BE48FA10BE5}" type="presParOf" srcId="{F897C7FC-2A65-4E31-894D-42FF1B60B050}" destId="{668FAB28-1E81-4CE2-AE40-72457305947A}" srcOrd="0" destOrd="0" presId="urn:microsoft.com/office/officeart/2005/8/layout/lProcess1"/>
    <dgm:cxn modelId="{B7DE7195-8769-4818-B984-CF3D4BF9FDFD}" type="presParOf" srcId="{F897C7FC-2A65-4E31-894D-42FF1B60B050}" destId="{EFE71B48-A147-47F5-A96F-77C128066B7E}" srcOrd="1" destOrd="0" presId="urn:microsoft.com/office/officeart/2005/8/layout/lProcess1"/>
    <dgm:cxn modelId="{937796D8-60B7-4D69-8B04-A09BFACE116C}" type="presParOf" srcId="{F897C7FC-2A65-4E31-894D-42FF1B60B050}" destId="{0A36D2EF-CD66-407B-9DF0-778445758F7B}" srcOrd="2" destOrd="0" presId="urn:microsoft.com/office/officeart/2005/8/layout/lProcess1"/>
    <dgm:cxn modelId="{C41E8C4B-CD98-491C-B5DC-12B041532B57}" type="presParOf" srcId="{F897C7FC-2A65-4E31-894D-42FF1B60B050}" destId="{B3AE3376-4392-4130-86AF-FC27631A7809}" srcOrd="3" destOrd="0" presId="urn:microsoft.com/office/officeart/2005/8/layout/lProcess1"/>
    <dgm:cxn modelId="{DA3AA0FF-2A24-4414-A08C-98E61AC3666E}" type="presParOf" srcId="{F897C7FC-2A65-4E31-894D-42FF1B60B050}" destId="{9E4C39CB-0A2A-4C30-A78D-CB8FD2085629}" srcOrd="4" destOrd="0" presId="urn:microsoft.com/office/officeart/2005/8/layout/lProcess1"/>
    <dgm:cxn modelId="{A9CF76D5-0E2C-4FFA-983A-F6C257A00682}" type="presParOf" srcId="{F897C7FC-2A65-4E31-894D-42FF1B60B050}" destId="{9DF94013-CD6E-4462-9357-71E14B0CC6D9}" srcOrd="5" destOrd="0" presId="urn:microsoft.com/office/officeart/2005/8/layout/lProcess1"/>
    <dgm:cxn modelId="{7CD2E587-7125-43F5-9AF4-0AFE71109DAD}" type="presParOf" srcId="{F897C7FC-2A65-4E31-894D-42FF1B60B050}" destId="{E08192DD-958D-491E-A941-F3879B25770C}" srcOrd="6" destOrd="0" presId="urn:microsoft.com/office/officeart/2005/8/layout/lProcess1"/>
    <dgm:cxn modelId="{A9BEE9AB-40AE-4D19-8DF0-54728EA07901}" type="presParOf" srcId="{F897C7FC-2A65-4E31-894D-42FF1B60B050}" destId="{3CD93C55-6492-41BF-8B8A-DD6153FA6941}" srcOrd="7" destOrd="0" presId="urn:microsoft.com/office/officeart/2005/8/layout/lProcess1"/>
    <dgm:cxn modelId="{1327575F-1605-45F0-A089-FC96636174B1}" type="presParOf" srcId="{F897C7FC-2A65-4E31-894D-42FF1B60B050}" destId="{92D47125-3EE4-453E-B6BB-F55EDAEB9AAB}" srcOrd="8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3FB8F-B447-46FC-9A2E-DC4F2C5C2C8A}">
      <dsp:nvSpPr>
        <dsp:cNvPr id="0" name=""/>
        <dsp:cNvSpPr/>
      </dsp:nvSpPr>
      <dsp:spPr>
        <a:xfrm>
          <a:off x="0" y="6830"/>
          <a:ext cx="8722115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b="1" kern="1200" dirty="0" smtClean="0"/>
            <a:t>Grupy taryfowe w zależności  od napięcia w miejscu  dostarczania:</a:t>
          </a:r>
          <a:endParaRPr lang="pl-PL" sz="2300" kern="1200" dirty="0"/>
        </a:p>
      </dsp:txBody>
      <dsp:txXfrm>
        <a:off x="26930" y="33760"/>
        <a:ext cx="8668255" cy="497795"/>
      </dsp:txXfrm>
    </dsp:sp>
    <dsp:sp modelId="{5FD6787A-7206-4C39-86A0-4C8063C4C928}">
      <dsp:nvSpPr>
        <dsp:cNvPr id="0" name=""/>
        <dsp:cNvSpPr/>
      </dsp:nvSpPr>
      <dsp:spPr>
        <a:xfrm>
          <a:off x="0" y="558485"/>
          <a:ext cx="8722115" cy="928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927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1800" b="1" kern="1200" smtClean="0"/>
            <a:t>A – napięcie wysokie (110kV i wyżej)</a:t>
          </a:r>
          <a:endParaRPr lang="pl-PL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1800" b="1" kern="1200" dirty="0" smtClean="0"/>
            <a:t>B – napięcie  średnie  - gł. duże przedsiębiorstwa , ceny </a:t>
          </a:r>
          <a:r>
            <a:rPr lang="pl-PL" sz="1800" b="1" kern="1200" dirty="0" err="1" smtClean="0"/>
            <a:t>negocjowalne</a:t>
          </a:r>
          <a:endParaRPr lang="pl-PL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1800" b="1" kern="1200" dirty="0" smtClean="0"/>
            <a:t>C – napięcie niskie (&lt;1 </a:t>
          </a:r>
          <a:r>
            <a:rPr lang="pl-PL" sz="1800" b="1" kern="1200" dirty="0" err="1" smtClean="0"/>
            <a:t>kV</a:t>
          </a:r>
          <a:r>
            <a:rPr lang="pl-PL" sz="1800" b="1" kern="1200" dirty="0" smtClean="0"/>
            <a:t>) – gł. MŚP, rolnicy, ceny według stawek sprzedawcy </a:t>
          </a:r>
          <a:endParaRPr lang="pl-PL" sz="1800" kern="1200" dirty="0"/>
        </a:p>
      </dsp:txBody>
      <dsp:txXfrm>
        <a:off x="0" y="558485"/>
        <a:ext cx="8722115" cy="928395"/>
      </dsp:txXfrm>
    </dsp:sp>
    <dsp:sp modelId="{31A76CB2-49B3-4BC6-8C50-B84B65555994}">
      <dsp:nvSpPr>
        <dsp:cNvPr id="0" name=""/>
        <dsp:cNvSpPr/>
      </dsp:nvSpPr>
      <dsp:spPr>
        <a:xfrm>
          <a:off x="0" y="1486880"/>
          <a:ext cx="8722115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300" b="0" kern="1200" smtClean="0"/>
            <a:t>Odstępstwa:</a:t>
          </a:r>
          <a:endParaRPr lang="pl-PL" sz="2300" kern="1200"/>
        </a:p>
      </dsp:txBody>
      <dsp:txXfrm>
        <a:off x="26930" y="1513810"/>
        <a:ext cx="8668255" cy="497795"/>
      </dsp:txXfrm>
    </dsp:sp>
    <dsp:sp modelId="{1E29CEC0-FDC7-4709-9208-B65FA6A8A61F}">
      <dsp:nvSpPr>
        <dsp:cNvPr id="0" name=""/>
        <dsp:cNvSpPr/>
      </dsp:nvSpPr>
      <dsp:spPr>
        <a:xfrm>
          <a:off x="0" y="2038535"/>
          <a:ext cx="8722115" cy="6189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6927" tIns="29210" rIns="163576" bIns="2921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1800" b="0" kern="1200" dirty="0" smtClean="0"/>
            <a:t>G – dla  gospodarstw  domowych (bez względu na napięcie), zatwierdzane przez URE</a:t>
          </a:r>
          <a:endParaRPr lang="pl-PL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pl-PL" sz="1800" b="0" kern="1200" smtClean="0"/>
            <a:t>R – bez układu pomiarowo-rozliczeniowego (rozl. ryczałtowe)</a:t>
          </a:r>
          <a:endParaRPr lang="pl-PL" sz="1800" kern="1200"/>
        </a:p>
      </dsp:txBody>
      <dsp:txXfrm>
        <a:off x="0" y="2038535"/>
        <a:ext cx="8722115" cy="618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8564E-D3DE-4EE2-9441-42364C85F2A3}">
      <dsp:nvSpPr>
        <dsp:cNvPr id="0" name=""/>
        <dsp:cNvSpPr/>
      </dsp:nvSpPr>
      <dsp:spPr>
        <a:xfrm>
          <a:off x="2160239" y="236"/>
          <a:ext cx="3240360" cy="9234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marR="0" lvl="1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pl-PL" sz="1400" b="1" kern="1200" dirty="0" smtClean="0"/>
            <a:t>jej przekroczenie powoduje dodatkową  opłatę, Pu&gt;40kW lub I &gt; 63A </a:t>
          </a:r>
          <a:endParaRPr lang="pl-PL" sz="1400" kern="1200" dirty="0" smtClean="0"/>
        </a:p>
      </dsp:txBody>
      <dsp:txXfrm>
        <a:off x="2160239" y="115661"/>
        <a:ext cx="2894085" cy="692550"/>
      </dsp:txXfrm>
    </dsp:sp>
    <dsp:sp modelId="{46061856-DA06-437E-BBD6-7715E2D2B132}">
      <dsp:nvSpPr>
        <dsp:cNvPr id="0" name=""/>
        <dsp:cNvSpPr/>
      </dsp:nvSpPr>
      <dsp:spPr>
        <a:xfrm>
          <a:off x="0" y="236"/>
          <a:ext cx="2160240" cy="92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w grupach z kontrolą mocy (2)</a:t>
          </a:r>
          <a:endParaRPr lang="pl-PL" sz="2000" kern="1200" dirty="0"/>
        </a:p>
      </dsp:txBody>
      <dsp:txXfrm>
        <a:off x="45077" y="45313"/>
        <a:ext cx="2070086" cy="833246"/>
      </dsp:txXfrm>
    </dsp:sp>
    <dsp:sp modelId="{DBB647CF-F797-4421-BF90-73F616C4F552}">
      <dsp:nvSpPr>
        <dsp:cNvPr id="0" name=""/>
        <dsp:cNvSpPr/>
      </dsp:nvSpPr>
      <dsp:spPr>
        <a:xfrm>
          <a:off x="2160239" y="1015977"/>
          <a:ext cx="3240360" cy="92340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pl-PL" sz="1400" b="1" kern="1200" dirty="0" smtClean="0"/>
            <a:t>jej przekroczenie może powodować zadziałanie zabezpieczeń nadprądowych (wyłączenie)</a:t>
          </a:r>
          <a:endParaRPr lang="pl-PL" sz="1400" kern="1200" dirty="0" smtClean="0"/>
        </a:p>
      </dsp:txBody>
      <dsp:txXfrm>
        <a:off x="2160239" y="1131402"/>
        <a:ext cx="2894085" cy="692550"/>
      </dsp:txXfrm>
    </dsp:sp>
    <dsp:sp modelId="{E98246F0-3B3F-46D0-B2C4-419450EDFCEC}">
      <dsp:nvSpPr>
        <dsp:cNvPr id="0" name=""/>
        <dsp:cNvSpPr/>
      </dsp:nvSpPr>
      <dsp:spPr>
        <a:xfrm>
          <a:off x="0" y="1015977"/>
          <a:ext cx="2160240" cy="923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w grupach bez kontroli mocy (1)</a:t>
          </a:r>
          <a:endParaRPr lang="pl-PL" sz="2000" kern="1200" dirty="0"/>
        </a:p>
      </dsp:txBody>
      <dsp:txXfrm>
        <a:off x="45077" y="1061054"/>
        <a:ext cx="2070086" cy="8332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8FAB28-1E81-4CE2-AE40-72457305947A}">
      <dsp:nvSpPr>
        <dsp:cNvPr id="0" name=""/>
        <dsp:cNvSpPr/>
      </dsp:nvSpPr>
      <dsp:spPr>
        <a:xfrm>
          <a:off x="504057" y="0"/>
          <a:ext cx="8028381" cy="828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400" b="1" kern="1200" dirty="0" smtClean="0"/>
            <a:t>o skali opłacalności </a:t>
          </a:r>
          <a:r>
            <a:rPr lang="pl-PL" sz="2400" b="1" kern="1200" dirty="0" smtClean="0"/>
            <a:t>inwestycji OZE w formule </a:t>
          </a:r>
          <a:r>
            <a:rPr lang="pl-PL" sz="2400" b="1" kern="1200" dirty="0" err="1" smtClean="0"/>
            <a:t>autoprodukcji</a:t>
          </a:r>
          <a:r>
            <a:rPr lang="pl-PL" sz="2400" b="1" kern="1200" dirty="0" smtClean="0"/>
            <a:t> energii decydują: </a:t>
          </a:r>
          <a:endParaRPr lang="pl-PL" sz="2400" kern="1200" dirty="0"/>
        </a:p>
      </dsp:txBody>
      <dsp:txXfrm>
        <a:off x="528317" y="24260"/>
        <a:ext cx="7979861" cy="779793"/>
      </dsp:txXfrm>
    </dsp:sp>
    <dsp:sp modelId="{EFE71B48-A147-47F5-A96F-77C128066B7E}">
      <dsp:nvSpPr>
        <dsp:cNvPr id="0" name=""/>
        <dsp:cNvSpPr/>
      </dsp:nvSpPr>
      <dsp:spPr>
        <a:xfrm rot="5400000">
          <a:off x="4445770" y="900791"/>
          <a:ext cx="144954" cy="14495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36D2EF-CD66-407B-9DF0-778445758F7B}">
      <dsp:nvSpPr>
        <dsp:cNvPr id="0" name=""/>
        <dsp:cNvSpPr/>
      </dsp:nvSpPr>
      <dsp:spPr>
        <a:xfrm>
          <a:off x="792095" y="1118223"/>
          <a:ext cx="7452305" cy="82831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rgbClr val="FF0000"/>
              </a:solidFill>
            </a:rPr>
            <a:t>udział kosztów energii </a:t>
          </a:r>
          <a:r>
            <a:rPr lang="pl-PL" sz="2000" b="1" kern="1200" dirty="0" smtClean="0"/>
            <a:t>w wartości </a:t>
          </a:r>
          <a:r>
            <a:rPr lang="pl-PL" sz="2000" b="1" kern="1200" dirty="0" smtClean="0"/>
            <a:t>wyrobów </a:t>
          </a:r>
          <a:r>
            <a:rPr lang="pl-PL" sz="2000" b="1" kern="1200" dirty="0" smtClean="0"/>
            <a:t>i usług w firmie </a:t>
          </a:r>
          <a:endParaRPr lang="pl-PL" sz="2000" b="1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(</a:t>
          </a:r>
          <a:r>
            <a:rPr lang="pl-PL" sz="2000" b="1" kern="1200" dirty="0" smtClean="0"/>
            <a:t>wpływ na konkurencyjność firmy) </a:t>
          </a:r>
          <a:endParaRPr lang="pl-PL" sz="2000" kern="1200" dirty="0"/>
        </a:p>
      </dsp:txBody>
      <dsp:txXfrm>
        <a:off x="816355" y="1142483"/>
        <a:ext cx="7403785" cy="779793"/>
      </dsp:txXfrm>
    </dsp:sp>
    <dsp:sp modelId="{B3AE3376-4392-4130-86AF-FC27631A7809}">
      <dsp:nvSpPr>
        <dsp:cNvPr id="0" name=""/>
        <dsp:cNvSpPr/>
      </dsp:nvSpPr>
      <dsp:spPr>
        <a:xfrm rot="5400000">
          <a:off x="4445770" y="2019014"/>
          <a:ext cx="144954" cy="14495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4C39CB-0A2A-4C30-A78D-CB8FD2085629}">
      <dsp:nvSpPr>
        <dsp:cNvPr id="0" name=""/>
        <dsp:cNvSpPr/>
      </dsp:nvSpPr>
      <dsp:spPr>
        <a:xfrm>
          <a:off x="792095" y="2236447"/>
          <a:ext cx="7452305" cy="82831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rgbClr val="FF0000"/>
              </a:solidFill>
            </a:rPr>
            <a:t>wysokość składnika zmiennego </a:t>
          </a:r>
          <a:r>
            <a:rPr lang="pl-PL" sz="2000" b="1" kern="1200" dirty="0" smtClean="0"/>
            <a:t>opłat za energię </a:t>
          </a:r>
          <a:endParaRPr lang="pl-PL" sz="2000" b="1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(</a:t>
          </a:r>
          <a:r>
            <a:rPr lang="pl-PL" sz="2000" b="1" kern="1200" dirty="0" smtClean="0"/>
            <a:t>zależy od taryfy i profilu zużycia), </a:t>
          </a:r>
          <a:endParaRPr lang="pl-PL" sz="2000" kern="1200" dirty="0"/>
        </a:p>
      </dsp:txBody>
      <dsp:txXfrm>
        <a:off x="816355" y="2260707"/>
        <a:ext cx="7403785" cy="779793"/>
      </dsp:txXfrm>
    </dsp:sp>
    <dsp:sp modelId="{9DF94013-CD6E-4462-9357-71E14B0CC6D9}">
      <dsp:nvSpPr>
        <dsp:cNvPr id="0" name=""/>
        <dsp:cNvSpPr/>
      </dsp:nvSpPr>
      <dsp:spPr>
        <a:xfrm rot="5400000">
          <a:off x="4445770" y="3137238"/>
          <a:ext cx="144954" cy="14495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192DD-958D-491E-A941-F3879B25770C}">
      <dsp:nvSpPr>
        <dsp:cNvPr id="0" name=""/>
        <dsp:cNvSpPr/>
      </dsp:nvSpPr>
      <dsp:spPr>
        <a:xfrm>
          <a:off x="792095" y="3354670"/>
          <a:ext cx="7452305" cy="82831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>
              <a:solidFill>
                <a:srgbClr val="FF0000"/>
              </a:solidFill>
            </a:rPr>
            <a:t>ogólny koszt zaopatrzenia </a:t>
          </a:r>
          <a:r>
            <a:rPr lang="pl-PL" sz="2000" b="1" kern="1200" dirty="0" smtClean="0"/>
            <a:t>w energię; </a:t>
          </a:r>
          <a:endParaRPr lang="pl-PL" sz="2000" b="1" kern="1200" dirty="0" smtClean="0"/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zróżnicowanie ze </a:t>
          </a:r>
          <a:r>
            <a:rPr lang="pl-PL" sz="2000" b="1" kern="1200" dirty="0" smtClean="0"/>
            <a:t>względu na dostawcę energii, grupę taryfową</a:t>
          </a:r>
          <a:endParaRPr lang="pl-PL" sz="2000" kern="1200" dirty="0"/>
        </a:p>
      </dsp:txBody>
      <dsp:txXfrm>
        <a:off x="816355" y="3378930"/>
        <a:ext cx="7403785" cy="779793"/>
      </dsp:txXfrm>
    </dsp:sp>
    <dsp:sp modelId="{3CD93C55-6492-41BF-8B8A-DD6153FA6941}">
      <dsp:nvSpPr>
        <dsp:cNvPr id="0" name=""/>
        <dsp:cNvSpPr/>
      </dsp:nvSpPr>
      <dsp:spPr>
        <a:xfrm rot="5400000">
          <a:off x="4445770" y="4255461"/>
          <a:ext cx="144954" cy="144954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47125-3EE4-453E-B6BB-F55EDAEB9AAB}">
      <dsp:nvSpPr>
        <dsp:cNvPr id="0" name=""/>
        <dsp:cNvSpPr/>
      </dsp:nvSpPr>
      <dsp:spPr>
        <a:xfrm>
          <a:off x="864092" y="4472894"/>
          <a:ext cx="7308311" cy="82831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u="none" kern="1200" dirty="0" smtClean="0">
              <a:solidFill>
                <a:srgbClr val="FF0000"/>
              </a:solidFill>
            </a:rPr>
            <a:t>korelacja </a:t>
          </a:r>
          <a:r>
            <a:rPr lang="pl-PL" sz="2000" b="1" u="none" kern="1200" dirty="0" smtClean="0">
              <a:solidFill>
                <a:srgbClr val="FF0000"/>
              </a:solidFill>
            </a:rPr>
            <a:t>profilu </a:t>
          </a:r>
          <a:r>
            <a:rPr lang="pl-PL" sz="2000" b="1" u="none" kern="1200" dirty="0" smtClean="0">
              <a:solidFill>
                <a:schemeClr val="tx1"/>
              </a:solidFill>
            </a:rPr>
            <a:t>zużycia energii z profilem produkcji energii </a:t>
          </a:r>
          <a:r>
            <a:rPr lang="pl-PL" sz="2000" b="1" u="none" kern="1200" dirty="0" smtClean="0">
              <a:solidFill>
                <a:schemeClr val="tx1"/>
              </a:solidFill>
            </a:rPr>
            <a:t>z PV </a:t>
          </a:r>
          <a:endParaRPr lang="pl-PL" sz="2000" u="none" kern="1200" dirty="0">
            <a:solidFill>
              <a:schemeClr val="tx1"/>
            </a:solidFill>
          </a:endParaRPr>
        </a:p>
      </dsp:txBody>
      <dsp:txXfrm>
        <a:off x="888352" y="4497154"/>
        <a:ext cx="7259791" cy="7797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0.73498</cdr:x>
      <cdr:y>0.94845</cdr:y>
    </cdr:from>
    <cdr:to>
      <cdr:x>0.91505</cdr:x>
      <cdr:y>1</cdr:y>
    </cdr:to>
    <cdr:sp macro="" textlink="">
      <cdr:nvSpPr>
        <cdr:cNvPr id="2" name="pole tekstowe 10"/>
        <cdr:cNvSpPr txBox="1"/>
      </cdr:nvSpPr>
      <cdr:spPr>
        <a:xfrm xmlns:a="http://schemas.openxmlformats.org/drawingml/2006/main">
          <a:off x="6720674" y="6616109"/>
          <a:ext cx="164654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pl-P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200" dirty="0" smtClean="0"/>
            <a:t>Źródło: GUS, oprac. IEO</a:t>
          </a:r>
          <a:endParaRPr lang="pl-PL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0.73498</cdr:x>
      <cdr:y>0.94582</cdr:y>
    </cdr:from>
    <cdr:to>
      <cdr:x>0.914</cdr:x>
      <cdr:y>1</cdr:y>
    </cdr:to>
    <cdr:sp macro="" textlink="">
      <cdr:nvSpPr>
        <cdr:cNvPr id="2" name="pole tekstowe 7"/>
        <cdr:cNvSpPr txBox="1"/>
      </cdr:nvSpPr>
      <cdr:spPr>
        <a:xfrm xmlns:a="http://schemas.openxmlformats.org/drawingml/2006/main">
          <a:off x="6720674" y="6616109"/>
          <a:ext cx="1636923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pl-P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sz="1200" dirty="0" smtClean="0"/>
            <a:t>Źródło: URE, oprac. IEO</a:t>
          </a:r>
          <a:endParaRPr lang="pl-PL" sz="12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0.90369</cdr:x>
      <cdr:y>0</cdr:y>
    </cdr:from>
    <cdr:to>
      <cdr:x>0.99931</cdr:x>
      <cdr:y>0.17108</cdr:y>
    </cdr:to>
    <cdr:pic>
      <cdr:nvPicPr>
        <cdr:cNvPr id="2" name="Obraz 1"/>
        <cdr:cNvPicPr preferRelativeResize="0"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23865" t="24991" r="23290" b="31183"/>
        <a:stretch xmlns:a="http://schemas.openxmlformats.org/drawingml/2006/main"/>
      </cdr:blipFill>
      <cdr:spPr>
        <a:xfrm xmlns:a="http://schemas.openxmlformats.org/drawingml/2006/main">
          <a:off x="5205905" y="-2639833"/>
          <a:ext cx="550840" cy="319393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5B5BFB-4852-408A-B53B-9AB09F0A5E31}" type="datetimeFigureOut">
              <a:rPr lang="en-GB" smtClean="0"/>
              <a:t>07/06/2018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14208-0F06-47F4-8563-2A18457772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9137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03B27-D123-4015-ADA0-BE12D1843F27}" type="datetimeFigureOut">
              <a:rPr lang="pl-PL" smtClean="0"/>
              <a:pPr/>
              <a:t>2018-06-07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58BB6-F58D-4136-8630-6645521C7E3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298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 smtClean="0">
              <a:latin typeface="+mn-lt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8BB6-F58D-4136-8630-6645521C7E3D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5757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8BB6-F58D-4136-8630-6645521C7E3D}" type="slidenum">
              <a:rPr lang="pl-PL" smtClean="0"/>
              <a:pPr/>
              <a:t>37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3928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8BB6-F58D-4136-8630-6645521C7E3D}" type="slidenum">
              <a:rPr lang="pl-PL" smtClean="0"/>
              <a:pPr/>
              <a:t>38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6915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8BB6-F58D-4136-8630-6645521C7E3D}" type="slidenum">
              <a:rPr lang="pl-PL" smtClean="0"/>
              <a:pPr/>
              <a:t>45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6783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latin typeface="+mn-lt"/>
              </a:rPr>
              <a:t>BEZPOŚREDNIA czyli 1 konwersja.</a:t>
            </a:r>
            <a:r>
              <a:rPr lang="pl-PL" baseline="0" dirty="0" smtClean="0">
                <a:latin typeface="+mn-lt"/>
              </a:rPr>
              <a:t> Każda konwersja to straty.</a:t>
            </a:r>
            <a:endParaRPr lang="pl-PL" dirty="0" smtClean="0">
              <a:latin typeface="+mn-lt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8BB6-F58D-4136-8630-6645521C7E3D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3488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 smtClean="0">
              <a:latin typeface="+mn-lt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8BB6-F58D-4136-8630-6645521C7E3D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3136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 smtClean="0">
              <a:latin typeface="+mn-lt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8BB6-F58D-4136-8630-6645521C7E3D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314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r>
              <a:rPr lang="pl-PL" dirty="0" smtClean="0"/>
              <a:t>Typ gdzie energia pobrana jest niezależna od wyprodukowanej do sieci</a:t>
            </a:r>
          </a:p>
          <a:p>
            <a:pPr eaLnBrk="1" hangingPunct="1">
              <a:buFontTx/>
              <a:buChar char="-"/>
            </a:pPr>
            <a:r>
              <a:rPr lang="pl-PL" dirty="0" smtClean="0"/>
              <a:t>Mniej więcej tak działają duże elektrownie PV (po drodze transformator)</a:t>
            </a:r>
          </a:p>
          <a:p>
            <a:pPr eaLnBrk="1" hangingPunct="1">
              <a:buFontTx/>
              <a:buChar char="-"/>
            </a:pPr>
            <a:r>
              <a:rPr lang="pl-PL" dirty="0" smtClean="0"/>
              <a:t>Model dobry dla instalacji dużej mocy, powyżej kilkudziesięciu kW (nastawienie na zysk)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8BB6-F58D-4136-8630-6645521C7E3D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088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Char char="-"/>
            </a:pPr>
            <a:endParaRPr lang="pl-PL" dirty="0" smtClean="0">
              <a:latin typeface="+mn-lt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8BB6-F58D-4136-8630-6645521C7E3D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2033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8BB6-F58D-4136-8630-6645521C7E3D}" type="slidenum">
              <a:rPr lang="pl-PL" smtClean="0"/>
              <a:pPr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3080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W ustawie dwa schematy rozliczania</a:t>
            </a:r>
            <a:r>
              <a:rPr lang="pl-PL" baseline="0" dirty="0" smtClean="0"/>
              <a:t> energii z mikroinstalacji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8BB6-F58D-4136-8630-6645521C7E3D}" type="slidenum">
              <a:rPr lang="pl-PL" smtClean="0"/>
              <a:pPr/>
              <a:t>18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77793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58BB6-F58D-4136-8630-6645521C7E3D}" type="slidenum">
              <a:rPr lang="pl-PL" smtClean="0">
                <a:solidFill>
                  <a:prstClr val="black"/>
                </a:solidFill>
              </a:rPr>
              <a:pPr/>
              <a:t>26</a:t>
            </a:fld>
            <a:endParaRPr lang="pl-P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0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>
            <a:normAutofit/>
          </a:bodyPr>
          <a:lstStyle>
            <a:lvl1pPr algn="ctr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pic>
        <p:nvPicPr>
          <p:cNvPr id="7" name="Obraz 6" descr="Logo_IEO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5310" y="0"/>
            <a:ext cx="3097237" cy="1412775"/>
          </a:xfrm>
          <a:prstGeom prst="rect">
            <a:avLst/>
          </a:prstGeom>
        </p:spPr>
      </p:pic>
      <p:sp>
        <p:nvSpPr>
          <p:cNvPr id="9" name="Symbol zastępczy zawartości 8"/>
          <p:cNvSpPr>
            <a:spLocks noGrp="1"/>
          </p:cNvSpPr>
          <p:nvPr>
            <p:ph sz="quarter" idx="10" hasCustomPrompt="1"/>
          </p:nvPr>
        </p:nvSpPr>
        <p:spPr>
          <a:xfrm>
            <a:off x="3131840" y="188640"/>
            <a:ext cx="6012160" cy="1341438"/>
          </a:xfrm>
        </p:spPr>
        <p:txBody>
          <a:bodyPr/>
          <a:lstStyle>
            <a:lvl1pPr algn="r"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Wydarzenie</a:t>
            </a:r>
            <a:br>
              <a:rPr lang="pl-PL" dirty="0" smtClean="0"/>
            </a:br>
            <a:r>
              <a:rPr lang="pl-PL" dirty="0" smtClean="0"/>
              <a:t>Miejscowość, DD miesiąc RRRR r.</a:t>
            </a:r>
          </a:p>
        </p:txBody>
      </p:sp>
      <p:pic>
        <p:nvPicPr>
          <p:cNvPr id="11" name="Picture 2" descr="C:\Users\jbolesta\AppData\Local\Microsoft\Windows\Temporary Internet Files\Content.IE5\1B2D5RFY\MC900442168[1]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165304"/>
            <a:ext cx="532428" cy="532428"/>
          </a:xfrm>
          <a:prstGeom prst="rect">
            <a:avLst/>
          </a:prstGeom>
          <a:noFill/>
        </p:spPr>
      </p:pic>
      <p:sp>
        <p:nvSpPr>
          <p:cNvPr id="15" name="Symbol zastępczy obrazu 14"/>
          <p:cNvSpPr>
            <a:spLocks noGrp="1"/>
          </p:cNvSpPr>
          <p:nvPr>
            <p:ph type="pic" sz="quarter" idx="13"/>
          </p:nvPr>
        </p:nvSpPr>
        <p:spPr>
          <a:xfrm>
            <a:off x="1439652" y="3356992"/>
            <a:ext cx="6264696" cy="2304033"/>
          </a:xfrm>
        </p:spPr>
        <p:txBody>
          <a:bodyPr/>
          <a:lstStyle/>
          <a:p>
            <a:r>
              <a:rPr lang="pl-PL" dirty="0" smtClean="0"/>
              <a:t>Kliknij ikonę, aby dodać obraz</a:t>
            </a:r>
            <a:endParaRPr lang="pl-PL" dirty="0"/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43608" y="5805264"/>
            <a:ext cx="2016125" cy="432048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pPr lvl="0"/>
            <a:r>
              <a:rPr lang="pl-PL" dirty="0" smtClean="0"/>
              <a:t>Autor</a:t>
            </a:r>
          </a:p>
        </p:txBody>
      </p:sp>
      <p:sp>
        <p:nvSpPr>
          <p:cNvPr id="18" name="Symbol zastępczy tekstu 16"/>
          <p:cNvSpPr>
            <a:spLocks noGrp="1"/>
          </p:cNvSpPr>
          <p:nvPr>
            <p:ph type="body" sz="quarter" idx="15" hasCustomPrompt="1"/>
          </p:nvPr>
        </p:nvSpPr>
        <p:spPr>
          <a:xfrm>
            <a:off x="1043608" y="6237312"/>
            <a:ext cx="2016125" cy="432048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pPr lvl="0"/>
            <a:r>
              <a:rPr lang="pl-PL" dirty="0" smtClean="0"/>
              <a:t>Adres e-mail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logoPNG_bez_napisu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3624" y="0"/>
            <a:ext cx="1030376" cy="62068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6989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1420643"/>
            <a:ext cx="9144000" cy="208157"/>
          </a:xfrm>
          <a:prstGeom prst="rect">
            <a:avLst/>
          </a:prstGeom>
        </p:spPr>
      </p:pic>
      <p:sp>
        <p:nvSpPr>
          <p:cNvPr id="11" name="Symbol zastępczy zawartości 10"/>
          <p:cNvSpPr>
            <a:spLocks noGrp="1"/>
          </p:cNvSpPr>
          <p:nvPr>
            <p:ph sz="quarter" idx="13"/>
          </p:nvPr>
        </p:nvSpPr>
        <p:spPr>
          <a:xfrm>
            <a:off x="6300788" y="1700213"/>
            <a:ext cx="2663825" cy="1296987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>
            <a:normAutofit/>
          </a:bodyPr>
          <a:lstStyle>
            <a:lvl1pPr algn="just"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Symbol zastępczy zawartości 10"/>
          <p:cNvSpPr>
            <a:spLocks noGrp="1"/>
          </p:cNvSpPr>
          <p:nvPr>
            <p:ph sz="quarter" idx="14"/>
          </p:nvPr>
        </p:nvSpPr>
        <p:spPr>
          <a:xfrm>
            <a:off x="6300192" y="3212976"/>
            <a:ext cx="2663825" cy="1296987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>
            <a:normAutofit/>
          </a:bodyPr>
          <a:lstStyle>
            <a:lvl1pPr algn="just"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Symbol zastępczy zawartości 10"/>
          <p:cNvSpPr>
            <a:spLocks noGrp="1"/>
          </p:cNvSpPr>
          <p:nvPr>
            <p:ph sz="quarter" idx="15"/>
          </p:nvPr>
        </p:nvSpPr>
        <p:spPr>
          <a:xfrm>
            <a:off x="6300192" y="4796309"/>
            <a:ext cx="2663825" cy="1296987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>
            <a:normAutofit/>
          </a:bodyPr>
          <a:lstStyle>
            <a:lvl1pPr algn="just"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pole tekstowe 13"/>
          <p:cNvSpPr txBox="1"/>
          <p:nvPr userDrawn="1"/>
        </p:nvSpPr>
        <p:spPr>
          <a:xfrm>
            <a:off x="467544" y="6381328"/>
            <a:ext cx="116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www.ieo.pl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ytuł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logoPNG_bez_napisu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3624" y="0"/>
            <a:ext cx="1030376" cy="62068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69897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1420643"/>
            <a:ext cx="9144000" cy="208157"/>
          </a:xfrm>
          <a:prstGeom prst="rect">
            <a:avLst/>
          </a:prstGeom>
        </p:spPr>
      </p:pic>
      <p:sp>
        <p:nvSpPr>
          <p:cNvPr id="11" name="Symbol zastępczy zawartości 10"/>
          <p:cNvSpPr>
            <a:spLocks noGrp="1"/>
          </p:cNvSpPr>
          <p:nvPr>
            <p:ph sz="quarter" idx="13"/>
          </p:nvPr>
        </p:nvSpPr>
        <p:spPr>
          <a:xfrm>
            <a:off x="6300788" y="1700213"/>
            <a:ext cx="2663825" cy="1296987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>
            <a:normAutofit/>
          </a:bodyPr>
          <a:lstStyle>
            <a:lvl1pPr algn="just"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Symbol zastępczy zawartości 10"/>
          <p:cNvSpPr>
            <a:spLocks noGrp="1"/>
          </p:cNvSpPr>
          <p:nvPr>
            <p:ph sz="quarter" idx="14"/>
          </p:nvPr>
        </p:nvSpPr>
        <p:spPr>
          <a:xfrm>
            <a:off x="6300192" y="3212976"/>
            <a:ext cx="2663825" cy="1296987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>
            <a:normAutofit/>
          </a:bodyPr>
          <a:lstStyle>
            <a:lvl1pPr algn="just"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Symbol zastępczy zawartości 10"/>
          <p:cNvSpPr>
            <a:spLocks noGrp="1"/>
          </p:cNvSpPr>
          <p:nvPr>
            <p:ph sz="quarter" idx="15"/>
          </p:nvPr>
        </p:nvSpPr>
        <p:spPr>
          <a:xfrm>
            <a:off x="6300192" y="4796309"/>
            <a:ext cx="2663825" cy="1296987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none"/>
        </p:style>
        <p:txBody>
          <a:bodyPr>
            <a:normAutofit/>
          </a:bodyPr>
          <a:lstStyle>
            <a:lvl1pPr algn="just">
              <a:defRPr sz="2000" b="1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zawartości 11"/>
          <p:cNvSpPr>
            <a:spLocks noGrp="1"/>
          </p:cNvSpPr>
          <p:nvPr>
            <p:ph sz="quarter" idx="16"/>
          </p:nvPr>
        </p:nvSpPr>
        <p:spPr>
          <a:xfrm>
            <a:off x="468313" y="836712"/>
            <a:ext cx="8207375" cy="576064"/>
          </a:xfrm>
        </p:spPr>
        <p:txBody>
          <a:bodyPr>
            <a:noAutofit/>
          </a:bodyPr>
          <a:lstStyle>
            <a:lvl1pPr>
              <a:defRPr sz="3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5" name="pole tekstowe 14"/>
          <p:cNvSpPr txBox="1"/>
          <p:nvPr userDrawn="1"/>
        </p:nvSpPr>
        <p:spPr>
          <a:xfrm>
            <a:off x="467544" y="6381328"/>
            <a:ext cx="116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www.ieo.pl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logoPNG_bez_napisu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3624" y="0"/>
            <a:ext cx="1030376" cy="62068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1420643"/>
            <a:ext cx="9144000" cy="208157"/>
          </a:xfrm>
          <a:prstGeom prst="rect">
            <a:avLst/>
          </a:prstGeom>
        </p:spPr>
      </p:pic>
      <p:sp>
        <p:nvSpPr>
          <p:cNvPr id="12" name="pole tekstowe 11"/>
          <p:cNvSpPr txBox="1"/>
          <p:nvPr userDrawn="1"/>
        </p:nvSpPr>
        <p:spPr>
          <a:xfrm>
            <a:off x="467544" y="6381328"/>
            <a:ext cx="116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www.ieo.pl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ytuł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logoPNG_bez_napisu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13624" y="0"/>
            <a:ext cx="1030376" cy="62068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1420643"/>
            <a:ext cx="9144000" cy="208157"/>
          </a:xfrm>
          <a:prstGeom prst="rect">
            <a:avLst/>
          </a:prstGeom>
        </p:spPr>
      </p:pic>
      <p:sp>
        <p:nvSpPr>
          <p:cNvPr id="12" name="Symbol zastępczy zawartości 11"/>
          <p:cNvSpPr>
            <a:spLocks noGrp="1"/>
          </p:cNvSpPr>
          <p:nvPr>
            <p:ph sz="quarter" idx="16"/>
          </p:nvPr>
        </p:nvSpPr>
        <p:spPr>
          <a:xfrm>
            <a:off x="468313" y="836712"/>
            <a:ext cx="8207375" cy="576064"/>
          </a:xfrm>
        </p:spPr>
        <p:txBody>
          <a:bodyPr>
            <a:noAutofit/>
          </a:bodyPr>
          <a:lstStyle>
            <a:lvl1pPr>
              <a:defRPr sz="3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pole tekstowe 12"/>
          <p:cNvSpPr txBox="1"/>
          <p:nvPr userDrawn="1"/>
        </p:nvSpPr>
        <p:spPr>
          <a:xfrm>
            <a:off x="467544" y="6381328"/>
            <a:ext cx="116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www.ieo.pl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sia\Desktop\Logotypy\Logo_IE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2" r="32433" b="31601"/>
          <a:stretch>
            <a:fillRect/>
          </a:stretch>
        </p:blipFill>
        <p:spPr bwMode="auto">
          <a:xfrm>
            <a:off x="323528" y="5517232"/>
            <a:ext cx="1728192" cy="93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bolesta\AppData\Local\Microsoft\Windows\Temporary Internet Files\Content.IE5\KW3RDJ4S\MC900442171[1]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6237312"/>
            <a:ext cx="438857" cy="438857"/>
          </a:xfrm>
          <a:prstGeom prst="rect">
            <a:avLst/>
          </a:prstGeom>
          <a:noFill/>
        </p:spPr>
      </p:pic>
      <p:pic>
        <p:nvPicPr>
          <p:cNvPr id="7" name="Picture 6" descr="C:\Users\jbolesta\AppData\Local\Microsoft\Windows\Temporary Internet Files\Content.IE5\1B2D5RFY\MC900442168[2]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5229200"/>
            <a:ext cx="438857" cy="438857"/>
          </a:xfrm>
          <a:prstGeom prst="rect">
            <a:avLst/>
          </a:prstGeom>
          <a:noFill/>
        </p:spPr>
      </p:pic>
      <p:pic>
        <p:nvPicPr>
          <p:cNvPr id="8" name="Picture 8" descr="C:\Users\jbolesta\AppData\Local\Microsoft\Windows\Temporary Internet Files\Content.IE5\SUQBC6FX\MC900442164[1]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5733256"/>
            <a:ext cx="438857" cy="438857"/>
          </a:xfrm>
          <a:prstGeom prst="rect">
            <a:avLst/>
          </a:prstGeom>
          <a:noFill/>
        </p:spPr>
      </p:pic>
      <p:pic>
        <p:nvPicPr>
          <p:cNvPr id="9" name="Obraz 8" descr="logoPNG_bez_napisu.bmp"/>
          <p:cNvPicPr>
            <a:picLocks noChangeAspect="1"/>
          </p:cNvPicPr>
          <p:nvPr userDrawn="1"/>
        </p:nvPicPr>
        <p:blipFill>
          <a:blip r:embed="rId6" cstate="print">
            <a:clrChange>
              <a:clrFrom>
                <a:srgbClr val="66CC33"/>
              </a:clrFrom>
              <a:clrTo>
                <a:srgbClr val="66CC33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8676" r="18773"/>
          <a:stretch>
            <a:fillRect/>
          </a:stretch>
        </p:blipFill>
        <p:spPr>
          <a:xfrm>
            <a:off x="1666369" y="0"/>
            <a:ext cx="7477631" cy="4509120"/>
          </a:xfrm>
          <a:prstGeom prst="rect">
            <a:avLst/>
          </a:prstGeom>
        </p:spPr>
      </p:pic>
      <p:sp>
        <p:nvSpPr>
          <p:cNvPr id="11" name="Prostokąt 10"/>
          <p:cNvSpPr/>
          <p:nvPr userDrawn="1"/>
        </p:nvSpPr>
        <p:spPr>
          <a:xfrm>
            <a:off x="2123728" y="5877272"/>
            <a:ext cx="3672408" cy="50405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2000" dirty="0" smtClean="0"/>
          </a:p>
          <a:p>
            <a:pPr>
              <a:spcAft>
                <a:spcPts val="600"/>
              </a:spcAft>
            </a:pP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Instytut Energetyki Odnawialnej</a:t>
            </a:r>
          </a:p>
          <a:p>
            <a:pPr algn="ctr"/>
            <a:endParaRPr lang="pl-PL" sz="2000" dirty="0"/>
          </a:p>
        </p:txBody>
      </p:sp>
      <p:sp>
        <p:nvSpPr>
          <p:cNvPr id="12" name="pole tekstowe 11"/>
          <p:cNvSpPr txBox="1"/>
          <p:nvPr userDrawn="1"/>
        </p:nvSpPr>
        <p:spPr>
          <a:xfrm>
            <a:off x="6732240" y="5730641"/>
            <a:ext cx="18608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48 22 825 46 52</a:t>
            </a:r>
          </a:p>
          <a:p>
            <a:pPr>
              <a:spcAft>
                <a:spcPts val="1800"/>
              </a:spcAft>
            </a:pPr>
            <a:r>
              <a:rPr lang="pl-PL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www.ieo.pl</a:t>
            </a:r>
            <a:endParaRPr lang="pl-PL" sz="2000" dirty="0"/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10" hasCustomPrompt="1"/>
          </p:nvPr>
        </p:nvSpPr>
        <p:spPr>
          <a:xfrm>
            <a:off x="2123728" y="5517232"/>
            <a:ext cx="1799977" cy="647724"/>
          </a:xfrm>
        </p:spPr>
        <p:txBody>
          <a:bodyPr>
            <a:normAutofit/>
          </a:bodyPr>
          <a:lstStyle>
            <a:lvl1pPr>
              <a:defRPr sz="20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Autor</a:t>
            </a:r>
            <a:endParaRPr lang="pl-PL" dirty="0"/>
          </a:p>
        </p:txBody>
      </p:sp>
      <p:sp>
        <p:nvSpPr>
          <p:cNvPr id="15" name="Symbol zastępczy tekstu 13"/>
          <p:cNvSpPr>
            <a:spLocks noGrp="1"/>
          </p:cNvSpPr>
          <p:nvPr>
            <p:ph type="body" sz="quarter" idx="11" hasCustomPrompt="1"/>
          </p:nvPr>
        </p:nvSpPr>
        <p:spPr>
          <a:xfrm>
            <a:off x="6732240" y="5229200"/>
            <a:ext cx="1799977" cy="360040"/>
          </a:xfrm>
        </p:spPr>
        <p:txBody>
          <a:bodyPr>
            <a:normAutofit/>
          </a:bodyPr>
          <a:lstStyle>
            <a:lvl1pPr>
              <a:defRPr sz="20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Adres e-mail</a:t>
            </a:r>
            <a:endParaRPr lang="pl-PL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>
            <a:normAutofit/>
          </a:bodyPr>
          <a:lstStyle>
            <a:lvl1pPr algn="ctr">
              <a:defRPr sz="4800" b="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pic>
        <p:nvPicPr>
          <p:cNvPr id="7" name="Obraz 6" descr="Logo_IEO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5310" y="0"/>
            <a:ext cx="3097237" cy="1412775"/>
          </a:xfrm>
          <a:prstGeom prst="rect">
            <a:avLst/>
          </a:prstGeom>
        </p:spPr>
      </p:pic>
      <p:sp>
        <p:nvSpPr>
          <p:cNvPr id="9" name="Symbol zastępczy zawartości 8"/>
          <p:cNvSpPr>
            <a:spLocks noGrp="1"/>
          </p:cNvSpPr>
          <p:nvPr>
            <p:ph sz="quarter" idx="10" hasCustomPrompt="1"/>
          </p:nvPr>
        </p:nvSpPr>
        <p:spPr>
          <a:xfrm>
            <a:off x="3131840" y="188640"/>
            <a:ext cx="6012160" cy="1341438"/>
          </a:xfrm>
        </p:spPr>
        <p:txBody>
          <a:bodyPr/>
          <a:lstStyle>
            <a:lvl1pPr algn="r"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dirty="0" smtClean="0"/>
              <a:t>Wydarzenie</a:t>
            </a:r>
            <a:br>
              <a:rPr lang="pl-PL" dirty="0" smtClean="0"/>
            </a:br>
            <a:r>
              <a:rPr lang="pl-PL" dirty="0" smtClean="0"/>
              <a:t>Miejscowość, DD miesiąc RRRR r.</a:t>
            </a:r>
          </a:p>
        </p:txBody>
      </p:sp>
      <p:sp>
        <p:nvSpPr>
          <p:cNvPr id="15" name="Symbol zastępczy obrazu 14"/>
          <p:cNvSpPr>
            <a:spLocks noGrp="1"/>
          </p:cNvSpPr>
          <p:nvPr>
            <p:ph type="pic" sz="quarter" idx="13"/>
          </p:nvPr>
        </p:nvSpPr>
        <p:spPr>
          <a:xfrm>
            <a:off x="1439652" y="3356992"/>
            <a:ext cx="6264696" cy="2304033"/>
          </a:xfrm>
        </p:spPr>
        <p:txBody>
          <a:bodyPr/>
          <a:lstStyle/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17" name="Symbol zastępczy tekstu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43608" y="5805264"/>
            <a:ext cx="2016125" cy="432048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pPr lvl="0"/>
            <a:r>
              <a:rPr lang="pl-PL" dirty="0" smtClean="0"/>
              <a:t>Autor</a:t>
            </a:r>
          </a:p>
        </p:txBody>
      </p:sp>
      <p:sp>
        <p:nvSpPr>
          <p:cNvPr id="18" name="Symbol zastępczy tekstu 16"/>
          <p:cNvSpPr>
            <a:spLocks noGrp="1"/>
          </p:cNvSpPr>
          <p:nvPr>
            <p:ph type="body" sz="quarter" idx="15" hasCustomPrompt="1"/>
          </p:nvPr>
        </p:nvSpPr>
        <p:spPr>
          <a:xfrm>
            <a:off x="1043608" y="6237312"/>
            <a:ext cx="2016125" cy="432048"/>
          </a:xfrm>
        </p:spPr>
        <p:txBody>
          <a:bodyPr>
            <a:normAutofit/>
          </a:bodyPr>
          <a:lstStyle>
            <a:lvl1pPr algn="r">
              <a:defRPr sz="2400"/>
            </a:lvl1pPr>
          </a:lstStyle>
          <a:p>
            <a:pPr lvl="0"/>
            <a:r>
              <a:rPr lang="pl-PL" dirty="0" smtClean="0"/>
              <a:t>Adres e-mail</a:t>
            </a:r>
          </a:p>
        </p:txBody>
      </p:sp>
    </p:spTree>
    <p:extLst>
      <p:ext uri="{BB962C8B-B14F-4D97-AF65-F5344CB8AC3E}">
        <p14:creationId xmlns:p14="http://schemas.microsoft.com/office/powerpoint/2010/main" val="121544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AB739-4444-46DD-B63B-C288A607FAB6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635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FA12B-63FE-4BFA-91D5-59AF6F9FCD18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26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28D3-B6AF-4A51-A6FB-9E3B5A019F50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91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F3532-6749-4BCA-9472-72824EA4A9C1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9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1420643"/>
            <a:ext cx="9144000" cy="208157"/>
          </a:xfrm>
          <a:prstGeom prst="rect">
            <a:avLst/>
          </a:prstGeom>
        </p:spPr>
      </p:pic>
      <p:pic>
        <p:nvPicPr>
          <p:cNvPr id="8" name="Picture 2" descr="D:\logoPNG_bez_napisu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624" y="0"/>
            <a:ext cx="1030376" cy="620688"/>
          </a:xfrm>
          <a:prstGeom prst="rect">
            <a:avLst/>
          </a:prstGeom>
          <a:noFill/>
        </p:spPr>
      </p:pic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5" name="pole tekstowe 14"/>
          <p:cNvSpPr txBox="1"/>
          <p:nvPr userDrawn="1"/>
        </p:nvSpPr>
        <p:spPr>
          <a:xfrm>
            <a:off x="467544" y="6381328"/>
            <a:ext cx="116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www.ieo.pl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3E65A-0D65-4309-B34F-62BA0F55EDF1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934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3E1BA-7E9D-4FA7-9AF0-D2E460B4EA08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467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AB739-4444-46DD-B63B-C288A607FAB6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57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9D7F-2A48-4BDE-BCD5-3FBA04E6E164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57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5A000-7339-4F6B-8A61-8A270B4D6EB8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723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02683-2B4C-4D4D-B9B9-B5B348AB6356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898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23B8A-B1F3-4043-8B19-E7B48F8C1249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57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7ACB9-083E-4DB9-A7A7-5AC87F30F9DA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05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ytuł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wykresu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1E83B-F6B5-4ADB-A4BC-CB65B54B29C9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311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FA12B-63FE-4BFA-91D5-59AF6F9FCD18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164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ytuł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1420643"/>
            <a:ext cx="9144000" cy="208157"/>
          </a:xfrm>
          <a:prstGeom prst="rect">
            <a:avLst/>
          </a:prstGeom>
        </p:spPr>
      </p:pic>
      <p:pic>
        <p:nvPicPr>
          <p:cNvPr id="8" name="Picture 2" descr="D:\logoPNG_bez_napisu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624" y="0"/>
            <a:ext cx="1030376" cy="620688"/>
          </a:xfrm>
          <a:prstGeom prst="rect">
            <a:avLst/>
          </a:prstGeom>
          <a:noFill/>
        </p:spPr>
      </p:pic>
      <p:sp>
        <p:nvSpPr>
          <p:cNvPr id="13" name="Symbol zastępczy numeru slajdu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4" name="Symbol zastępczy stopki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2" name="Symbol zastępczy zawartości 11"/>
          <p:cNvSpPr>
            <a:spLocks noGrp="1"/>
          </p:cNvSpPr>
          <p:nvPr>
            <p:ph sz="quarter" idx="13"/>
          </p:nvPr>
        </p:nvSpPr>
        <p:spPr>
          <a:xfrm>
            <a:off x="468313" y="836712"/>
            <a:ext cx="8207375" cy="576064"/>
          </a:xfrm>
        </p:spPr>
        <p:txBody>
          <a:bodyPr>
            <a:noAutofit/>
          </a:bodyPr>
          <a:lstStyle>
            <a:lvl1pPr>
              <a:defRPr sz="3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28D3-B6AF-4A51-A6FB-9E3B5A019F50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51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F3532-6749-4BCA-9472-72824EA4A9C1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766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3E65A-0D65-4309-B34F-62BA0F55EDF1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04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3E1BA-7E9D-4FA7-9AF0-D2E460B4EA08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6518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AB739-4444-46DD-B63B-C288A607FAB6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77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D9D7F-2A48-4BDE-BCD5-3FBA04E6E164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567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5A000-7339-4F6B-8A61-8A270B4D6EB8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8441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02683-2B4C-4D4D-B9B9-B5B348AB6356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280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23B8A-B1F3-4043-8B19-E7B48F8C1249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205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7ACB9-083E-4DB9-A7A7-5AC87F30F9DA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948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az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1420643"/>
            <a:ext cx="9144000" cy="208157"/>
          </a:xfrm>
          <a:prstGeom prst="rect">
            <a:avLst/>
          </a:prstGeom>
        </p:spPr>
      </p:pic>
      <p:pic>
        <p:nvPicPr>
          <p:cNvPr id="8" name="Picture 2" descr="D:\logoPNG_bez_napisu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624" y="0"/>
            <a:ext cx="1030376" cy="620688"/>
          </a:xfrm>
          <a:prstGeom prst="rect">
            <a:avLst/>
          </a:prstGeom>
          <a:noFill/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5" name="Symbol zastępczy obrazu 12"/>
          <p:cNvSpPr>
            <a:spLocks noGrp="1"/>
          </p:cNvSpPr>
          <p:nvPr>
            <p:ph type="pic" sz="quarter" idx="13"/>
          </p:nvPr>
        </p:nvSpPr>
        <p:spPr>
          <a:xfrm>
            <a:off x="467519" y="1700213"/>
            <a:ext cx="8208963" cy="4033043"/>
          </a:xfrm>
        </p:spPr>
        <p:txBody>
          <a:bodyPr/>
          <a:lstStyle/>
          <a:p>
            <a:r>
              <a:rPr lang="pl-PL" dirty="0" smtClean="0"/>
              <a:t>Kliknij ikonę, aby dodać obraz</a:t>
            </a:r>
            <a:endParaRPr lang="pl-PL" dirty="0"/>
          </a:p>
        </p:txBody>
      </p:sp>
      <p:sp>
        <p:nvSpPr>
          <p:cNvPr id="17" name="Symbol zastępczy zawartości 16"/>
          <p:cNvSpPr>
            <a:spLocks noGrp="1"/>
          </p:cNvSpPr>
          <p:nvPr>
            <p:ph sz="quarter" idx="14"/>
          </p:nvPr>
        </p:nvSpPr>
        <p:spPr>
          <a:xfrm>
            <a:off x="468313" y="5805488"/>
            <a:ext cx="8207375" cy="360362"/>
          </a:xfrm>
        </p:spPr>
        <p:txBody>
          <a:bodyPr>
            <a:noAutofit/>
          </a:bodyPr>
          <a:lstStyle>
            <a:lvl1pPr algn="just">
              <a:defRPr sz="2000"/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8" name="pole tekstowe 17"/>
          <p:cNvSpPr txBox="1"/>
          <p:nvPr userDrawn="1"/>
        </p:nvSpPr>
        <p:spPr>
          <a:xfrm>
            <a:off x="467544" y="6381328"/>
            <a:ext cx="116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www.ieo.pl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ytuł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wykresu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1E83B-F6B5-4ADB-A4BC-CB65B54B29C9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67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56761-A9BF-4DDE-AB3A-3C13AC37C29A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51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68F7E-8570-44A1-B017-1951E140784C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24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08871-4082-4437-BF66-415E7E85A18C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278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DFD55-59E3-4911-98D5-412FC39F2156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334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5389E-A35D-4E37-A66E-64B271B782B2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22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DF9E8-BC9A-4AF2-A205-40FC91DC76CB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41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797A9-5798-43C8-A006-F941939CBCB8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5633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842B2-0C73-456B-B16E-F77E923698EE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63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AD500-8C31-41EC-B74D-C87B368E1E19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1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ytuł_Obraz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1420643"/>
            <a:ext cx="9144000" cy="208157"/>
          </a:xfrm>
          <a:prstGeom prst="rect">
            <a:avLst/>
          </a:prstGeom>
        </p:spPr>
      </p:pic>
      <p:pic>
        <p:nvPicPr>
          <p:cNvPr id="8" name="Picture 2" descr="D:\logoPNG_bez_napisu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624" y="0"/>
            <a:ext cx="1030376" cy="620688"/>
          </a:xfrm>
          <a:prstGeom prst="rect">
            <a:avLst/>
          </a:prstGeom>
          <a:noFill/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3" name="Symbol zastępczy obrazu 12"/>
          <p:cNvSpPr>
            <a:spLocks noGrp="1"/>
          </p:cNvSpPr>
          <p:nvPr>
            <p:ph type="pic" sz="quarter" idx="13"/>
          </p:nvPr>
        </p:nvSpPr>
        <p:spPr>
          <a:xfrm>
            <a:off x="467519" y="1700213"/>
            <a:ext cx="8208963" cy="4033043"/>
          </a:xfrm>
        </p:spPr>
        <p:txBody>
          <a:bodyPr/>
          <a:lstStyle/>
          <a:p>
            <a:r>
              <a:rPr lang="pl-PL" dirty="0" smtClean="0"/>
              <a:t>Kliknij ikonę, aby dodać obraz</a:t>
            </a:r>
            <a:endParaRPr lang="pl-PL" dirty="0"/>
          </a:p>
        </p:txBody>
      </p:sp>
      <p:sp>
        <p:nvSpPr>
          <p:cNvPr id="9" name="Symbol zastępczy zawartości 11"/>
          <p:cNvSpPr>
            <a:spLocks noGrp="1"/>
          </p:cNvSpPr>
          <p:nvPr>
            <p:ph sz="quarter" idx="14"/>
          </p:nvPr>
        </p:nvSpPr>
        <p:spPr>
          <a:xfrm>
            <a:off x="468313" y="836712"/>
            <a:ext cx="8207375" cy="576064"/>
          </a:xfrm>
        </p:spPr>
        <p:txBody>
          <a:bodyPr>
            <a:noAutofit/>
          </a:bodyPr>
          <a:lstStyle>
            <a:lvl1pPr>
              <a:defRPr sz="3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Symbol zastępczy zawartości 16"/>
          <p:cNvSpPr>
            <a:spLocks noGrp="1"/>
          </p:cNvSpPr>
          <p:nvPr>
            <p:ph sz="quarter" idx="15"/>
          </p:nvPr>
        </p:nvSpPr>
        <p:spPr>
          <a:xfrm>
            <a:off x="468313" y="5805488"/>
            <a:ext cx="8207375" cy="360362"/>
          </a:xfrm>
        </p:spPr>
        <p:txBody>
          <a:bodyPr>
            <a:noAutofit/>
          </a:bodyPr>
          <a:lstStyle>
            <a:lvl1pPr algn="just">
              <a:defRPr sz="2000"/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5" name="pole tekstowe 14"/>
          <p:cNvSpPr txBox="1"/>
          <p:nvPr userDrawn="1"/>
        </p:nvSpPr>
        <p:spPr>
          <a:xfrm>
            <a:off x="467544" y="6381328"/>
            <a:ext cx="116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www.ieo.pl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72F5A-04A2-47CF-9B84-1F4CC7F5A9B4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614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A3832-15BE-46D3-82A9-1550E48FE57A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665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ytuł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wykresu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/>
              <a:t>www.ieo.pl</a:t>
            </a: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F9C82-2CA5-4247-A75A-BA016862830D}" type="slidenum">
              <a:rPr lang="en-GB" altLang="pl-P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0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a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1420643"/>
            <a:ext cx="9144000" cy="208157"/>
          </a:xfrm>
          <a:prstGeom prst="rect">
            <a:avLst/>
          </a:prstGeom>
        </p:spPr>
      </p:pic>
      <p:pic>
        <p:nvPicPr>
          <p:cNvPr id="8" name="Picture 2" descr="D:\logoPNG_bez_napisu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624" y="0"/>
            <a:ext cx="1030376" cy="620688"/>
          </a:xfrm>
          <a:prstGeom prst="rect">
            <a:avLst/>
          </a:prstGeom>
          <a:noFill/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4" name="Symbol zastępczy tabeli 13"/>
          <p:cNvSpPr>
            <a:spLocks noGrp="1"/>
          </p:cNvSpPr>
          <p:nvPr>
            <p:ph type="tbl" sz="quarter" idx="13"/>
          </p:nvPr>
        </p:nvSpPr>
        <p:spPr>
          <a:xfrm>
            <a:off x="467519" y="1700213"/>
            <a:ext cx="8208963" cy="4033043"/>
          </a:xfrm>
        </p:spPr>
        <p:txBody>
          <a:bodyPr/>
          <a:lstStyle/>
          <a:p>
            <a:r>
              <a:rPr lang="pl-PL" dirty="0" smtClean="0"/>
              <a:t>Kliknij ikonę, aby dodać tabelę</a:t>
            </a:r>
            <a:endParaRPr lang="pl-PL" dirty="0"/>
          </a:p>
        </p:txBody>
      </p:sp>
      <p:sp>
        <p:nvSpPr>
          <p:cNvPr id="16" name="Symbol zastępczy zawartości 16"/>
          <p:cNvSpPr>
            <a:spLocks noGrp="1"/>
          </p:cNvSpPr>
          <p:nvPr>
            <p:ph sz="quarter" idx="14"/>
          </p:nvPr>
        </p:nvSpPr>
        <p:spPr>
          <a:xfrm>
            <a:off x="468313" y="5805488"/>
            <a:ext cx="8207375" cy="360362"/>
          </a:xfrm>
        </p:spPr>
        <p:txBody>
          <a:bodyPr>
            <a:noAutofit/>
          </a:bodyPr>
          <a:lstStyle>
            <a:lvl1pPr algn="just">
              <a:defRPr sz="2000"/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7" name="pole tekstowe 16"/>
          <p:cNvSpPr txBox="1"/>
          <p:nvPr userDrawn="1"/>
        </p:nvSpPr>
        <p:spPr>
          <a:xfrm>
            <a:off x="467544" y="6381328"/>
            <a:ext cx="116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www.ieo.pl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ytuł_Tabela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1420643"/>
            <a:ext cx="9144000" cy="208157"/>
          </a:xfrm>
          <a:prstGeom prst="rect">
            <a:avLst/>
          </a:prstGeom>
        </p:spPr>
      </p:pic>
      <p:pic>
        <p:nvPicPr>
          <p:cNvPr id="8" name="Picture 2" descr="D:\logoPNG_bez_napisu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624" y="0"/>
            <a:ext cx="1030376" cy="620688"/>
          </a:xfrm>
          <a:prstGeom prst="rect">
            <a:avLst/>
          </a:prstGeom>
          <a:noFill/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zawartości 11"/>
          <p:cNvSpPr>
            <a:spLocks noGrp="1"/>
          </p:cNvSpPr>
          <p:nvPr>
            <p:ph sz="quarter" idx="14"/>
          </p:nvPr>
        </p:nvSpPr>
        <p:spPr>
          <a:xfrm>
            <a:off x="468313" y="836712"/>
            <a:ext cx="8207375" cy="576064"/>
          </a:xfrm>
        </p:spPr>
        <p:txBody>
          <a:bodyPr>
            <a:noAutofit/>
          </a:bodyPr>
          <a:lstStyle>
            <a:lvl1pPr>
              <a:defRPr sz="3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Symbol zastępczy tabeli 13"/>
          <p:cNvSpPr>
            <a:spLocks noGrp="1"/>
          </p:cNvSpPr>
          <p:nvPr>
            <p:ph type="tbl" sz="quarter" idx="13"/>
          </p:nvPr>
        </p:nvSpPr>
        <p:spPr>
          <a:xfrm>
            <a:off x="467519" y="1700213"/>
            <a:ext cx="8208963" cy="4033043"/>
          </a:xfrm>
        </p:spPr>
        <p:txBody>
          <a:bodyPr/>
          <a:lstStyle/>
          <a:p>
            <a:r>
              <a:rPr lang="pl-PL" dirty="0" smtClean="0"/>
              <a:t>Kliknij ikonę, aby dodać tabelę</a:t>
            </a:r>
            <a:endParaRPr lang="pl-PL" dirty="0"/>
          </a:p>
        </p:txBody>
      </p:sp>
      <p:sp>
        <p:nvSpPr>
          <p:cNvPr id="13" name="Symbol zastępczy zawartości 16"/>
          <p:cNvSpPr>
            <a:spLocks noGrp="1"/>
          </p:cNvSpPr>
          <p:nvPr>
            <p:ph sz="quarter" idx="15"/>
          </p:nvPr>
        </p:nvSpPr>
        <p:spPr>
          <a:xfrm>
            <a:off x="468313" y="5805488"/>
            <a:ext cx="8207375" cy="360362"/>
          </a:xfrm>
        </p:spPr>
        <p:txBody>
          <a:bodyPr>
            <a:noAutofit/>
          </a:bodyPr>
          <a:lstStyle>
            <a:lvl1pPr algn="just">
              <a:defRPr sz="2000"/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pole tekstowe 15"/>
          <p:cNvSpPr txBox="1"/>
          <p:nvPr userDrawn="1"/>
        </p:nvSpPr>
        <p:spPr>
          <a:xfrm>
            <a:off x="467544" y="6381328"/>
            <a:ext cx="116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www.ieo.pl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ykres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1420643"/>
            <a:ext cx="9144000" cy="208157"/>
          </a:xfrm>
          <a:prstGeom prst="rect">
            <a:avLst/>
          </a:prstGeom>
        </p:spPr>
      </p:pic>
      <p:pic>
        <p:nvPicPr>
          <p:cNvPr id="8" name="Picture 2" descr="D:\logoPNG_bez_napisu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624" y="0"/>
            <a:ext cx="1030376" cy="620688"/>
          </a:xfrm>
          <a:prstGeom prst="rect">
            <a:avLst/>
          </a:prstGeom>
          <a:noFill/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3" name="Symbol zastępczy wykresu 12"/>
          <p:cNvSpPr>
            <a:spLocks noGrp="1"/>
          </p:cNvSpPr>
          <p:nvPr>
            <p:ph type="chart" sz="quarter" idx="13"/>
          </p:nvPr>
        </p:nvSpPr>
        <p:spPr>
          <a:xfrm>
            <a:off x="431800" y="1700213"/>
            <a:ext cx="8280400" cy="4033043"/>
          </a:xfrm>
        </p:spPr>
        <p:txBody>
          <a:bodyPr/>
          <a:lstStyle/>
          <a:p>
            <a:r>
              <a:rPr lang="pl-PL" dirty="0" smtClean="0"/>
              <a:t>Kliknij ikonę, aby dodać wykres</a:t>
            </a:r>
            <a:endParaRPr lang="pl-PL" dirty="0"/>
          </a:p>
        </p:txBody>
      </p:sp>
      <p:sp>
        <p:nvSpPr>
          <p:cNvPr id="16" name="Symbol zastępczy zawartości 16"/>
          <p:cNvSpPr>
            <a:spLocks noGrp="1"/>
          </p:cNvSpPr>
          <p:nvPr>
            <p:ph sz="quarter" idx="15"/>
          </p:nvPr>
        </p:nvSpPr>
        <p:spPr>
          <a:xfrm>
            <a:off x="468313" y="5805488"/>
            <a:ext cx="8207375" cy="360362"/>
          </a:xfrm>
        </p:spPr>
        <p:txBody>
          <a:bodyPr>
            <a:noAutofit/>
          </a:bodyPr>
          <a:lstStyle>
            <a:lvl1pPr algn="just">
              <a:defRPr sz="2000"/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7" name="pole tekstowe 16"/>
          <p:cNvSpPr txBox="1"/>
          <p:nvPr userDrawn="1"/>
        </p:nvSpPr>
        <p:spPr>
          <a:xfrm>
            <a:off x="467544" y="6381328"/>
            <a:ext cx="116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www.ieo.pl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tytuł_Wykres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" y="1420643"/>
            <a:ext cx="9144000" cy="208157"/>
          </a:xfrm>
          <a:prstGeom prst="rect">
            <a:avLst/>
          </a:prstGeom>
        </p:spPr>
      </p:pic>
      <p:pic>
        <p:nvPicPr>
          <p:cNvPr id="8" name="Picture 2" descr="D:\logoPNG_bez_napisu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624" y="0"/>
            <a:ext cx="1030376" cy="620688"/>
          </a:xfrm>
          <a:prstGeom prst="rect">
            <a:avLst/>
          </a:prstGeom>
          <a:noFill/>
        </p:spPr>
      </p:pic>
      <p:sp>
        <p:nvSpPr>
          <p:cNvPr id="10" name="Symbol zastępczy numeru slajdu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zawartości 11"/>
          <p:cNvSpPr>
            <a:spLocks noGrp="1"/>
          </p:cNvSpPr>
          <p:nvPr>
            <p:ph sz="quarter" idx="14"/>
          </p:nvPr>
        </p:nvSpPr>
        <p:spPr>
          <a:xfrm>
            <a:off x="468313" y="836712"/>
            <a:ext cx="8207375" cy="576064"/>
          </a:xfrm>
        </p:spPr>
        <p:txBody>
          <a:bodyPr>
            <a:noAutofit/>
          </a:bodyPr>
          <a:lstStyle>
            <a:lvl1pPr>
              <a:defRPr sz="34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Symbol zastępczy wykresu 12"/>
          <p:cNvSpPr>
            <a:spLocks noGrp="1"/>
          </p:cNvSpPr>
          <p:nvPr>
            <p:ph type="chart" sz="quarter" idx="13"/>
          </p:nvPr>
        </p:nvSpPr>
        <p:spPr>
          <a:xfrm>
            <a:off x="431800" y="1700213"/>
            <a:ext cx="8280400" cy="4033043"/>
          </a:xfrm>
        </p:spPr>
        <p:txBody>
          <a:bodyPr/>
          <a:lstStyle/>
          <a:p>
            <a:r>
              <a:rPr lang="pl-PL" dirty="0" smtClean="0"/>
              <a:t>Kliknij ikonę, aby dodać wykres</a:t>
            </a:r>
            <a:endParaRPr lang="pl-PL" dirty="0"/>
          </a:p>
        </p:txBody>
      </p:sp>
      <p:sp>
        <p:nvSpPr>
          <p:cNvPr id="14" name="Symbol zastępczy zawartości 16"/>
          <p:cNvSpPr>
            <a:spLocks noGrp="1"/>
          </p:cNvSpPr>
          <p:nvPr>
            <p:ph sz="quarter" idx="15"/>
          </p:nvPr>
        </p:nvSpPr>
        <p:spPr>
          <a:xfrm>
            <a:off x="468313" y="5805488"/>
            <a:ext cx="8207375" cy="360362"/>
          </a:xfrm>
        </p:spPr>
        <p:txBody>
          <a:bodyPr>
            <a:noAutofit/>
          </a:bodyPr>
          <a:lstStyle>
            <a:lvl1pPr algn="just">
              <a:defRPr sz="2000"/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pole tekstowe 15"/>
          <p:cNvSpPr txBox="1"/>
          <p:nvPr userDrawn="1"/>
        </p:nvSpPr>
        <p:spPr>
          <a:xfrm>
            <a:off x="467544" y="6381328"/>
            <a:ext cx="1164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600" b="1" dirty="0" smtClean="0">
                <a:solidFill>
                  <a:schemeClr val="accent3">
                    <a:lumMod val="50000"/>
                  </a:schemeClr>
                </a:solidFill>
              </a:rPr>
              <a:t>www.ieo.pl</a:t>
            </a:r>
            <a:endParaRPr lang="pl-PL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0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0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pl-PL" dirty="0" smtClean="0"/>
              <a:t>www.ieo.pl</a:t>
            </a:r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F5E30005-8415-49B5-974C-B0A8B464D291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1" r:id="rId6"/>
    <p:sldLayoutId id="2147483665" r:id="rId7"/>
    <p:sldLayoutId id="2147483662" r:id="rId8"/>
    <p:sldLayoutId id="2147483666" r:id="rId9"/>
    <p:sldLayoutId id="2147483652" r:id="rId10"/>
    <p:sldLayoutId id="2147483667" r:id="rId11"/>
    <p:sldLayoutId id="2147483653" r:id="rId12"/>
    <p:sldLayoutId id="2147483668" r:id="rId13"/>
    <p:sldLayoutId id="2147483655" r:id="rId14"/>
    <p:sldLayoutId id="2147483709" r:id="rId15"/>
    <p:sldLayoutId id="2147483710" r:id="rId1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Wingdings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FontTx/>
              <a:buNone/>
              <a:defRPr sz="1400" b="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24625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200" b="0">
                <a:solidFill>
                  <a:srgbClr val="009900"/>
                </a:solidFill>
                <a:latin typeface="Futur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pl-PL"/>
              <a:t>www.ieo.pl</a:t>
            </a:r>
            <a:endParaRPr lang="en-GB"/>
          </a:p>
        </p:txBody>
      </p:sp>
      <p:pic>
        <p:nvPicPr>
          <p:cNvPr id="1030" name="Picture 12" descr="logo_ie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3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7D55AE-041C-468B-8018-F03F9991B464}" type="slidenum">
              <a:rPr lang="en-GB" altLang="pl-P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0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FontTx/>
              <a:buNone/>
              <a:defRPr sz="1400" b="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24625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200" b="0">
                <a:solidFill>
                  <a:srgbClr val="009900"/>
                </a:solidFill>
                <a:latin typeface="Futur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pl-PL"/>
              <a:t>www.ieo.pl</a:t>
            </a:r>
            <a:endParaRPr lang="en-GB"/>
          </a:p>
        </p:txBody>
      </p:sp>
      <p:pic>
        <p:nvPicPr>
          <p:cNvPr id="1030" name="Picture 12" descr="logo_ie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3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smtClean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7D55AE-041C-468B-8018-F03F9991B464}" type="slidenum">
              <a:rPr lang="en-GB" altLang="pl-P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2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ClrTx/>
              <a:buFontTx/>
              <a:buNone/>
              <a:defRPr sz="1400" b="0"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524625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ClrTx/>
              <a:buFontTx/>
              <a:buNone/>
              <a:defRPr sz="1200" b="0">
                <a:solidFill>
                  <a:srgbClr val="009900"/>
                </a:solidFill>
                <a:latin typeface="Futura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pl-PL"/>
              <a:t>www.ieo.pl</a:t>
            </a:r>
            <a:endParaRPr lang="en-GB"/>
          </a:p>
        </p:txBody>
      </p:sp>
      <p:pic>
        <p:nvPicPr>
          <p:cNvPr id="1030" name="Picture 12" descr="logo_ieo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033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4E58E4-3C66-409B-B9FF-DE4BF3F92B52}" type="slidenum">
              <a:rPr lang="en-GB" altLang="pl-P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07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4" y="1556792"/>
            <a:ext cx="9144000" cy="3771130"/>
          </a:xfrm>
          <a:prstGeom prst="rect">
            <a:avLst/>
          </a:prstGeom>
          <a:blipFill dpi="0" rotWithShape="1">
            <a:blip r:embed="rId2">
              <a:alphaModFix amt="5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" y="2175962"/>
            <a:ext cx="9105764" cy="1830065"/>
          </a:xfrm>
        </p:spPr>
        <p:txBody>
          <a:bodyPr>
            <a:noAutofit/>
          </a:bodyPr>
          <a:lstStyle/>
          <a:p>
            <a:pPr algn="r"/>
            <a:r>
              <a:rPr lang="pl-PL" sz="3600" b="1" dirty="0">
                <a:solidFill>
                  <a:srgbClr val="002060"/>
                </a:solidFill>
              </a:rPr>
              <a:t/>
            </a:r>
            <a:br>
              <a:rPr lang="pl-PL" sz="3600" b="1" dirty="0">
                <a:solidFill>
                  <a:srgbClr val="002060"/>
                </a:solidFill>
              </a:rPr>
            </a:br>
            <a:r>
              <a:rPr lang="pl-PL" sz="3600" b="1" dirty="0" smtClean="0">
                <a:solidFill>
                  <a:srgbClr val="002060"/>
                </a:solidFill>
              </a:rPr>
              <a:t/>
            </a:r>
            <a:br>
              <a:rPr lang="pl-PL" sz="3600" b="1" dirty="0" smtClean="0">
                <a:solidFill>
                  <a:srgbClr val="002060"/>
                </a:solidFill>
              </a:rPr>
            </a:br>
            <a:r>
              <a:rPr lang="pl-PL" sz="3600" b="1" i="1" dirty="0">
                <a:solidFill>
                  <a:schemeClr val="tx2">
                    <a:lumMod val="75000"/>
                  </a:schemeClr>
                </a:solidFill>
              </a:rPr>
              <a:t>Możliwości wykorzystania OZE w przemyśle -  rozwiązania i modele biznesowe dla autoproducentów energii i niezależnych jej wytwórców na przykładzie </a:t>
            </a:r>
            <a:r>
              <a:rPr lang="pl-PL" sz="3600" b="1" i="1" dirty="0" smtClean="0">
                <a:solidFill>
                  <a:schemeClr val="tx2">
                    <a:lumMod val="75000"/>
                  </a:schemeClr>
                </a:solidFill>
              </a:rPr>
              <a:t>fotowoltaiki</a:t>
            </a:r>
            <a:r>
              <a:rPr lang="pl-PL" sz="36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3600" b="1" dirty="0" smtClean="0">
                <a:solidFill>
                  <a:srgbClr val="002060"/>
                </a:solidFill>
              </a:rPr>
              <a:t/>
            </a:r>
            <a:br>
              <a:rPr lang="pl-PL" sz="3600" b="1" dirty="0" smtClean="0">
                <a:solidFill>
                  <a:srgbClr val="002060"/>
                </a:solidFill>
              </a:rPr>
            </a:br>
            <a:endParaRPr lang="pl-PL" sz="2800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0"/>
          </p:nvPr>
        </p:nvSpPr>
        <p:spPr>
          <a:xfrm>
            <a:off x="1958277" y="195764"/>
            <a:ext cx="7236296" cy="1341438"/>
          </a:xfrm>
        </p:spPr>
        <p:txBody>
          <a:bodyPr>
            <a:normAutofit fontScale="92500" lnSpcReduction="10000"/>
          </a:bodyPr>
          <a:lstStyle/>
          <a:p>
            <a:r>
              <a:rPr lang="pl-PL" sz="2000" b="1" dirty="0" smtClean="0"/>
              <a:t>Walne </a:t>
            </a:r>
            <a:r>
              <a:rPr lang="pl-PL" sz="2000" b="1" dirty="0"/>
              <a:t>Zgromadzenia Członków</a:t>
            </a:r>
            <a:endParaRPr lang="pl-PL" sz="2000" dirty="0"/>
          </a:p>
          <a:p>
            <a:r>
              <a:rPr lang="pl-PL" sz="2000" b="1" dirty="0"/>
              <a:t>Polskiej Izby Gospodarczej Elektrotechniki /PIGE/</a:t>
            </a:r>
            <a:endParaRPr lang="pl-PL" sz="2000" dirty="0"/>
          </a:p>
          <a:p>
            <a:r>
              <a:rPr lang="pl-PL" sz="2000" b="1" dirty="0"/>
              <a:t>7 - 8 czerwca 2018 r.</a:t>
            </a:r>
            <a:endParaRPr lang="pl-PL" sz="2000" dirty="0"/>
          </a:p>
          <a:p>
            <a:r>
              <a:rPr lang="pl-PL" sz="2000" b="1" dirty="0"/>
              <a:t>Łąck k/Płocka</a:t>
            </a:r>
            <a:endParaRPr lang="pl-PL" sz="2000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4"/>
          </p:nvPr>
        </p:nvSpPr>
        <p:spPr>
          <a:xfrm>
            <a:off x="2483768" y="5385075"/>
            <a:ext cx="4464496" cy="83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Grzegorz Wiśniewski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7" name="Symbol zastępczy tekstu 5"/>
          <p:cNvSpPr txBox="1">
            <a:spLocks/>
          </p:cNvSpPr>
          <p:nvPr/>
        </p:nvSpPr>
        <p:spPr>
          <a:xfrm>
            <a:off x="1043608" y="6264393"/>
            <a:ext cx="712879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gwisniewski@ieo.pl      tel. 22 825 46 52</a:t>
            </a:r>
            <a:endParaRPr lang="pl-PL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13653"/>
            <a:ext cx="895475" cy="73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3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10</a:t>
            </a:fld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3"/>
          </p:nvPr>
        </p:nvSpPr>
        <p:spPr>
          <a:xfrm>
            <a:off x="468312" y="908720"/>
            <a:ext cx="8207375" cy="576064"/>
          </a:xfrm>
        </p:spPr>
        <p:txBody>
          <a:bodyPr/>
          <a:lstStyle/>
          <a:p>
            <a:r>
              <a:rPr lang="pl-PL" sz="2800" dirty="0" smtClean="0"/>
              <a:t>Przykład doboru instalacji PV – dach płaski 1000 m2</a:t>
            </a:r>
            <a:endParaRPr lang="pl-PL" sz="2800" dirty="0"/>
          </a:p>
        </p:txBody>
      </p:sp>
      <p:sp>
        <p:nvSpPr>
          <p:cNvPr id="5" name="Tytuł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pl-PL" dirty="0" smtClean="0"/>
              <a:t>Instalacji PV na dachu hali przemysłowej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909827"/>
            <a:ext cx="4427984" cy="2959333"/>
          </a:xfrm>
          <a:prstGeom prst="rect">
            <a:avLst/>
          </a:prstGeom>
        </p:spPr>
      </p:pic>
      <p:sp>
        <p:nvSpPr>
          <p:cNvPr id="11" name="Symbol zastępczy zawartości 5"/>
          <p:cNvSpPr>
            <a:spLocks noGrp="1"/>
          </p:cNvSpPr>
          <p:nvPr>
            <p:ph sz="quarter" idx="13"/>
          </p:nvPr>
        </p:nvSpPr>
        <p:spPr>
          <a:xfrm>
            <a:off x="6516216" y="4859973"/>
            <a:ext cx="1440160" cy="576064"/>
          </a:xfrm>
        </p:spPr>
        <p:txBody>
          <a:bodyPr/>
          <a:lstStyle/>
          <a:p>
            <a:r>
              <a:rPr lang="pl-PL" sz="2800" dirty="0" smtClean="0">
                <a:solidFill>
                  <a:schemeClr val="accent1">
                    <a:lumMod val="75000"/>
                  </a:schemeClr>
                </a:solidFill>
              </a:rPr>
              <a:t>54 </a:t>
            </a:r>
            <a:r>
              <a:rPr lang="pl-PL" sz="2800" dirty="0" err="1" smtClean="0">
                <a:solidFill>
                  <a:schemeClr val="accent1">
                    <a:lumMod val="75000"/>
                  </a:schemeClr>
                </a:solidFill>
              </a:rPr>
              <a:t>kWp</a:t>
            </a: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34527"/>
            <a:ext cx="4139951" cy="2723472"/>
          </a:xfrm>
          <a:prstGeom prst="rect">
            <a:avLst/>
          </a:prstGeom>
        </p:spPr>
      </p:pic>
      <p:sp>
        <p:nvSpPr>
          <p:cNvPr id="9" name="Symbol zastępczy zawartości 5"/>
          <p:cNvSpPr>
            <a:spLocks noGrp="1"/>
          </p:cNvSpPr>
          <p:nvPr>
            <p:ph sz="quarter" idx="13"/>
          </p:nvPr>
        </p:nvSpPr>
        <p:spPr>
          <a:xfrm>
            <a:off x="3491880" y="5373216"/>
            <a:ext cx="1440160" cy="576064"/>
          </a:xfrm>
        </p:spPr>
        <p:txBody>
          <a:bodyPr/>
          <a:lstStyle/>
          <a:p>
            <a:r>
              <a:rPr lang="pl-PL" sz="2800" dirty="0" smtClean="0">
                <a:solidFill>
                  <a:schemeClr val="accent1">
                    <a:lumMod val="75000"/>
                  </a:schemeClr>
                </a:solidFill>
              </a:rPr>
              <a:t>46 </a:t>
            </a:r>
            <a:r>
              <a:rPr lang="pl-PL" sz="2800" dirty="0" err="1" smtClean="0">
                <a:solidFill>
                  <a:schemeClr val="accent1">
                    <a:lumMod val="75000"/>
                  </a:schemeClr>
                </a:solidFill>
              </a:rPr>
              <a:t>kWp</a:t>
            </a: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2" y="1644522"/>
            <a:ext cx="4091152" cy="2720582"/>
          </a:xfrm>
          <a:prstGeom prst="rect">
            <a:avLst/>
          </a:prstGeom>
        </p:spPr>
      </p:pic>
      <p:sp>
        <p:nvSpPr>
          <p:cNvPr id="7" name="Symbol zastępczy zawartości 5"/>
          <p:cNvSpPr>
            <a:spLocks noGrp="1"/>
          </p:cNvSpPr>
          <p:nvPr>
            <p:ph sz="quarter" idx="13"/>
          </p:nvPr>
        </p:nvSpPr>
        <p:spPr>
          <a:xfrm>
            <a:off x="3419872" y="2780928"/>
            <a:ext cx="1440160" cy="576064"/>
          </a:xfrm>
        </p:spPr>
        <p:txBody>
          <a:bodyPr/>
          <a:lstStyle/>
          <a:p>
            <a:r>
              <a:rPr lang="pl-PL" sz="2800" dirty="0" smtClean="0">
                <a:solidFill>
                  <a:schemeClr val="accent1">
                    <a:lumMod val="75000"/>
                  </a:schemeClr>
                </a:solidFill>
              </a:rPr>
              <a:t>46 </a:t>
            </a:r>
            <a:r>
              <a:rPr lang="pl-PL" sz="2800" dirty="0" err="1" smtClean="0">
                <a:solidFill>
                  <a:schemeClr val="accent1">
                    <a:lumMod val="75000"/>
                  </a:schemeClr>
                </a:solidFill>
              </a:rPr>
              <a:t>kWp</a:t>
            </a: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3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700808"/>
            <a:ext cx="8136904" cy="216024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Systemy wsparcia produkcji energii z OZE a rozw</a:t>
            </a:r>
            <a:r>
              <a:rPr lang="pl-PL" dirty="0" smtClean="0">
                <a:solidFill>
                  <a:srgbClr val="002060"/>
                </a:solidFill>
                <a:latin typeface="Calibri" panose="020F0502020204030204" pitchFamily="34" charset="0"/>
              </a:rPr>
              <a:t>ój rynku fotowoltaiki 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www.ieo.pl</a:t>
            </a:r>
            <a:endParaRPr lang="en-GB"/>
          </a:p>
        </p:txBody>
      </p:sp>
      <p:sp>
        <p:nvSpPr>
          <p:cNvPr id="4" name="pole tekstowe 3"/>
          <p:cNvSpPr txBox="1"/>
          <p:nvPr/>
        </p:nvSpPr>
        <p:spPr>
          <a:xfrm>
            <a:off x="467544" y="4005064"/>
            <a:ext cx="83529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rgbClr val="002060"/>
                </a:solidFill>
              </a:rPr>
              <a:t>Zielone certyfikaty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200" b="1" dirty="0" smtClean="0">
                <a:solidFill>
                  <a:srgbClr val="002060"/>
                </a:solidFill>
              </a:rPr>
              <a:t>System aukcyjny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3600" b="1" dirty="0" smtClean="0">
                <a:solidFill>
                  <a:srgbClr val="002060"/>
                </a:solidFill>
              </a:rPr>
              <a:t>System prosumencki (</a:t>
            </a:r>
            <a:r>
              <a:rPr lang="pl-PL" sz="3600" b="1" dirty="0" smtClean="0">
                <a:solidFill>
                  <a:srgbClr val="FF0000"/>
                </a:solidFill>
              </a:rPr>
              <a:t>autokonsumpcja</a:t>
            </a:r>
            <a:r>
              <a:rPr lang="pl-PL" sz="3600" b="1" dirty="0" smtClean="0">
                <a:solidFill>
                  <a:srgbClr val="002060"/>
                </a:solidFill>
              </a:rPr>
              <a:t>)</a:t>
            </a:r>
            <a:endParaRPr lang="en-GB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7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10344"/>
            <a:ext cx="8507288" cy="8144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Rozwój OZE w systemie zielonych certyfikatów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6679" y="1700808"/>
            <a:ext cx="8964488" cy="1224136"/>
          </a:xfrm>
        </p:spPr>
        <p:txBody>
          <a:bodyPr>
            <a:normAutofit lnSpcReduction="10000"/>
          </a:bodyPr>
          <a:lstStyle/>
          <a:p>
            <a:pPr marL="3175" indent="0"/>
            <a:r>
              <a:rPr lang="pl-PL" sz="2000" dirty="0" smtClean="0"/>
              <a:t>System zielonych </a:t>
            </a:r>
            <a:r>
              <a:rPr lang="pl-PL" sz="2000" dirty="0" smtClean="0"/>
              <a:t>certyfikatów (świadectw pochodzenia energii): </a:t>
            </a:r>
            <a:r>
              <a:rPr lang="pl-PL" sz="2000" dirty="0"/>
              <a:t>zasadniczy system promocji produkcji energii elektrycznej z OZE </a:t>
            </a:r>
            <a:r>
              <a:rPr lang="pl-PL" sz="2000" dirty="0" smtClean="0"/>
              <a:t>w latach 2006-2015. </a:t>
            </a:r>
            <a:r>
              <a:rPr lang="pl-PL" sz="2000" dirty="0" smtClean="0"/>
              <a:t>W tym okresie łączna </a:t>
            </a:r>
            <a:r>
              <a:rPr lang="pl-PL" sz="2000" dirty="0"/>
              <a:t>moc elektryczna OZE wzrosła o ponad 7 GW, z 1,2 GW na początku 2006 roku do 8,4 GW w na koniec 2016 roku</a:t>
            </a:r>
            <a:r>
              <a:rPr lang="pl-PL" sz="2000" dirty="0" smtClean="0"/>
              <a:t>.</a:t>
            </a:r>
            <a:endParaRPr lang="pl-PL" sz="2000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12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Symbol zastępczy zawartości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94" y="3374728"/>
            <a:ext cx="8813402" cy="333888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330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426800"/>
            <a:ext cx="8928992" cy="814400"/>
          </a:xfrm>
        </p:spPr>
        <p:txBody>
          <a:bodyPr>
            <a:normAutofit fontScale="90000"/>
          </a:bodyPr>
          <a:lstStyle/>
          <a:p>
            <a:r>
              <a:rPr lang="pl-PL" sz="4000" dirty="0" smtClean="0"/>
              <a:t>Od zielonych certyfikatów do aukcji na </a:t>
            </a:r>
            <a:r>
              <a:rPr lang="pl-PL" sz="4000" dirty="0" smtClean="0"/>
              <a:t>OZE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700808"/>
            <a:ext cx="9036496" cy="4525963"/>
          </a:xfrm>
        </p:spPr>
        <p:txBody>
          <a:bodyPr>
            <a:normAutofit fontScale="92500" lnSpcReduction="10000"/>
          </a:bodyPr>
          <a:lstStyle/>
          <a:p>
            <a:pPr marL="3175" indent="0"/>
            <a:r>
              <a:rPr lang="pl-PL" sz="3300" b="1" dirty="0"/>
              <a:t>Kalendarium uchwalenia i kolejnych nowelizacji ustawy o </a:t>
            </a:r>
            <a:r>
              <a:rPr lang="pl-PL" sz="3300" b="1" dirty="0" smtClean="0"/>
              <a:t>OZE– </a:t>
            </a:r>
            <a:r>
              <a:rPr lang="pl-PL" sz="3300" b="1" dirty="0" smtClean="0"/>
              <a:t>kształtowanie systemu aukcyjnego</a:t>
            </a:r>
            <a:r>
              <a:rPr lang="pl-PL" sz="3300" dirty="0" smtClean="0"/>
              <a:t>: </a:t>
            </a:r>
            <a:endParaRPr lang="pl-PL" sz="3300" dirty="0"/>
          </a:p>
          <a:p>
            <a:pPr marL="460375" indent="-457200">
              <a:buFont typeface="+mj-lt"/>
              <a:buAutoNum type="arabicPeriod"/>
            </a:pPr>
            <a:r>
              <a:rPr lang="pl-PL" sz="2800" dirty="0"/>
              <a:t>Ustawa z dnia 20 lutego 2015 r. </a:t>
            </a:r>
            <a:r>
              <a:rPr lang="pl-PL" sz="2800" b="1" dirty="0"/>
              <a:t>o </a:t>
            </a:r>
            <a:r>
              <a:rPr lang="pl-PL" sz="2800" b="1" dirty="0" smtClean="0"/>
              <a:t>OZE;  </a:t>
            </a:r>
          </a:p>
          <a:p>
            <a:pPr marL="460375" indent="-457200">
              <a:buFont typeface="+mj-lt"/>
              <a:buAutoNum type="arabicPeriod"/>
            </a:pPr>
            <a:r>
              <a:rPr lang="pl-PL" sz="2800" dirty="0" smtClean="0"/>
              <a:t>Ustawa o zmianie </a:t>
            </a:r>
            <a:r>
              <a:rPr lang="pl-PL" sz="2800" dirty="0" smtClean="0"/>
              <a:t>ustawy o OZE z 29 grudnia 2015 r. (</a:t>
            </a:r>
            <a:r>
              <a:rPr lang="pl-PL" sz="2800" dirty="0" smtClean="0">
                <a:solidFill>
                  <a:srgbClr val="00B050"/>
                </a:solidFill>
              </a:rPr>
              <a:t>system prosumencki</a:t>
            </a:r>
            <a:r>
              <a:rPr lang="pl-PL" sz="2800" dirty="0" smtClean="0"/>
              <a:t>); </a:t>
            </a:r>
            <a:endParaRPr lang="pl-PL" sz="2800" dirty="0"/>
          </a:p>
          <a:p>
            <a:pPr marL="460375" indent="-457200">
              <a:buFont typeface="+mj-lt"/>
              <a:buAutoNum type="arabicPeriod"/>
            </a:pPr>
            <a:r>
              <a:rPr lang="pl-PL" sz="2800" dirty="0" smtClean="0"/>
              <a:t>Ustawa </a:t>
            </a:r>
            <a:r>
              <a:rPr lang="pl-PL" sz="2800" dirty="0"/>
              <a:t>z dnia 22 czerwca 2016 r. o zmianie ustawy </a:t>
            </a:r>
            <a:r>
              <a:rPr lang="pl-PL" sz="2800" dirty="0" smtClean="0"/>
              <a:t>o OZE oraz </a:t>
            </a:r>
            <a:r>
              <a:rPr lang="pl-PL" sz="2800" dirty="0"/>
              <a:t>niektórych innych </a:t>
            </a:r>
            <a:r>
              <a:rPr lang="pl-PL" sz="2800" dirty="0" smtClean="0"/>
              <a:t>ustaw (</a:t>
            </a:r>
            <a:r>
              <a:rPr lang="pl-PL" sz="2800" dirty="0" smtClean="0">
                <a:solidFill>
                  <a:srgbClr val="FF0000"/>
                </a:solidFill>
              </a:rPr>
              <a:t>system aukcyjny </a:t>
            </a:r>
            <a:r>
              <a:rPr lang="pl-PL" sz="2800" dirty="0" smtClean="0">
                <a:solidFill>
                  <a:srgbClr val="00B050"/>
                </a:solidFill>
              </a:rPr>
              <a:t>i prosumencki</a:t>
            </a:r>
            <a:r>
              <a:rPr lang="pl-PL" sz="2800" dirty="0" smtClean="0"/>
              <a:t>); </a:t>
            </a:r>
            <a:endParaRPr lang="pl-PL" sz="2800" dirty="0" smtClean="0"/>
          </a:p>
          <a:p>
            <a:pPr marL="460375" indent="-457200">
              <a:buFont typeface="+mj-lt"/>
              <a:buAutoNum type="arabicPeriod"/>
            </a:pPr>
            <a:r>
              <a:rPr lang="pl-PL" sz="2200" dirty="0" smtClean="0">
                <a:solidFill>
                  <a:schemeClr val="bg1">
                    <a:lumMod val="65000"/>
                  </a:schemeClr>
                </a:solidFill>
              </a:rPr>
              <a:t>Ustawa z dnia 20 lipca 2017 r. o zmianie ustawy o </a:t>
            </a:r>
            <a:r>
              <a:rPr lang="pl-PL" sz="2200" dirty="0" smtClean="0">
                <a:solidFill>
                  <a:schemeClr val="bg1">
                    <a:lumMod val="65000"/>
                  </a:schemeClr>
                </a:solidFill>
              </a:rPr>
              <a:t>OZE (</a:t>
            </a:r>
            <a:r>
              <a:rPr lang="pl-PL" sz="2200" dirty="0" smtClean="0">
                <a:solidFill>
                  <a:schemeClr val="accent5">
                    <a:lumMod val="75000"/>
                  </a:schemeClr>
                </a:solidFill>
              </a:rPr>
              <a:t>zmiany w systemie świadectw pochodzenia ŚP</a:t>
            </a:r>
            <a:r>
              <a:rPr lang="pl-PL" sz="2200" dirty="0" smtClean="0">
                <a:solidFill>
                  <a:schemeClr val="bg1">
                    <a:lumMod val="65000"/>
                  </a:schemeClr>
                </a:solidFill>
              </a:rPr>
              <a:t>); </a:t>
            </a:r>
            <a:endParaRPr lang="pl-PL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460375" indent="-457200">
              <a:buFont typeface="+mj-lt"/>
              <a:buAutoNum type="arabicPeriod"/>
            </a:pPr>
            <a:r>
              <a:rPr lang="pl-PL" sz="2800" b="1" dirty="0" smtClean="0"/>
              <a:t>Projekt </a:t>
            </a:r>
            <a:r>
              <a:rPr lang="pl-PL" sz="2800" b="1" dirty="0"/>
              <a:t>rządowy o zmianie ustawy o </a:t>
            </a:r>
            <a:r>
              <a:rPr lang="pl-PL" sz="2800" b="1" dirty="0" smtClean="0"/>
              <a:t>OZE </a:t>
            </a:r>
            <a:r>
              <a:rPr lang="pl-PL" sz="2800" dirty="0" smtClean="0"/>
              <a:t>oraz </a:t>
            </a:r>
            <a:r>
              <a:rPr lang="pl-PL" sz="2800" dirty="0"/>
              <a:t>niektórych innych ustaw  z 6 marca 2018 r. </a:t>
            </a:r>
            <a:r>
              <a:rPr lang="pl-PL" sz="2800" dirty="0" smtClean="0"/>
              <a:t>(</a:t>
            </a:r>
            <a:r>
              <a:rPr lang="pl-PL" sz="2800" dirty="0" smtClean="0">
                <a:solidFill>
                  <a:srgbClr val="FF0000"/>
                </a:solidFill>
              </a:rPr>
              <a:t>system aukcyjny</a:t>
            </a:r>
            <a:r>
              <a:rPr lang="pl-PL" sz="2800" dirty="0" smtClean="0"/>
              <a:t>)</a:t>
            </a:r>
            <a:endParaRPr lang="pl-PL" sz="2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13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0118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496" y="454490"/>
            <a:ext cx="8496944" cy="814400"/>
          </a:xfrm>
        </p:spPr>
        <p:txBody>
          <a:bodyPr>
            <a:noAutofit/>
          </a:bodyPr>
          <a:lstStyle/>
          <a:p>
            <a:r>
              <a:rPr lang="pl-PL" sz="2800" dirty="0" smtClean="0"/>
              <a:t>Ceny referencyjne energii z OZE </a:t>
            </a:r>
            <a:r>
              <a:rPr lang="pl-PL" sz="2800" dirty="0" smtClean="0">
                <a:solidFill>
                  <a:srgbClr val="FF0000"/>
                </a:solidFill>
              </a:rPr>
              <a:t>w systemie aukcyjnym </a:t>
            </a:r>
            <a:r>
              <a:rPr lang="pl-PL" sz="2800" dirty="0" smtClean="0"/>
              <a:t>na 2018 roku (projekt </a:t>
            </a:r>
            <a:r>
              <a:rPr lang="pl-PL" sz="2800" dirty="0"/>
              <a:t>ustawy o </a:t>
            </a:r>
            <a:r>
              <a:rPr lang="pl-PL" sz="2800" dirty="0" smtClean="0"/>
              <a:t>OZE z marca 2016)</a:t>
            </a:r>
            <a:endParaRPr lang="pl-PL" sz="28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14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47906618"/>
              </p:ext>
            </p:extLst>
          </p:nvPr>
        </p:nvGraphicFramePr>
        <p:xfrm>
          <a:off x="35496" y="1808797"/>
          <a:ext cx="9108504" cy="504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rostokąt zaokrąglony 6"/>
          <p:cNvSpPr/>
          <p:nvPr/>
        </p:nvSpPr>
        <p:spPr>
          <a:xfrm>
            <a:off x="7740352" y="2564904"/>
            <a:ext cx="648072" cy="2088232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1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Perspektywa rynku fotowoltaiki w Polsce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– wpływ aukcji na energii z </a:t>
            </a:r>
            <a:r>
              <a:rPr lang="pl-PL" dirty="0" smtClean="0"/>
              <a:t>OZE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50992" y="2636912"/>
            <a:ext cx="2915816" cy="1872208"/>
          </a:xfrm>
          <a:solidFill>
            <a:srgbClr val="FFFF00"/>
          </a:solidFill>
        </p:spPr>
        <p:txBody>
          <a:bodyPr>
            <a:noAutofit/>
          </a:bodyPr>
          <a:lstStyle/>
          <a:p>
            <a:pPr marL="0" indent="19050"/>
            <a:r>
              <a:rPr lang="pl-PL" sz="2000" b="1" dirty="0" smtClean="0"/>
              <a:t>Wg prognoz IEO*, moc </a:t>
            </a:r>
            <a:r>
              <a:rPr lang="pl-PL" sz="2000" b="1" dirty="0"/>
              <a:t>systemów PV do </a:t>
            </a:r>
            <a:r>
              <a:rPr lang="pl-PL" sz="2000" b="1" dirty="0" smtClean="0"/>
              <a:t>2020r. </a:t>
            </a:r>
            <a:r>
              <a:rPr lang="pl-PL" sz="2000" b="1" dirty="0" err="1" smtClean="0"/>
              <a:t>wyniexie</a:t>
            </a:r>
            <a:r>
              <a:rPr lang="pl-PL" sz="2000" b="1" dirty="0" smtClean="0"/>
              <a:t> </a:t>
            </a:r>
            <a:r>
              <a:rPr lang="pl-PL" sz="2000" b="1" dirty="0"/>
              <a:t>1,2 </a:t>
            </a:r>
            <a:r>
              <a:rPr lang="pl-PL" sz="2000" b="1" dirty="0" smtClean="0"/>
              <a:t>GW.  Fotowoltaika stanie się 2-gą technologia OZE w Polsce. </a:t>
            </a:r>
            <a:endParaRPr lang="pl-PL" sz="2000" b="1" i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15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/>
          </p:nvPr>
        </p:nvGraphicFramePr>
        <p:xfrm>
          <a:off x="251520" y="1772816"/>
          <a:ext cx="583264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5"/>
          <p:cNvSpPr txBox="1"/>
          <p:nvPr/>
        </p:nvSpPr>
        <p:spPr>
          <a:xfrm>
            <a:off x="6084168" y="5728394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* Raport „Rynek Fotowoltaiki w Polsce’2018</a:t>
            </a:r>
            <a:r>
              <a:rPr lang="pl-PL" i="1" dirty="0" smtClean="0"/>
              <a:t>”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68798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>
                <a:solidFill>
                  <a:prstClr val="white">
                    <a:lumMod val="50000"/>
                  </a:prstClr>
                </a:solidFill>
              </a:rPr>
              <a:pPr/>
              <a:t>16</a:t>
            </a:fld>
            <a:endParaRPr lang="pl-PL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0" y="332656"/>
            <a:ext cx="8784976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smtClean="0">
                <a:solidFill>
                  <a:prstClr val="black"/>
                </a:solidFill>
              </a:rPr>
              <a:t>Definicja „Prosumenta</a:t>
            </a:r>
            <a:r>
              <a:rPr lang="pl-PL" sz="3200" dirty="0" smtClean="0">
                <a:solidFill>
                  <a:prstClr val="black"/>
                </a:solidFill>
              </a:rPr>
              <a:t>” i „autoproducenta”</a:t>
            </a:r>
            <a:r>
              <a:rPr lang="pl-PL" sz="3200" dirty="0" smtClean="0">
                <a:solidFill>
                  <a:prstClr val="black"/>
                </a:solidFill>
              </a:rPr>
              <a:t> energii </a:t>
            </a:r>
            <a:r>
              <a:rPr lang="pl-PL" sz="3200" dirty="0" smtClean="0">
                <a:solidFill>
                  <a:prstClr val="black"/>
                </a:solidFill>
              </a:rPr>
              <a:t> </a:t>
            </a:r>
            <a:endParaRPr lang="pl-PL" sz="3200" dirty="0" smtClean="0">
              <a:solidFill>
                <a:prstClr val="black"/>
              </a:solidFill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24036" y="1988840"/>
            <a:ext cx="8136904" cy="47044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prstClr val="black"/>
                </a:solidFill>
              </a:rPr>
              <a:t>Wg ustawy o OZE</a:t>
            </a:r>
            <a:r>
              <a:rPr lang="pl-PL" sz="2400" dirty="0" smtClean="0">
                <a:solidFill>
                  <a:prstClr val="black"/>
                </a:solidFill>
              </a:rPr>
              <a:t>: </a:t>
            </a:r>
            <a:r>
              <a:rPr lang="pl-PL" sz="2400" b="1" i="1" dirty="0" smtClean="0">
                <a:solidFill>
                  <a:srgbClr val="00B050"/>
                </a:solidFill>
              </a:rPr>
              <a:t>prosument</a:t>
            </a:r>
            <a:r>
              <a:rPr lang="pl-PL" sz="2400" i="1" dirty="0" smtClean="0">
                <a:solidFill>
                  <a:prstClr val="black"/>
                </a:solidFill>
              </a:rPr>
              <a:t> </a:t>
            </a:r>
            <a:r>
              <a:rPr lang="pl-PL" sz="2400" i="1" dirty="0">
                <a:solidFill>
                  <a:prstClr val="black"/>
                </a:solidFill>
              </a:rPr>
              <a:t>– odbiorca końcowy dokonujący zakupu energii elektrycznej </a:t>
            </a:r>
            <a:r>
              <a:rPr lang="pl-PL" sz="2400" i="1" dirty="0">
                <a:solidFill>
                  <a:srgbClr val="FF0000"/>
                </a:solidFill>
              </a:rPr>
              <a:t>na podstawie umowy kompleksowej</a:t>
            </a:r>
            <a:r>
              <a:rPr lang="pl-PL" sz="2400" i="1" dirty="0">
                <a:solidFill>
                  <a:prstClr val="black"/>
                </a:solidFill>
              </a:rPr>
              <a:t>, wytwarzający energię elektryczną wyłącznie z </a:t>
            </a:r>
            <a:r>
              <a:rPr lang="pl-PL" sz="2400" i="1" dirty="0" smtClean="0">
                <a:solidFill>
                  <a:prstClr val="black"/>
                </a:solidFill>
              </a:rPr>
              <a:t>OZE </a:t>
            </a:r>
            <a:r>
              <a:rPr lang="pl-PL" sz="2400" i="1" dirty="0">
                <a:solidFill>
                  <a:prstClr val="black"/>
                </a:solidFill>
              </a:rPr>
              <a:t>w mikroinstalacji </a:t>
            </a:r>
            <a:r>
              <a:rPr lang="pl-PL" sz="2400" b="1" i="1" dirty="0">
                <a:solidFill>
                  <a:prstClr val="black"/>
                </a:solidFill>
              </a:rPr>
              <a:t>w celu jej zużycia na potrzeby własne</a:t>
            </a:r>
            <a:r>
              <a:rPr lang="pl-PL" sz="2400" i="1" dirty="0">
                <a:solidFill>
                  <a:prstClr val="black"/>
                </a:solidFill>
              </a:rPr>
              <a:t>, </a:t>
            </a:r>
            <a:r>
              <a:rPr lang="pl-PL" sz="2400" i="1" dirty="0">
                <a:solidFill>
                  <a:srgbClr val="FF0000"/>
                </a:solidFill>
              </a:rPr>
              <a:t>niezwiązane z wykonywaną działalnością gospodarczą </a:t>
            </a:r>
            <a:r>
              <a:rPr lang="pl-PL" sz="2400" i="1" dirty="0">
                <a:solidFill>
                  <a:prstClr val="black"/>
                </a:solidFill>
              </a:rPr>
              <a:t>regulowaną ustawą o swobodzie działalności gospodarczej. </a:t>
            </a:r>
            <a:r>
              <a:rPr lang="pl-PL" sz="2400" i="1" dirty="0" smtClean="0">
                <a:solidFill>
                  <a:prstClr val="black"/>
                </a:solidFill>
              </a:rPr>
              <a:t>[</a:t>
            </a:r>
            <a:r>
              <a:rPr lang="pl-PL" sz="2400" b="1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osoby fizyczne plus gminy i stowarzyszenia</a:t>
            </a:r>
            <a:r>
              <a:rPr lang="pl-PL" sz="2400" i="1" dirty="0" smtClean="0">
                <a:solidFill>
                  <a:prstClr val="black"/>
                </a:solidFill>
              </a:rPr>
              <a:t>]</a:t>
            </a:r>
          </a:p>
          <a:p>
            <a:endParaRPr lang="pl-PL" sz="2400" i="1" dirty="0">
              <a:solidFill>
                <a:prstClr val="black"/>
              </a:solidFill>
            </a:endParaRPr>
          </a:p>
          <a:p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wg dyrektywy  </a:t>
            </a:r>
            <a:r>
              <a:rPr lang="pl-PL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96/92/WE: </a:t>
            </a:r>
            <a:r>
              <a:rPr lang="pl-PL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l-PL" sz="2400" b="1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utoproducent</a:t>
            </a:r>
            <a:r>
              <a:rPr lang="pl-PL" sz="2400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osobę fizyczną lub </a:t>
            </a:r>
            <a:r>
              <a:rPr lang="pl-PL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prawna </a:t>
            </a: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wytwarzającą energię elektryczną zasadniczo na swój własny użytek</a:t>
            </a:r>
          </a:p>
          <a:p>
            <a:endParaRPr lang="pl-PL" sz="2400" i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6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562" y="188640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pl-PL" sz="3100" dirty="0"/>
              <a:t>Prosumencka  </a:t>
            </a:r>
            <a:r>
              <a:rPr lang="pl-PL" sz="3100" dirty="0" smtClean="0"/>
              <a:t>mikroinstalacja </a:t>
            </a:r>
            <a:r>
              <a:rPr lang="pl-PL" sz="3100" dirty="0"/>
              <a:t>fotowoltaiczna </a:t>
            </a:r>
            <a:r>
              <a:rPr lang="pl-PL" sz="3100" dirty="0" smtClean="0"/>
              <a:t>o mocy do 40 kW (50 kW) </a:t>
            </a:r>
            <a:r>
              <a:rPr lang="pl-PL" sz="3100" dirty="0" smtClean="0"/>
              <a:t>przyłączona </a:t>
            </a:r>
            <a:r>
              <a:rPr lang="pl-PL" sz="3100" dirty="0"/>
              <a:t>do sieci  </a:t>
            </a:r>
            <a:r>
              <a:rPr lang="pl-PL" sz="3100" dirty="0" smtClean="0"/>
              <a:t/>
            </a:r>
            <a:br>
              <a:rPr lang="pl-PL" sz="3100" dirty="0" smtClean="0"/>
            </a:br>
            <a:r>
              <a:rPr lang="pl-PL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częściowa </a:t>
            </a:r>
            <a:r>
              <a:rPr lang="pl-PL" sz="3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sprzedaż energii (tzw. rozliczenie netto</a:t>
            </a:r>
            <a:r>
              <a:rPr lang="pl-PL" sz="3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en-GB" sz="3100" b="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17</a:t>
            </a:fld>
            <a:endParaRPr lang="pl-PL" dirty="0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8"/>
          <a:stretch>
            <a:fillRect/>
          </a:stretch>
        </p:blipFill>
        <p:spPr bwMode="auto">
          <a:xfrm>
            <a:off x="827088" y="1844675"/>
            <a:ext cx="7273925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442856"/>
              </p:ext>
            </p:extLst>
          </p:nvPr>
        </p:nvGraphicFramePr>
        <p:xfrm>
          <a:off x="3419872" y="5345664"/>
          <a:ext cx="5561244" cy="1163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0622"/>
                <a:gridCol w="2780622"/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pl-PL" sz="1600" dirty="0" smtClean="0"/>
                        <a:t>Rozwój mikroinstalacji prosumenckich</a:t>
                      </a:r>
                      <a:r>
                        <a:rPr lang="pl-PL" sz="1600" baseline="0" dirty="0" smtClean="0"/>
                        <a:t> – stan na koniec 2017</a:t>
                      </a:r>
                      <a:endParaRPr lang="en-GB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i="0" dirty="0" smtClean="0"/>
                        <a:t>sztuk</a:t>
                      </a:r>
                      <a:endParaRPr lang="en-GB" sz="2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i="0" dirty="0" smtClean="0"/>
                        <a:t>MW</a:t>
                      </a:r>
                      <a:endParaRPr lang="en-GB" sz="2000" b="1" i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000" b="1" i="0" dirty="0" smtClean="0"/>
                        <a:t>28 680</a:t>
                      </a:r>
                      <a:endParaRPr lang="en-GB" sz="20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i="0" dirty="0" smtClean="0"/>
                        <a:t>172</a:t>
                      </a:r>
                      <a:endParaRPr lang="en-GB" sz="2000" b="1" i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48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18</a:t>
            </a:fld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57200" y="1785496"/>
            <a:ext cx="4618856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sz="2400" b="1" dirty="0" smtClean="0"/>
              <a:t>Prosument (indywidualny) - </a:t>
            </a:r>
            <a:r>
              <a:rPr lang="pl-PL" sz="2400" dirty="0" smtClean="0"/>
              <a:t>odbiorca końcowy zużywający </a:t>
            </a:r>
            <a:r>
              <a:rPr lang="pl-PL" sz="2400" dirty="0"/>
              <a:t>wyprodukowaną z mikroinstalacji energię na potrzeby własne nie związane z działalnością </a:t>
            </a:r>
            <a:r>
              <a:rPr lang="pl-PL" sz="2400" dirty="0" smtClean="0"/>
              <a:t>gospodarczą – Art. 4 Ustawy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sz="2400" b="1" dirty="0" smtClean="0"/>
              <a:t>Wytwórca będący przedsiębiorcą (prosument biznesowy) – </a:t>
            </a:r>
            <a:r>
              <a:rPr lang="pl-PL" sz="2400" dirty="0" smtClean="0"/>
              <a:t>energia z OZE na potrzeby działalności gospodarczej – Art. 41 Ustawy</a:t>
            </a:r>
          </a:p>
        </p:txBody>
      </p:sp>
      <p:sp>
        <p:nvSpPr>
          <p:cNvPr id="7" name="Symbol zastępczy zawartości 5"/>
          <p:cNvSpPr>
            <a:spLocks noGrp="1"/>
          </p:cNvSpPr>
          <p:nvPr>
            <p:ph sz="quarter" idx="4294967295"/>
          </p:nvPr>
        </p:nvSpPr>
        <p:spPr>
          <a:xfrm>
            <a:off x="611560" y="873755"/>
            <a:ext cx="8136904" cy="43204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pl-PL" dirty="0" smtClean="0"/>
              <a:t>Zasady sprzedaży nadwyżek energii z mikroinstalacji do sieci </a:t>
            </a:r>
            <a:endParaRPr lang="pl-PL" dirty="0"/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457200" y="274638"/>
            <a:ext cx="74271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 smtClean="0">
                <a:solidFill>
                  <a:srgbClr val="00B050"/>
                </a:solidFill>
              </a:rPr>
              <a:t>Prosument indywidualny i </a:t>
            </a:r>
            <a:r>
              <a:rPr lang="pl-PL" sz="2800" dirty="0" smtClean="0">
                <a:solidFill>
                  <a:srgbClr val="00B050"/>
                </a:solidFill>
              </a:rPr>
              <a:t>biznesowy (-</a:t>
            </a:r>
            <a:r>
              <a:rPr lang="pl-PL" sz="2800" dirty="0" err="1" smtClean="0">
                <a:solidFill>
                  <a:srgbClr val="00B050"/>
                </a:solidFill>
              </a:rPr>
              <a:t>autoprocucent</a:t>
            </a:r>
            <a:r>
              <a:rPr lang="pl-PL" sz="2800" dirty="0" smtClean="0">
                <a:solidFill>
                  <a:srgbClr val="00B050"/>
                </a:solidFill>
              </a:rPr>
              <a:t>) </a:t>
            </a:r>
            <a:endParaRPr lang="pl-PL" sz="2800" dirty="0">
              <a:solidFill>
                <a:srgbClr val="00B05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73016"/>
            <a:ext cx="2729707" cy="20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7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19</a:t>
            </a:fld>
            <a:endParaRPr lang="pl-PL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57200" y="274638"/>
            <a:ext cx="74271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 smtClean="0">
                <a:solidFill>
                  <a:srgbClr val="00B050"/>
                </a:solidFill>
              </a:rPr>
              <a:t>Prosument indywidualny</a:t>
            </a:r>
            <a:endParaRPr lang="pl-PL" sz="2800" dirty="0">
              <a:solidFill>
                <a:srgbClr val="00B050"/>
              </a:solidFill>
            </a:endParaRPr>
          </a:p>
        </p:txBody>
      </p:sp>
      <p:sp>
        <p:nvSpPr>
          <p:cNvPr id="7" name="Symbol zastępczy zawartości 5"/>
          <p:cNvSpPr>
            <a:spLocks noGrp="1"/>
          </p:cNvSpPr>
          <p:nvPr>
            <p:ph sz="quarter" idx="4294967295"/>
          </p:nvPr>
        </p:nvSpPr>
        <p:spPr>
          <a:xfrm>
            <a:off x="611560" y="873755"/>
            <a:ext cx="7632848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Mikroinstalacje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717032"/>
            <a:ext cx="1403648" cy="1403648"/>
          </a:xfrm>
          <a:prstGeom prst="rect">
            <a:avLst/>
          </a:prstGeom>
        </p:spPr>
      </p:pic>
      <p:pic>
        <p:nvPicPr>
          <p:cNvPr id="8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" y="1535113"/>
            <a:ext cx="8815388" cy="482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9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99480"/>
            <a:ext cx="7772400" cy="1143000"/>
          </a:xfrm>
        </p:spPr>
        <p:txBody>
          <a:bodyPr/>
          <a:lstStyle/>
          <a:p>
            <a:r>
              <a:rPr lang="pl-PL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Plan wykładu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2656" y="1916832"/>
            <a:ext cx="8278688" cy="453920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Technologia fotowoltaiczna </a:t>
            </a: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– podstawy dla firm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Regulacje i systemy </a:t>
            </a: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wsparcia produkcji energii z OZE </a:t>
            </a: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– prosumenci biznesowi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Ceny </a:t>
            </a: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energii elektrycznej dla odbiorców przemysłowych </a:t>
            </a:r>
            <a:endParaRPr lang="pl-PL" sz="2800" b="1" dirty="0" smtClean="0">
              <a:solidFill>
                <a:srgbClr val="002060"/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Charakterystyka zużycia energii w przemyśle </a:t>
            </a:r>
            <a:r>
              <a:rPr lang="pl-PL" sz="2800" b="1" dirty="0">
                <a:solidFill>
                  <a:srgbClr val="7692C0"/>
                </a:solidFill>
                <a:latin typeface="Calibri" panose="020F0502020204030204" pitchFamily="34" charset="0"/>
                <a:ea typeface="+mj-ea"/>
                <a:cs typeface="+mj-cs"/>
              </a:rPr>
              <a:t>elektromaszynowym i tworzyw sztucznych </a:t>
            </a:r>
            <a:endParaRPr lang="pl-PL" sz="2800" b="1" dirty="0" smtClean="0">
              <a:solidFill>
                <a:srgbClr val="7692C0"/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8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Ekonomika inwestycji w instalacje PV w </a:t>
            </a:r>
            <a:r>
              <a:rPr lang="pl-PL" sz="2800" b="1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firmie</a:t>
            </a:r>
            <a:endParaRPr lang="en-GB" sz="2000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www.ieo.pl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95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20</a:t>
            </a:fld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611560" y="1844824"/>
            <a:ext cx="763284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Zgodnie z Art. 41 </a:t>
            </a:r>
            <a:r>
              <a:rPr lang="pl-PL" sz="2000" dirty="0" smtClean="0"/>
              <a:t>Ustawy, </a:t>
            </a:r>
            <a:r>
              <a:rPr lang="pl-PL" sz="2000" u="sng" dirty="0"/>
              <a:t>sprzedawca zobowiązany dokonuje zakupu oferowanej </a:t>
            </a:r>
            <a:r>
              <a:rPr lang="pl-PL" sz="2000" u="sng" dirty="0" smtClean="0"/>
              <a:t>energii </a:t>
            </a:r>
            <a:r>
              <a:rPr lang="pl-PL" sz="2000" u="sng" dirty="0"/>
              <a:t>elektrycznej </a:t>
            </a:r>
            <a:r>
              <a:rPr lang="pl-PL" sz="2000" dirty="0"/>
              <a:t>wytworzonej z odnawialnych źródeł energii w mikroinstalacji przez </a:t>
            </a:r>
            <a:r>
              <a:rPr lang="pl-PL" sz="2000" dirty="0" smtClean="0"/>
              <a:t>wytwórcę będącego </a:t>
            </a:r>
            <a:r>
              <a:rPr lang="pl-PL" sz="2000" dirty="0"/>
              <a:t>przedsiębiorcą w rozumieniu ustawy o swobodzie działalności </a:t>
            </a:r>
            <a:r>
              <a:rPr lang="pl-PL" sz="2000" dirty="0" smtClean="0"/>
              <a:t>gospodarczej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000" dirty="0" smtClean="0"/>
              <a:t>Obowiązek </a:t>
            </a:r>
            <a:r>
              <a:rPr lang="pl-PL" sz="2000" dirty="0"/>
              <a:t>zakupu oferowanej energii elektrycznej, </a:t>
            </a:r>
            <a:r>
              <a:rPr lang="pl-PL" sz="2000" dirty="0" smtClean="0"/>
              <a:t>powstaje </a:t>
            </a:r>
            <a:r>
              <a:rPr lang="pl-PL" sz="2000" dirty="0"/>
              <a:t>od pierwszego dnia wprowadzenia tej energii do sieci dystrybucyjnej i </a:t>
            </a:r>
            <a:r>
              <a:rPr lang="pl-PL" sz="2000" u="sng" dirty="0"/>
              <a:t>trwa przez okres kolejnych 15 lat</a:t>
            </a:r>
            <a:r>
              <a:rPr lang="pl-PL" sz="2000" dirty="0"/>
              <a:t>, nie dłużej niż do dnia 31 grudnia 2035 </a:t>
            </a:r>
            <a:r>
              <a:rPr lang="pl-PL" sz="2000" dirty="0" smtClean="0"/>
              <a:t>r.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Cena zakupu energii elektrycznej, o której mowa w ust. 1, wynosi </a:t>
            </a:r>
            <a:r>
              <a:rPr lang="pl-PL" sz="2000" u="sng" dirty="0"/>
              <a:t>100% średniej ceny sprzedaży energii elektrycznej na rynku konkurencyjnym </a:t>
            </a:r>
            <a:r>
              <a:rPr lang="pl-PL" sz="2000" dirty="0"/>
              <a:t>w poprzednim kwartale ogłoszonej przez Prezesa </a:t>
            </a:r>
            <a:r>
              <a:rPr lang="pl-PL" sz="2000" dirty="0" smtClean="0"/>
              <a:t>URE (obecnie </a:t>
            </a:r>
            <a:r>
              <a:rPr lang="pl-PL" sz="2000" b="1" dirty="0" smtClean="0"/>
              <a:t>0,169 </a:t>
            </a:r>
            <a:r>
              <a:rPr lang="pl-PL" sz="2000" b="1" dirty="0" smtClean="0"/>
              <a:t>zł/kWh</a:t>
            </a:r>
            <a:r>
              <a:rPr lang="pl-PL" sz="2000" dirty="0" smtClean="0"/>
              <a:t>)</a:t>
            </a:r>
            <a:endParaRPr lang="pl-PL" sz="2000" dirty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57200" y="274638"/>
            <a:ext cx="74271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 smtClean="0">
                <a:solidFill>
                  <a:srgbClr val="00B050"/>
                </a:solidFill>
              </a:rPr>
              <a:t>Prosument biznesowy</a:t>
            </a:r>
            <a:endParaRPr lang="pl-PL" sz="2800" dirty="0">
              <a:solidFill>
                <a:srgbClr val="00B050"/>
              </a:solidFill>
            </a:endParaRPr>
          </a:p>
        </p:txBody>
      </p:sp>
      <p:sp>
        <p:nvSpPr>
          <p:cNvPr id="7" name="Symbol zastępczy zawartości 5"/>
          <p:cNvSpPr>
            <a:spLocks noGrp="1"/>
          </p:cNvSpPr>
          <p:nvPr>
            <p:ph sz="quarter" idx="4294967295"/>
          </p:nvPr>
        </p:nvSpPr>
        <p:spPr>
          <a:xfrm>
            <a:off x="611560" y="873755"/>
            <a:ext cx="7632848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pl-PL" dirty="0" smtClean="0"/>
              <a:t>Mikroinstalacje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2708498"/>
            <a:ext cx="1403648" cy="14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0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700808"/>
            <a:ext cx="8928992" cy="3231232"/>
          </a:xfrm>
        </p:spPr>
        <p:txBody>
          <a:bodyPr/>
          <a:lstStyle/>
          <a:p>
            <a:pPr algn="ctr"/>
            <a:r>
              <a:rPr lang="pl-PL" sz="4000" dirty="0">
                <a:solidFill>
                  <a:srgbClr val="002060"/>
                </a:solidFill>
                <a:latin typeface="Calibri" panose="020F0502020204030204" pitchFamily="34" charset="0"/>
              </a:rPr>
              <a:t>C</a:t>
            </a:r>
            <a: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eny energii elektrycznej dla odbiorców przemysłowych </a:t>
            </a:r>
            <a:b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Trendy i </a:t>
            </a:r>
            <a:r>
              <a:rPr lang="pl-PL" dirty="0" smtClean="0">
                <a:solidFill>
                  <a:srgbClr val="002060"/>
                </a:solidFill>
                <a:latin typeface="Calibri" panose="020F0502020204030204" pitchFamily="34" charset="0"/>
              </a:rPr>
              <a:t>prognozy cenowe i taryfowe </a:t>
            </a:r>
            <a: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en-GB" sz="4000" dirty="0">
              <a:latin typeface="Calibri" panose="020F0502020204030204" pitchFamily="34" charset="0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www.ieo.pl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17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2617" y="188640"/>
            <a:ext cx="7772400" cy="1143000"/>
          </a:xfrm>
        </p:spPr>
        <p:txBody>
          <a:bodyPr>
            <a:normAutofit/>
          </a:bodyPr>
          <a:lstStyle/>
          <a:p>
            <a:r>
              <a:rPr lang="pl-PL" sz="3200" dirty="0" smtClean="0">
                <a:latin typeface="Century Gothic" panose="020B0502020202020204" pitchFamily="34" charset="0"/>
              </a:rPr>
              <a:t>Podział odbiorców na grupy taryfowe odbiorców biznesowych</a:t>
            </a: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www.ieo.pl</a:t>
            </a:r>
            <a:endParaRPr lang="en-GB"/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170365" y="1876435"/>
          <a:ext cx="8722115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/>
          </p:nvPr>
        </p:nvGraphicFramePr>
        <p:xfrm>
          <a:off x="1538517" y="4620360"/>
          <a:ext cx="5400600" cy="1939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904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sz="quarter" idx="13"/>
          </p:nvPr>
        </p:nvSpPr>
        <p:spPr>
          <a:xfrm>
            <a:off x="98710" y="188640"/>
            <a:ext cx="8687886" cy="864096"/>
          </a:xfrm>
        </p:spPr>
        <p:txBody>
          <a:bodyPr/>
          <a:lstStyle/>
          <a:p>
            <a:pPr algn="ctr"/>
            <a:r>
              <a:rPr lang="pl-PL" altLang="pl-PL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Stałe</a:t>
            </a:r>
            <a:r>
              <a:rPr lang="pl-PL" altLang="pl-PL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i </a:t>
            </a:r>
            <a:r>
              <a:rPr lang="pl-PL" altLang="pl-PL" sz="2400" dirty="0">
                <a:solidFill>
                  <a:srgbClr val="00B050"/>
                </a:solidFill>
                <a:latin typeface="Century Gothic" panose="020B0502020202020204" pitchFamily="34" charset="0"/>
              </a:rPr>
              <a:t>zmienne</a:t>
            </a:r>
            <a:r>
              <a:rPr lang="pl-PL" altLang="pl-PL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(</a:t>
            </a:r>
            <a:r>
              <a:rPr lang="pl-PL" altLang="pl-PL" sz="2400" i="1" dirty="0">
                <a:solidFill>
                  <a:srgbClr val="00B0F0"/>
                </a:solidFill>
                <a:latin typeface="Century Gothic" panose="020B0502020202020204" pitchFamily="34" charset="0"/>
              </a:rPr>
              <a:t>zależne od zużycia energii</a:t>
            </a:r>
            <a:r>
              <a:rPr lang="pl-PL" altLang="pl-PL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) składniki kosztów na rachunku za energię</a:t>
            </a:r>
            <a:endParaRPr lang="pl-PL" sz="2400" dirty="0"/>
          </a:p>
        </p:txBody>
      </p:sp>
      <p:sp>
        <p:nvSpPr>
          <p:cNvPr id="6" name="Prostokąt 5"/>
          <p:cNvSpPr/>
          <p:nvPr/>
        </p:nvSpPr>
        <p:spPr>
          <a:xfrm>
            <a:off x="228600" y="1844824"/>
            <a:ext cx="8915400" cy="4551362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>
            <a:spAutoFit/>
          </a:bodyPr>
          <a:lstStyle/>
          <a:p>
            <a:pPr marL="342900" indent="-342900">
              <a:lnSpc>
                <a:spcPct val="115000"/>
              </a:lnSpc>
              <a:buFont typeface="+mj-lt"/>
              <a:buAutoNum type="romanUcPeriod"/>
              <a:defRPr/>
            </a:pPr>
            <a:r>
              <a:rPr lang="pl-PL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Opłaty za korzystanie z energii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rabicPeriod"/>
              <a:defRPr/>
            </a:pPr>
            <a:r>
              <a:rPr lang="pl-PL" b="1" kern="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Koszt energii pobranej z sieci (ew. z rozbiciem na strefy czasowe) -cena energii)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rabicPeriod"/>
              <a:defRPr/>
            </a:pPr>
            <a:r>
              <a:rPr lang="pl-PL" kern="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Koszt utrzymania sieci w gotowości  do świadczenia usługi dystrybucyjnej (stawka sieciowa stała)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rabicPeriod"/>
              <a:defRPr/>
            </a:pPr>
            <a:r>
              <a:rPr lang="pl-PL" b="1" kern="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Koszt  wykorzystania sieci przez odbiorcę (stawka sieciowa zmienna)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rabicPeriod"/>
              <a:defRPr/>
            </a:pPr>
            <a:r>
              <a:rPr lang="pl-PL" kern="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Koszt obsługi odbiorcy (stawka abonamentowa)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rabicPeriod"/>
              <a:defRPr/>
            </a:pPr>
            <a:r>
              <a:rPr lang="pl-PL" b="1" kern="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Koszt zapewnienia jakości dostaw energii (stawka jakościowa)</a:t>
            </a:r>
          </a:p>
          <a:p>
            <a:pPr marL="342900" indent="-342900">
              <a:lnSpc>
                <a:spcPct val="115000"/>
              </a:lnSpc>
              <a:buFont typeface="+mj-lt"/>
              <a:buAutoNum type="romanUcPeriod"/>
              <a:defRPr/>
            </a:pPr>
            <a:r>
              <a:rPr lang="pl-PL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Przychody za energię wprowadzana do sieci (jeżeli jest źródło OZE) </a:t>
            </a:r>
          </a:p>
          <a:p>
            <a:pPr marL="342900" indent="-342900">
              <a:lnSpc>
                <a:spcPct val="115000"/>
              </a:lnSpc>
              <a:buFont typeface="+mj-lt"/>
              <a:buAutoNum type="romanUcPeriod"/>
              <a:defRPr/>
            </a:pPr>
            <a:r>
              <a:rPr lang="pl-PL" b="1" kern="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Parapodatki</a:t>
            </a:r>
            <a:r>
              <a:rPr lang="pl-PL" b="1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 podatki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rabicPeriod" startAt="6"/>
              <a:defRPr/>
            </a:pPr>
            <a:r>
              <a:rPr lang="pl-PL" b="1" kern="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Stawka opłaty OZE (mechanizm wsparcia  źródeł OZE)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rabicPeriod" startAt="6"/>
              <a:defRPr/>
            </a:pPr>
            <a:r>
              <a:rPr lang="pl-PL" kern="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Stawka opłaty przejściowej -mechanizm wsparcia źródeł węglowych (stawka na kW)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rabicPeriod" startAt="6"/>
              <a:defRPr/>
            </a:pPr>
            <a:r>
              <a:rPr lang="pl-PL" b="1" kern="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Stawka planowana opłaty </a:t>
            </a:r>
            <a:r>
              <a:rPr lang="pl-PL" b="1" kern="0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mocowej</a:t>
            </a:r>
            <a:r>
              <a:rPr lang="pl-PL" b="1" kern="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-mechanizm zapewnienia wydolności </a:t>
            </a:r>
            <a:r>
              <a:rPr lang="pl-PL" b="1" kern="0" dirty="0" err="1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mocowej</a:t>
            </a:r>
            <a:r>
              <a:rPr lang="pl-PL" b="1" kern="0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KSE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rabicPeriod" startAt="6"/>
              <a:defRPr/>
            </a:pPr>
            <a:r>
              <a:rPr lang="pl-PL" kern="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VAT</a:t>
            </a:r>
          </a:p>
        </p:txBody>
      </p:sp>
    </p:spTree>
    <p:extLst>
      <p:ext uri="{BB962C8B-B14F-4D97-AF65-F5344CB8AC3E}">
        <p14:creationId xmlns:p14="http://schemas.microsoft.com/office/powerpoint/2010/main" val="397019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>
            <a:spLocks noGrp="1"/>
          </p:cNvSpPr>
          <p:nvPr>
            <p:ph type="title"/>
          </p:nvPr>
        </p:nvSpPr>
        <p:spPr>
          <a:xfrm>
            <a:off x="0" y="332656"/>
            <a:ext cx="9071471" cy="1143000"/>
          </a:xfrm>
        </p:spPr>
        <p:txBody>
          <a:bodyPr>
            <a:normAutofit fontScale="90000"/>
          </a:bodyPr>
          <a:lstStyle/>
          <a:p>
            <a:r>
              <a:rPr lang="pl-PL" altLang="pl-PL" sz="28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Odbiorca </a:t>
            </a:r>
            <a:r>
              <a:rPr lang="pl-PL" altLang="pl-PL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biznesowy </a:t>
            </a:r>
            <a:r>
              <a:rPr lang="pl-PL" altLang="pl-PL" sz="28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(300 MWh/rok) na taryfie „C” jako prosument </a:t>
            </a:r>
            <a:br>
              <a:rPr lang="pl-PL" altLang="pl-PL" sz="28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pl-PL" altLang="pl-PL" sz="28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oszczędzający na części zmiennej na rachunku </a:t>
            </a:r>
            <a:br>
              <a:rPr lang="pl-PL" altLang="pl-PL" sz="28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pl-PL" altLang="pl-PL" sz="1800" i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(trendy historyczne, ceny z 2016 roku, oprac. IEO)</a:t>
            </a:r>
            <a:endParaRPr lang="en-US" altLang="pl-PL" sz="1800" i="1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9699" name="Symbol zastępczy stopki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pl-PL" sz="1200" smtClean="0">
                <a:solidFill>
                  <a:srgbClr val="009900"/>
                </a:solidFill>
                <a:latin typeface="Futura"/>
              </a:rPr>
              <a:t>www.ieo.pl</a:t>
            </a:r>
            <a:endParaRPr lang="en-GB" altLang="pl-PL" sz="1200" smtClean="0">
              <a:solidFill>
                <a:srgbClr val="009900"/>
              </a:solidFill>
              <a:latin typeface="Futura"/>
            </a:endParaRP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3179131691"/>
              </p:ext>
            </p:extLst>
          </p:nvPr>
        </p:nvGraphicFramePr>
        <p:xfrm>
          <a:off x="179512" y="1772816"/>
          <a:ext cx="8280920" cy="4948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rostokąt 1"/>
          <p:cNvSpPr/>
          <p:nvPr/>
        </p:nvSpPr>
        <p:spPr>
          <a:xfrm>
            <a:off x="1475656" y="1769986"/>
            <a:ext cx="2880320" cy="7294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pl-PL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∑ Składniki </a:t>
            </a:r>
            <a:r>
              <a:rPr lang="pl-PL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zmienne: </a:t>
            </a:r>
            <a:r>
              <a:rPr lang="pl-PL" dirty="0" smtClean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</a:t>
            </a:r>
            <a:r>
              <a:rPr lang="pl-PL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endParaRPr lang="pl-PL" dirty="0" smtClean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pl-PL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∑ Składniki </a:t>
            </a:r>
            <a:r>
              <a:rPr lang="pl-PL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stałe: </a:t>
            </a:r>
            <a:r>
              <a:rPr lang="pl-PL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15%</a:t>
            </a:r>
            <a:endParaRPr lang="pl-PL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47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25</a:t>
            </a:fld>
            <a:endParaRPr lang="pl-PL" dirty="0"/>
          </a:p>
        </p:txBody>
      </p:sp>
      <p:sp>
        <p:nvSpPr>
          <p:cNvPr id="9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0" y="332656"/>
            <a:ext cx="8892480" cy="720080"/>
          </a:xfrm>
        </p:spPr>
        <p:txBody>
          <a:bodyPr/>
          <a:lstStyle/>
          <a:p>
            <a:pPr marL="0" indent="0" algn="ctr"/>
            <a:r>
              <a:rPr lang="pl-PL" sz="2800" dirty="0" smtClean="0"/>
              <a:t>Wysokość składnika </a:t>
            </a:r>
            <a:r>
              <a:rPr lang="pl-PL" sz="2800" dirty="0"/>
              <a:t>zmiennego stawki kosztu sprzedaży energii elektrycznej w latach 2010-2017 netto – taryfa </a:t>
            </a:r>
            <a:r>
              <a:rPr lang="pl-PL" sz="2800" dirty="0" smtClean="0"/>
              <a:t>C21</a:t>
            </a:r>
            <a:endParaRPr lang="pl-PL" sz="32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6669874" y="6565309"/>
            <a:ext cx="1646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Źródło: GUS, oprac. IEO</a:t>
            </a:r>
            <a:endParaRPr lang="pl-PL" sz="1200" dirty="0"/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2803424509"/>
              </p:ext>
            </p:extLst>
          </p:nvPr>
        </p:nvGraphicFramePr>
        <p:xfrm>
          <a:off x="611560" y="1825941"/>
          <a:ext cx="7920880" cy="4895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463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20618" y="258582"/>
            <a:ext cx="7679774" cy="562074"/>
          </a:xfrm>
        </p:spPr>
        <p:txBody>
          <a:bodyPr/>
          <a:lstStyle/>
          <a:p>
            <a:pPr algn="ctr"/>
            <a:r>
              <a:rPr lang="pl-PL" sz="2400" dirty="0" smtClean="0"/>
              <a:t>Prognozy cen i taryf energii elektrycznej dla odbiorców w różnych grupach taryfowych</a:t>
            </a:r>
            <a:endParaRPr lang="pl-PL" sz="2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>
                <a:solidFill>
                  <a:prstClr val="white">
                    <a:lumMod val="50000"/>
                  </a:prstClr>
                </a:solidFill>
              </a:rPr>
              <a:pPr/>
              <a:t>26</a:t>
            </a:fld>
            <a:endParaRPr lang="pl-PL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3"/>
          </p:nvPr>
        </p:nvSpPr>
        <p:spPr>
          <a:xfrm>
            <a:off x="420619" y="996939"/>
            <a:ext cx="7679774" cy="360040"/>
          </a:xfrm>
        </p:spPr>
        <p:txBody>
          <a:bodyPr/>
          <a:lstStyle/>
          <a:p>
            <a:pPr algn="ctr"/>
            <a:r>
              <a:rPr lang="pl-PL" sz="1800" dirty="0" smtClean="0"/>
              <a:t>Koszty energii elektrycznej w Polsce</a:t>
            </a:r>
            <a:endParaRPr lang="pl-PL" sz="1800" dirty="0"/>
          </a:p>
        </p:txBody>
      </p:sp>
      <p:sp>
        <p:nvSpPr>
          <p:cNvPr id="2" name="pole tekstowe 1"/>
          <p:cNvSpPr txBox="1"/>
          <p:nvPr/>
        </p:nvSpPr>
        <p:spPr>
          <a:xfrm>
            <a:off x="6555929" y="1585813"/>
            <a:ext cx="24832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 smtClean="0">
                <a:solidFill>
                  <a:prstClr val="black"/>
                </a:solidFill>
              </a:rPr>
              <a:t>Dane publikowane w sprawozdaniach z działalności Prezesa URE* jasno pokazują, że z najwyższymi cenami energii elektrycznej muszą się liczyć odbiorcy przemysłowi przyłączeni do sieci niskiego napięcia, a więc w dużej mierze sektor małych i średnich przedsiębiorstw (MŚP</a:t>
            </a:r>
            <a:r>
              <a:rPr lang="pl-PL" sz="1600" dirty="0" smtClean="0">
                <a:solidFill>
                  <a:prstClr val="black"/>
                </a:solidFill>
              </a:rPr>
              <a:t>). </a:t>
            </a:r>
          </a:p>
          <a:p>
            <a:pPr algn="just"/>
            <a:r>
              <a:rPr lang="pl-PL" sz="1600" dirty="0" smtClean="0">
                <a:solidFill>
                  <a:prstClr val="black"/>
                </a:solidFill>
              </a:rPr>
              <a:t>Odbiorcy </a:t>
            </a:r>
            <a:r>
              <a:rPr lang="pl-PL" sz="1600" dirty="0" smtClean="0">
                <a:solidFill>
                  <a:prstClr val="black"/>
                </a:solidFill>
              </a:rPr>
              <a:t>przynależący do grup taryfowych „C” płacili za energię elektryczną </a:t>
            </a:r>
            <a:r>
              <a:rPr lang="pl-PL" sz="1600" b="1" dirty="0" smtClean="0">
                <a:solidFill>
                  <a:prstClr val="black"/>
                </a:solidFill>
              </a:rPr>
              <a:t>ponad 2-krotnie więcej</a:t>
            </a:r>
            <a:r>
              <a:rPr lang="pl-PL" sz="1600" dirty="0" smtClean="0">
                <a:solidFill>
                  <a:prstClr val="black"/>
                </a:solidFill>
              </a:rPr>
              <a:t> niż odbiorcy przyłączeni do sieci wysokiego napięcia.</a:t>
            </a:r>
            <a:endParaRPr lang="pl-PL" sz="1600" dirty="0">
              <a:solidFill>
                <a:prstClr val="black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-9698" y="5923403"/>
            <a:ext cx="602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</a:rPr>
              <a:t>* Dane obejmują średnie stawki obowiązujące odbiorców, którzy podpisali z OSD umowy kompleksowe </a:t>
            </a:r>
            <a:endParaRPr lang="pl-PL" sz="1200" dirty="0">
              <a:solidFill>
                <a:prstClr val="black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0" y="5399487"/>
            <a:ext cx="4799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</a:rPr>
              <a:t>źródło: URE oprac. IEO</a:t>
            </a:r>
            <a:endParaRPr lang="pl-PL" sz="1200" dirty="0">
              <a:solidFill>
                <a:prstClr val="black"/>
              </a:solidFill>
            </a:endParaRPr>
          </a:p>
        </p:txBody>
      </p:sp>
      <p:pic>
        <p:nvPicPr>
          <p:cNvPr id="10" name="Obraz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6" y="1761662"/>
            <a:ext cx="6040789" cy="36254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8566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20618" y="258582"/>
            <a:ext cx="7679774" cy="562074"/>
          </a:xfrm>
        </p:spPr>
        <p:txBody>
          <a:bodyPr/>
          <a:lstStyle/>
          <a:p>
            <a:pPr algn="ctr"/>
            <a:r>
              <a:rPr lang="pl-PL" sz="2400" dirty="0" smtClean="0"/>
              <a:t>Prognozy cen i taryf energii elektrycznej dla odbiorców przemysłowych</a:t>
            </a:r>
            <a:endParaRPr lang="pl-PL" sz="2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>
                <a:solidFill>
                  <a:prstClr val="white">
                    <a:lumMod val="50000"/>
                  </a:prstClr>
                </a:solidFill>
              </a:rPr>
              <a:pPr/>
              <a:t>27</a:t>
            </a:fld>
            <a:endParaRPr lang="pl-PL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3"/>
          </p:nvPr>
        </p:nvSpPr>
        <p:spPr>
          <a:xfrm>
            <a:off x="420619" y="996939"/>
            <a:ext cx="7679774" cy="360040"/>
          </a:xfrm>
        </p:spPr>
        <p:txBody>
          <a:bodyPr/>
          <a:lstStyle/>
          <a:p>
            <a:pPr algn="ctr"/>
            <a:r>
              <a:rPr lang="pl-PL" sz="1800" dirty="0" smtClean="0"/>
              <a:t>Koszty energii elektrycznej w Polsce</a:t>
            </a:r>
            <a:endParaRPr lang="pl-PL" sz="18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4788024" y="1849993"/>
            <a:ext cx="403244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400" b="1" dirty="0" smtClean="0">
                <a:solidFill>
                  <a:prstClr val="black"/>
                </a:solidFill>
              </a:rPr>
              <a:t>Największa różnica między grupami taryfowymi „A”, „B” i „C” występuje w stawkach dystrybucyjnych. </a:t>
            </a:r>
            <a:r>
              <a:rPr lang="pl-PL" sz="1400" dirty="0" smtClean="0">
                <a:solidFill>
                  <a:prstClr val="black"/>
                </a:solidFill>
              </a:rPr>
              <a:t/>
            </a:r>
            <a:br>
              <a:rPr lang="pl-PL" sz="1400" dirty="0" smtClean="0">
                <a:solidFill>
                  <a:prstClr val="black"/>
                </a:solidFill>
              </a:rPr>
            </a:br>
            <a:r>
              <a:rPr lang="pl-PL" sz="1400" dirty="0" smtClean="0">
                <a:solidFill>
                  <a:prstClr val="black"/>
                </a:solidFill>
              </a:rPr>
              <a:t/>
            </a:r>
            <a:br>
              <a:rPr lang="pl-PL" sz="1400" dirty="0" smtClean="0">
                <a:solidFill>
                  <a:prstClr val="black"/>
                </a:solidFill>
              </a:rPr>
            </a:br>
            <a:r>
              <a:rPr lang="pl-PL" sz="1400" dirty="0" smtClean="0">
                <a:solidFill>
                  <a:prstClr val="black"/>
                </a:solidFill>
              </a:rPr>
              <a:t>Różnice w stawkach za obrót energią elektryczną nie są aż tak drastyczne. Naturalnym jest wręcz, że odbiorcom, którzy charakteryzują się wyższym poziomem zużycia będą oferowane niższe stawki. Można uznać, że logika ta, w racjonalnym stopniu, ma swoje odzwierciedlenie w danych publikowanych przez URE.</a:t>
            </a:r>
          </a:p>
          <a:p>
            <a:pPr algn="just"/>
            <a:endParaRPr lang="pl-PL" sz="1400" dirty="0">
              <a:solidFill>
                <a:prstClr val="black"/>
              </a:solidFill>
            </a:endParaRPr>
          </a:p>
          <a:p>
            <a:pPr algn="just"/>
            <a:r>
              <a:rPr lang="pl-PL" sz="1400" dirty="0" smtClean="0">
                <a:solidFill>
                  <a:prstClr val="black"/>
                </a:solidFill>
              </a:rPr>
              <a:t>W przypadku opłat dystrybucyjnych rysuje się zgoła inna sytuacja. Widać, że </a:t>
            </a:r>
            <a:r>
              <a:rPr lang="pl-PL" sz="1400" b="1" dirty="0" smtClean="0">
                <a:solidFill>
                  <a:prstClr val="black"/>
                </a:solidFill>
              </a:rPr>
              <a:t>najmniejsi odbiorcy przemysłowi są obciążani zdecydowanie większymi kosztami dystrybucji</a:t>
            </a:r>
            <a:r>
              <a:rPr lang="pl-PL" sz="1400" dirty="0" smtClean="0">
                <a:solidFill>
                  <a:prstClr val="black"/>
                </a:solidFill>
              </a:rPr>
              <a:t>. W ich przypadku również trend wzrostowy jest najwyraźniejszy. Można spodziewać się, że w przyszłości to właśnie odbiorcy należący do grup taryfowych „C” będą w nadmierny sposób ponosić nieracjonalnie wysokie koszty związane z działalnością przedsiębiorstw energetycznych</a:t>
            </a:r>
            <a:r>
              <a:rPr lang="pl-PL" sz="1600" dirty="0" smtClean="0">
                <a:solidFill>
                  <a:prstClr val="black"/>
                </a:solidFill>
              </a:rPr>
              <a:t>.</a:t>
            </a:r>
            <a:endParaRPr lang="pl-PL" sz="1600" dirty="0">
              <a:solidFill>
                <a:prstClr val="black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700665" y="6581001"/>
            <a:ext cx="4799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prstClr val="black"/>
                </a:solidFill>
              </a:rPr>
              <a:t>źródło: URE oprac. IEO</a:t>
            </a:r>
            <a:endParaRPr lang="pl-PL" sz="1200" dirty="0">
              <a:solidFill>
                <a:prstClr val="black"/>
              </a:solidFill>
            </a:endParaRPr>
          </a:p>
        </p:txBody>
      </p:sp>
      <p:pic>
        <p:nvPicPr>
          <p:cNvPr id="12" name="Obraz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2" y="1568377"/>
            <a:ext cx="4644008" cy="2508696"/>
          </a:xfrm>
          <a:prstGeom prst="rect">
            <a:avLst/>
          </a:prstGeom>
          <a:noFill/>
        </p:spPr>
      </p:pic>
      <p:pic>
        <p:nvPicPr>
          <p:cNvPr id="14" name="Obraz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2" y="4159079"/>
            <a:ext cx="4644008" cy="2644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330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23528" y="6356350"/>
            <a:ext cx="151216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20619" y="165754"/>
            <a:ext cx="7679774" cy="562074"/>
          </a:xfrm>
        </p:spPr>
        <p:txBody>
          <a:bodyPr/>
          <a:lstStyle/>
          <a:p>
            <a:pPr algn="ctr"/>
            <a:r>
              <a:rPr lang="pl-PL" sz="2400" dirty="0" smtClean="0"/>
              <a:t>Prognozy cen i taryf energii elektrycznej dla odbiorców przemysłowych</a:t>
            </a:r>
            <a:endParaRPr lang="pl-PL" sz="2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>
                <a:solidFill>
                  <a:prstClr val="white">
                    <a:lumMod val="50000"/>
                  </a:prstClr>
                </a:solidFill>
              </a:rPr>
              <a:pPr/>
              <a:t>28</a:t>
            </a:fld>
            <a:endParaRPr lang="pl-PL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3"/>
          </p:nvPr>
        </p:nvSpPr>
        <p:spPr>
          <a:xfrm>
            <a:off x="420618" y="821520"/>
            <a:ext cx="8471861" cy="360040"/>
          </a:xfrm>
        </p:spPr>
        <p:txBody>
          <a:bodyPr/>
          <a:lstStyle/>
          <a:p>
            <a:pPr algn="ctr"/>
            <a:r>
              <a:rPr lang="pl-PL" sz="1800" dirty="0" smtClean="0"/>
              <a:t>Scenariusz bazowy dla kosztów energii elektrycznej dla przedsiębiorstw w Polsce</a:t>
            </a:r>
            <a:endParaRPr lang="pl-PL" sz="1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5" y="1763649"/>
            <a:ext cx="8803803" cy="48046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675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23528" y="6356350"/>
            <a:ext cx="151216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20619" y="165754"/>
            <a:ext cx="7679774" cy="562074"/>
          </a:xfrm>
        </p:spPr>
        <p:txBody>
          <a:bodyPr/>
          <a:lstStyle/>
          <a:p>
            <a:pPr algn="ctr"/>
            <a:r>
              <a:rPr lang="pl-PL" sz="2400" dirty="0" smtClean="0"/>
              <a:t>Prognozy cen i taryf energii elektrycznej dla odbiorców przemysłowych</a:t>
            </a:r>
            <a:endParaRPr lang="pl-PL" sz="2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>
                <a:solidFill>
                  <a:prstClr val="white">
                    <a:lumMod val="50000"/>
                  </a:prstClr>
                </a:solidFill>
              </a:rPr>
              <a:pPr/>
              <a:t>29</a:t>
            </a:fld>
            <a:endParaRPr lang="pl-PL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3"/>
          </p:nvPr>
        </p:nvSpPr>
        <p:spPr>
          <a:xfrm>
            <a:off x="327171" y="836712"/>
            <a:ext cx="8471861" cy="360040"/>
          </a:xfrm>
        </p:spPr>
        <p:txBody>
          <a:bodyPr/>
          <a:lstStyle/>
          <a:p>
            <a:pPr algn="ctr"/>
            <a:r>
              <a:rPr lang="pl-PL" sz="1800" dirty="0"/>
              <a:t>Prognoza </a:t>
            </a:r>
            <a:r>
              <a:rPr lang="pl-PL" sz="1800" dirty="0">
                <a:solidFill>
                  <a:srgbClr val="FF0000"/>
                </a:solidFill>
              </a:rPr>
              <a:t>cen energii elektrycznej </a:t>
            </a:r>
            <a:r>
              <a:rPr lang="pl-PL" sz="1800" dirty="0"/>
              <a:t>do poszczególnych grup </a:t>
            </a:r>
            <a:r>
              <a:rPr lang="pl-PL" sz="1800" dirty="0" smtClean="0"/>
              <a:t>taryfowych, wg modelu  </a:t>
            </a:r>
            <a:r>
              <a:rPr lang="pl-PL" sz="1800" dirty="0"/>
              <a:t>IEO</a:t>
            </a:r>
            <a:endParaRPr lang="pl-PL" sz="1800" dirty="0"/>
          </a:p>
        </p:txBody>
      </p:sp>
      <p:pic>
        <p:nvPicPr>
          <p:cNvPr id="8" name="Obraz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8" y="1795527"/>
            <a:ext cx="7607766" cy="49259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940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700808"/>
            <a:ext cx="8928992" cy="3231232"/>
          </a:xfrm>
        </p:spPr>
        <p:txBody>
          <a:bodyPr/>
          <a:lstStyle/>
          <a:p>
            <a:r>
              <a:rPr lang="pl-PL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Technologia fotowoltaiczna dla </a:t>
            </a:r>
            <a: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firm</a:t>
            </a:r>
            <a:endParaRPr lang="en-GB" sz="4000" dirty="0">
              <a:latin typeface="Calibri" panose="020F0502020204030204" pitchFamily="34" charset="0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www.ieo.pl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36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23528" y="6356350"/>
            <a:ext cx="1512168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20619" y="165754"/>
            <a:ext cx="7679774" cy="562074"/>
          </a:xfrm>
        </p:spPr>
        <p:txBody>
          <a:bodyPr/>
          <a:lstStyle/>
          <a:p>
            <a:pPr algn="ctr"/>
            <a:r>
              <a:rPr lang="pl-PL" sz="2400" dirty="0" smtClean="0"/>
              <a:t>Prognozy cen i taryf energii elektrycznej dla odbiorców przemysłowych</a:t>
            </a:r>
            <a:endParaRPr lang="pl-PL" sz="2400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>
                <a:solidFill>
                  <a:prstClr val="white">
                    <a:lumMod val="50000"/>
                  </a:prstClr>
                </a:solidFill>
              </a:rPr>
              <a:pPr/>
              <a:t>30</a:t>
            </a:fld>
            <a:endParaRPr lang="pl-PL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3"/>
          </p:nvPr>
        </p:nvSpPr>
        <p:spPr>
          <a:xfrm>
            <a:off x="327171" y="836712"/>
            <a:ext cx="8471861" cy="360040"/>
          </a:xfrm>
        </p:spPr>
        <p:txBody>
          <a:bodyPr/>
          <a:lstStyle/>
          <a:p>
            <a:pPr algn="ctr"/>
            <a:r>
              <a:rPr lang="pl-PL" sz="1800" dirty="0"/>
              <a:t>Prognoza trendu zmienności </a:t>
            </a:r>
            <a:r>
              <a:rPr lang="pl-PL" sz="1800" dirty="0">
                <a:solidFill>
                  <a:srgbClr val="FF0000"/>
                </a:solidFill>
              </a:rPr>
              <a:t>taryf dystrybucji</a:t>
            </a:r>
            <a:r>
              <a:rPr lang="pl-PL" sz="1800" dirty="0"/>
              <a:t> dla grupy taryfowej C</a:t>
            </a:r>
            <a:r>
              <a:rPr lang="pl-PL" sz="1800" dirty="0" smtClean="0"/>
              <a:t>, wg modelu  </a:t>
            </a:r>
            <a:r>
              <a:rPr lang="pl-PL" sz="1800" dirty="0"/>
              <a:t>IEO</a:t>
            </a:r>
            <a:endParaRPr lang="pl-PL" sz="1800" dirty="0"/>
          </a:p>
        </p:txBody>
      </p:sp>
      <p:pic>
        <p:nvPicPr>
          <p:cNvPr id="10" name="Obraz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18" y="1700808"/>
            <a:ext cx="7463749" cy="47525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38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700808"/>
            <a:ext cx="8928992" cy="3231232"/>
          </a:xfrm>
        </p:spPr>
        <p:txBody>
          <a:bodyPr/>
          <a:lstStyle/>
          <a:p>
            <a: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Charakterystyka zużycia </a:t>
            </a:r>
            <a:r>
              <a:rPr lang="pl-PL" sz="4000" b="1" dirty="0">
                <a:solidFill>
                  <a:srgbClr val="002060"/>
                </a:solidFill>
                <a:latin typeface="Calibri" panose="020F0502020204030204" pitchFamily="34" charset="0"/>
              </a:rPr>
              <a:t>energii w przemyśle elektromaszynowym i tworzyw sztucznych </a:t>
            </a:r>
            <a: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pl-PL" sz="4000" b="1" dirty="0" smtClean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możliwości wykorzystania  energii słonecznej</a:t>
            </a:r>
            <a:endParaRPr lang="en-GB" sz="4000" dirty="0">
              <a:latin typeface="Calibri" panose="020F0502020204030204" pitchFamily="34" charset="0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www.ieo.pl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85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32</a:t>
            </a:fld>
            <a:endParaRPr lang="pl-PL" dirty="0"/>
          </a:p>
        </p:txBody>
      </p:sp>
      <p:sp>
        <p:nvSpPr>
          <p:cNvPr id="9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428586" y="332656"/>
            <a:ext cx="8208912" cy="720080"/>
          </a:xfrm>
        </p:spPr>
        <p:txBody>
          <a:bodyPr/>
          <a:lstStyle/>
          <a:p>
            <a:pPr marL="0" indent="0" algn="ctr">
              <a:buNone/>
            </a:pPr>
            <a:r>
              <a:rPr lang="pl-PL" sz="3200" dirty="0" smtClean="0"/>
              <a:t>Udział energii w kosztach produkcji wybranych </a:t>
            </a:r>
            <a:r>
              <a:rPr lang="pl-PL" sz="3200" dirty="0"/>
              <a:t>branż </a:t>
            </a:r>
            <a:r>
              <a:rPr lang="pl-PL" sz="3200" dirty="0" smtClean="0"/>
              <a:t>przemysłu</a:t>
            </a:r>
            <a:endParaRPr lang="pl-PL" sz="3600" dirty="0"/>
          </a:p>
        </p:txBody>
      </p:sp>
      <p:sp>
        <p:nvSpPr>
          <p:cNvPr id="10" name="pole tekstowe 1"/>
          <p:cNvSpPr txBox="1"/>
          <p:nvPr/>
        </p:nvSpPr>
        <p:spPr>
          <a:xfrm>
            <a:off x="5724128" y="1556792"/>
            <a:ext cx="2592287" cy="194421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 smtClean="0">
                <a:solidFill>
                  <a:schemeClr val="accent2"/>
                </a:solidFill>
              </a:rPr>
              <a:t>Branża elektromaszynowa 0,5-4,0%</a:t>
            </a:r>
          </a:p>
          <a:p>
            <a:r>
              <a:rPr lang="pl-PL" sz="1600" b="1" dirty="0" smtClean="0">
                <a:solidFill>
                  <a:srgbClr val="90ABD0"/>
                </a:solidFill>
              </a:rPr>
              <a:t>Branża tworzyw sztucznych 1,8-8,5%</a:t>
            </a:r>
          </a:p>
          <a:p>
            <a:endParaRPr lang="pl-PL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0080737"/>
              </p:ext>
            </p:extLst>
          </p:nvPr>
        </p:nvGraphicFramePr>
        <p:xfrm>
          <a:off x="0" y="1628800"/>
          <a:ext cx="9144000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6669874" y="6565309"/>
            <a:ext cx="16465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Źródło: GUS, oprac. IEO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96470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33</a:t>
            </a:fld>
            <a:endParaRPr lang="pl-PL" dirty="0"/>
          </a:p>
        </p:txBody>
      </p:sp>
      <p:sp>
        <p:nvSpPr>
          <p:cNvPr id="9" name="Symbol zastępczy zawartości 5"/>
          <p:cNvSpPr>
            <a:spLocks noGrp="1"/>
          </p:cNvSpPr>
          <p:nvPr>
            <p:ph sz="quarter" idx="13"/>
          </p:nvPr>
        </p:nvSpPr>
        <p:spPr>
          <a:xfrm>
            <a:off x="467544" y="260648"/>
            <a:ext cx="8207375" cy="576064"/>
          </a:xfrm>
        </p:spPr>
        <p:txBody>
          <a:bodyPr/>
          <a:lstStyle/>
          <a:p>
            <a:pPr algn="ctr"/>
            <a:r>
              <a:rPr lang="pl-PL" dirty="0" smtClean="0"/>
              <a:t>Atrakcyjność inwestycyjna branż pod kątem </a:t>
            </a:r>
            <a:r>
              <a:rPr lang="pl-PL" dirty="0" err="1" smtClean="0"/>
              <a:t>autoprodukcji</a:t>
            </a:r>
            <a:r>
              <a:rPr lang="pl-PL" dirty="0" smtClean="0"/>
              <a:t> energii w OZE</a:t>
            </a:r>
            <a:endParaRPr lang="pl-PL" dirty="0"/>
          </a:p>
        </p:txBody>
      </p:sp>
      <p:graphicFrame>
        <p:nvGraphicFramePr>
          <p:cNvPr id="5" name="Wykres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517349"/>
              </p:ext>
            </p:extLst>
          </p:nvPr>
        </p:nvGraphicFramePr>
        <p:xfrm>
          <a:off x="0" y="1484785"/>
          <a:ext cx="9144000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247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34</a:t>
            </a:fld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3"/>
          </p:nvPr>
        </p:nvSpPr>
        <p:spPr>
          <a:xfrm>
            <a:off x="-396552" y="116632"/>
            <a:ext cx="9144000" cy="648072"/>
          </a:xfrm>
        </p:spPr>
        <p:txBody>
          <a:bodyPr/>
          <a:lstStyle/>
          <a:p>
            <a:pPr algn="ctr"/>
            <a:r>
              <a:rPr lang="pl-PL" dirty="0" smtClean="0"/>
              <a:t>Zrealizowane </a:t>
            </a:r>
            <a:r>
              <a:rPr lang="pl-PL" dirty="0" smtClean="0">
                <a:solidFill>
                  <a:schemeClr val="accent1"/>
                </a:solidFill>
              </a:rPr>
              <a:t>instalacje PV do 200kW</a:t>
            </a:r>
            <a:r>
              <a:rPr lang="pl-PL" dirty="0" smtClean="0">
                <a:solidFill>
                  <a:srgbClr val="90ABD0"/>
                </a:solidFill>
              </a:rPr>
              <a:t> </a:t>
            </a:r>
            <a:r>
              <a:rPr lang="pl-PL" dirty="0" smtClean="0"/>
              <a:t>–</a:t>
            </a:r>
          </a:p>
          <a:p>
            <a:pPr algn="ctr"/>
            <a:r>
              <a:rPr lang="pl-PL" dirty="0" smtClean="0"/>
              <a:t> </a:t>
            </a:r>
            <a:r>
              <a:rPr lang="pl-PL" sz="3200" dirty="0" smtClean="0"/>
              <a:t>przemysł elektromaszynowy i tworzywa sztuczne</a:t>
            </a:r>
            <a:endParaRPr lang="pl-PL" sz="3200" dirty="0"/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9928233"/>
              </p:ext>
            </p:extLst>
          </p:nvPr>
        </p:nvGraphicFramePr>
        <p:xfrm>
          <a:off x="539553" y="1952624"/>
          <a:ext cx="8208912" cy="4284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6669874" y="6565309"/>
            <a:ext cx="1636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Źródło: URE, oprac. IEO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47518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35</a:t>
            </a:fld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8207375" cy="576064"/>
          </a:xfrm>
        </p:spPr>
        <p:txBody>
          <a:bodyPr/>
          <a:lstStyle/>
          <a:p>
            <a:pPr algn="ctr"/>
            <a:r>
              <a:rPr lang="pl-PL" sz="2400" dirty="0" smtClean="0"/>
              <a:t>Przykłady prosumentów </a:t>
            </a:r>
            <a:r>
              <a:rPr lang="pl-PL" sz="2400" dirty="0"/>
              <a:t>biznesowych </a:t>
            </a:r>
            <a:r>
              <a:rPr lang="pl-PL" sz="2400" dirty="0" smtClean="0"/>
              <a:t>z wybranych branż </a:t>
            </a:r>
          </a:p>
          <a:p>
            <a:pPr algn="ctr"/>
            <a:r>
              <a:rPr lang="pl-PL" sz="2400" dirty="0" smtClean="0"/>
              <a:t>o wysokim współczynniku </a:t>
            </a:r>
            <a:r>
              <a:rPr lang="pl-PL" sz="2400" dirty="0" err="1" smtClean="0"/>
              <a:t>autokonsumpcji</a:t>
            </a:r>
            <a:r>
              <a:rPr lang="pl-PL" sz="2400" dirty="0" smtClean="0"/>
              <a:t> </a:t>
            </a:r>
            <a:endParaRPr lang="pl-PL" sz="2400" dirty="0"/>
          </a:p>
        </p:txBody>
      </p:sp>
      <p:graphicFrame>
        <p:nvGraphicFramePr>
          <p:cNvPr id="18" name="Wykres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4009528"/>
              </p:ext>
            </p:extLst>
          </p:nvPr>
        </p:nvGraphicFramePr>
        <p:xfrm>
          <a:off x="0" y="1700808"/>
          <a:ext cx="9144000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273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ymbol zastępczy zawartości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666736"/>
              </p:ext>
            </p:extLst>
          </p:nvPr>
        </p:nvGraphicFramePr>
        <p:xfrm>
          <a:off x="1007804" y="1600201"/>
          <a:ext cx="7128391" cy="51982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2196044"/>
                <a:gridCol w="1350241"/>
                <a:gridCol w="737991"/>
                <a:gridCol w="864096"/>
                <a:gridCol w="1980019"/>
              </a:tblGrid>
              <a:tr h="339447"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Nazwa</a:t>
                      </a:r>
                      <a:r>
                        <a:rPr lang="pl-PL" sz="1100" b="1" u="none" strike="noStrike" baseline="0" dirty="0" smtClean="0">
                          <a:solidFill>
                            <a:schemeClr val="bg1"/>
                          </a:solidFill>
                          <a:effectLst/>
                        </a:rPr>
                        <a:t> f</a:t>
                      </a:r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irmy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Branża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Rodzaj OZE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Moc [kW]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Stopień </a:t>
                      </a:r>
                      <a:r>
                        <a:rPr lang="pl-PL" sz="11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autokonsumpcji</a:t>
                      </a:r>
                      <a:r>
                        <a:rPr lang="pl-PL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[%]</a:t>
                      </a:r>
                      <a:endParaRPr lang="pl-PL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5"/>
                    </a:solidFill>
                  </a:tcPr>
                </a:tc>
              </a:tr>
              <a:tr h="339447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 dirty="0">
                          <a:effectLst/>
                        </a:rPr>
                        <a:t>EURO SP. Z O.O.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 dirty="0">
                          <a:effectLst/>
                        </a:rPr>
                        <a:t>produkcja maszyn ogólnego przeznaczenia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PV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11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100%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39447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 dirty="0">
                          <a:effectLst/>
                        </a:rPr>
                        <a:t>JABIL CIRCUIT POLAND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 dirty="0">
                          <a:effectLst/>
                        </a:rPr>
                        <a:t>produkcja maszyn ogólnego przeznaczenia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PV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40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100%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52596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 dirty="0">
                          <a:effectLst/>
                        </a:rPr>
                        <a:t>BOMAX SP. Z O.O.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 dirty="0">
                          <a:effectLst/>
                        </a:rPr>
                        <a:t>Naprawa, konserwacja i instalowanie maszyn i urządzeń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PV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3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100%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565745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 dirty="0">
                          <a:effectLst/>
                        </a:rPr>
                        <a:t>I-BS.PL SP. Z O.O.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 dirty="0">
                          <a:effectLst/>
                        </a:rPr>
                        <a:t>Produkcja komputerów, wyrobów elektronicznych i optycznych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PV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5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100%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52596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effectLst/>
                        </a:rPr>
                        <a:t>METAL TEAM SP. Z O.O. SP. KOMANDYTOWA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 dirty="0">
                          <a:effectLst/>
                        </a:rPr>
                        <a:t>Naprawa, konserwacja i instalowanie maszyn i urządzeń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PV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8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100%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339447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effectLst/>
                        </a:rPr>
                        <a:t>TERMOSPEC SP. Z O.O.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 dirty="0">
                          <a:effectLst/>
                        </a:rPr>
                        <a:t>produkcja maszyn ogólnego przeznaczenia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PV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38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78%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357789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effectLst/>
                        </a:rPr>
                        <a:t>EKOBOX S.A.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effectLst/>
                        </a:rPr>
                        <a:t>produkcja elektrycznych silników, prądnic, transformatorów, aparatury rozdzielczej i sterowniczej energii elektrycznej; produkcja izolowanych przewodów i oraz sprzętu instalacyjnego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PV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10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77%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452596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effectLst/>
                        </a:rPr>
                        <a:t>ELEKTROMONT S.A.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effectLst/>
                        </a:rPr>
                        <a:t>Naprawa, konserwacja i instalowanie maszyn i urządzeń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PV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10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76%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effectLst/>
                        </a:rPr>
                        <a:t>AUTOCRAFT SP. Z O.O.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effectLst/>
                        </a:rPr>
                        <a:t>produkcja baterii i akumulatorów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PV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>
                          <a:effectLst/>
                        </a:rPr>
                        <a:t>34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050" u="none" strike="noStrike" dirty="0">
                          <a:effectLst/>
                        </a:rPr>
                        <a:t>55%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36</a:t>
            </a:fld>
            <a:endParaRPr lang="pl-PL" dirty="0"/>
          </a:p>
        </p:txBody>
      </p:sp>
      <p:sp>
        <p:nvSpPr>
          <p:cNvPr id="7" name="Symbol zastępczy zawartości 5"/>
          <p:cNvSpPr>
            <a:spLocks noGrp="1"/>
          </p:cNvSpPr>
          <p:nvPr>
            <p:ph sz="quarter" idx="13"/>
          </p:nvPr>
        </p:nvSpPr>
        <p:spPr>
          <a:xfrm>
            <a:off x="467544" y="404664"/>
            <a:ext cx="8207375" cy="576064"/>
          </a:xfrm>
        </p:spPr>
        <p:txBody>
          <a:bodyPr/>
          <a:lstStyle/>
          <a:p>
            <a:pPr algn="ctr"/>
            <a:r>
              <a:rPr lang="pl-PL" sz="2400" dirty="0" smtClean="0"/>
              <a:t>Przykłady prosumentów </a:t>
            </a:r>
            <a:r>
              <a:rPr lang="pl-PL" sz="2400" dirty="0"/>
              <a:t>biznesowych </a:t>
            </a:r>
            <a:r>
              <a:rPr lang="pl-PL" sz="2400" dirty="0" smtClean="0"/>
              <a:t>z wybranych branż </a:t>
            </a:r>
          </a:p>
          <a:p>
            <a:pPr algn="ctr"/>
            <a:r>
              <a:rPr lang="pl-PL" sz="2400" dirty="0" smtClean="0"/>
              <a:t>o wysokim współczynniku </a:t>
            </a:r>
            <a:r>
              <a:rPr lang="pl-PL" sz="2400" dirty="0" err="1" smtClean="0"/>
              <a:t>autokonsumpcji</a:t>
            </a:r>
            <a:r>
              <a:rPr lang="pl-PL" sz="2400" dirty="0" smtClean="0"/>
              <a:t>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56136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207375" cy="576064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Porównanie profilu średniorocznego zużycia energii w taryfach 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C11</a:t>
            </a:r>
            <a:r>
              <a:rPr lang="pl-PL" dirty="0" smtClean="0"/>
              <a:t> i 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B11/B12</a:t>
            </a:r>
            <a:r>
              <a:rPr lang="pl-PL" dirty="0" smtClean="0"/>
              <a:t> (ENEA)</a:t>
            </a:r>
            <a:endParaRPr lang="pl-PL" dirty="0"/>
          </a:p>
        </p:txBody>
      </p:sp>
      <p:cxnSp>
        <p:nvCxnSpPr>
          <p:cNvPr id="3" name="Łącznik prosty ze strzałką 2"/>
          <p:cNvCxnSpPr/>
          <p:nvPr/>
        </p:nvCxnSpPr>
        <p:spPr>
          <a:xfrm flipH="1">
            <a:off x="6156176" y="4293096"/>
            <a:ext cx="360040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1907704" y="5013176"/>
            <a:ext cx="360040" cy="432048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187625" y="3948296"/>
            <a:ext cx="1800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>
                <a:solidFill>
                  <a:schemeClr val="accent2">
                    <a:lumMod val="75000"/>
                  </a:schemeClr>
                </a:solidFill>
              </a:rPr>
              <a:t>Firmy 2-3 zmianowe, gł. średnie i duże przedsiębiorstwa produkcyjne</a:t>
            </a:r>
            <a:endParaRPr lang="pl-PL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18" y="1628799"/>
            <a:ext cx="87122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20" y="4030309"/>
            <a:ext cx="8602663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6669874" y="6565309"/>
            <a:ext cx="17181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smtClean="0"/>
              <a:t>Źródło: ENEA, oprac. IEO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4285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38</a:t>
            </a:fld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3"/>
          </p:nvPr>
        </p:nvSpPr>
        <p:spPr>
          <a:xfrm>
            <a:off x="416167" y="260648"/>
            <a:ext cx="8207375" cy="576064"/>
          </a:xfrm>
        </p:spPr>
        <p:txBody>
          <a:bodyPr/>
          <a:lstStyle/>
          <a:p>
            <a:r>
              <a:rPr lang="pl-PL" dirty="0" smtClean="0"/>
              <a:t>Profile generacji energii w źródłach OZE – </a:t>
            </a:r>
            <a:r>
              <a:rPr lang="pl-PL" sz="2800" dirty="0" smtClean="0"/>
              <a:t>przykład instalacja </a:t>
            </a:r>
            <a:r>
              <a:rPr lang="pl-PL" sz="2800" dirty="0" smtClean="0">
                <a:solidFill>
                  <a:srgbClr val="FFC000"/>
                </a:solidFill>
              </a:rPr>
              <a:t>PV 10kW  </a:t>
            </a:r>
            <a:r>
              <a:rPr lang="pl-PL" sz="2800" dirty="0" smtClean="0"/>
              <a:t>i </a:t>
            </a:r>
            <a:r>
              <a:rPr lang="pl-PL" sz="2800" dirty="0" smtClean="0">
                <a:solidFill>
                  <a:schemeClr val="accent1">
                    <a:lumMod val="75000"/>
                  </a:schemeClr>
                </a:solidFill>
              </a:rPr>
              <a:t>wiatrowa 10kW </a:t>
            </a:r>
            <a:endParaRPr lang="pl-PL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8" y="1625600"/>
            <a:ext cx="4243022" cy="26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55" y="1625600"/>
            <a:ext cx="4447763" cy="26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Prostokąt 16"/>
          <p:cNvSpPr/>
          <p:nvPr/>
        </p:nvSpPr>
        <p:spPr>
          <a:xfrm>
            <a:off x="7092280" y="1747296"/>
            <a:ext cx="1947713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 smtClean="0"/>
              <a:t>Źródło: IEO, projekt OZERISE</a:t>
            </a:r>
            <a:endParaRPr lang="pl-PL" sz="1200" dirty="0"/>
          </a:p>
        </p:txBody>
      </p:sp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454889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86" y="4437112"/>
            <a:ext cx="464391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15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395536" y="1700808"/>
            <a:ext cx="8207375" cy="576064"/>
          </a:xfrm>
        </p:spPr>
        <p:txBody>
          <a:bodyPr/>
          <a:lstStyle/>
          <a:p>
            <a:pPr marL="0" indent="0">
              <a:buNone/>
            </a:pPr>
            <a:r>
              <a:rPr lang="pl-PL" sz="1800" dirty="0" smtClean="0"/>
              <a:t>Inwestor: </a:t>
            </a:r>
          </a:p>
          <a:p>
            <a:r>
              <a:rPr lang="pl-PL" sz="1800" dirty="0" smtClean="0"/>
              <a:t>zapotrzebowanie na energię 60 000 kWh; </a:t>
            </a:r>
          </a:p>
          <a:p>
            <a:r>
              <a:rPr lang="pl-PL" sz="1800" dirty="0" smtClean="0"/>
              <a:t>taryfa C11; </a:t>
            </a:r>
          </a:p>
          <a:p>
            <a:r>
              <a:rPr lang="pl-PL" sz="1800" dirty="0" smtClean="0"/>
              <a:t>koszt energii ok 0,65 zł/kWh</a:t>
            </a:r>
          </a:p>
        </p:txBody>
      </p:sp>
      <p:sp>
        <p:nvSpPr>
          <p:cNvPr id="10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179512" y="404664"/>
            <a:ext cx="8928992" cy="792088"/>
          </a:xfrm>
        </p:spPr>
        <p:txBody>
          <a:bodyPr/>
          <a:lstStyle/>
          <a:p>
            <a:pPr marL="0" indent="0">
              <a:buNone/>
            </a:pPr>
            <a:r>
              <a:rPr lang="pl-PL" sz="3600" dirty="0" smtClean="0"/>
              <a:t>Korzyści i oszczędności dla instalacji PV 10kW</a:t>
            </a:r>
            <a:endParaRPr lang="pl-PL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4249737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42" y="3094250"/>
            <a:ext cx="4535487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rostokąt 5"/>
          <p:cNvSpPr/>
          <p:nvPr/>
        </p:nvSpPr>
        <p:spPr>
          <a:xfrm>
            <a:off x="7049727" y="6569557"/>
            <a:ext cx="1305101" cy="276999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l-PL" sz="1200" dirty="0" smtClean="0"/>
              <a:t>Źródło: oprac. IEO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314781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Komponenty i</a:t>
            </a:r>
            <a:r>
              <a:rPr lang="pl-PL" dirty="0" smtClean="0"/>
              <a:t>nstalacji fotowoltaicznej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4</a:t>
            </a:fld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smtClean="0"/>
              <a:t>Od ogniwa do systemu fotowoltaicznego</a:t>
            </a:r>
            <a:endParaRPr lang="pl-PL" dirty="0"/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0"/>
          <a:stretch>
            <a:fillRect/>
          </a:stretch>
        </p:blipFill>
        <p:spPr bwMode="auto">
          <a:xfrm>
            <a:off x="6588051" y="3142084"/>
            <a:ext cx="1908175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6" b="22800"/>
          <a:stretch>
            <a:fillRect/>
          </a:stretch>
        </p:blipFill>
        <p:spPr bwMode="auto">
          <a:xfrm>
            <a:off x="3563864" y="3284959"/>
            <a:ext cx="23050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5724451" y="3861222"/>
            <a:ext cx="792163" cy="358775"/>
          </a:xfrm>
          <a:prstGeom prst="rightArrow">
            <a:avLst>
              <a:gd name="adj1" fmla="val 50000"/>
              <a:gd name="adj2" fmla="val 551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2" name="AutoShape 21"/>
          <p:cNvSpPr>
            <a:spLocks noChangeArrowheads="1"/>
          </p:cNvSpPr>
          <p:nvPr/>
        </p:nvSpPr>
        <p:spPr bwMode="auto">
          <a:xfrm>
            <a:off x="900039" y="2853159"/>
            <a:ext cx="1871662" cy="2232025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pl-PL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755576" y="2156178"/>
            <a:ext cx="2160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1600" b="1" dirty="0" smtClean="0">
                <a:solidFill>
                  <a:srgbClr val="CC3300"/>
                </a:solidFill>
                <a:latin typeface="+mn-lt"/>
              </a:rPr>
              <a:t>OGNIWO FOTOWOLTAICZNE</a:t>
            </a:r>
            <a:endParaRPr lang="pl-PL" sz="1600" b="1" dirty="0">
              <a:solidFill>
                <a:srgbClr val="CC3300"/>
              </a:solidFill>
              <a:latin typeface="+mn-lt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2844726" y="3934247"/>
            <a:ext cx="792163" cy="358775"/>
          </a:xfrm>
          <a:prstGeom prst="rightArrow">
            <a:avLst>
              <a:gd name="adj1" fmla="val 50000"/>
              <a:gd name="adj2" fmla="val 551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01" y="3213522"/>
            <a:ext cx="158432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3942468" y="2119665"/>
            <a:ext cx="2160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1600" b="1" dirty="0" smtClean="0">
                <a:solidFill>
                  <a:srgbClr val="CC3300"/>
                </a:solidFill>
                <a:latin typeface="+mn-lt"/>
              </a:rPr>
              <a:t>MODUŁ</a:t>
            </a:r>
            <a:r>
              <a:rPr lang="pl-PL" sz="1600" b="1" dirty="0" smtClean="0">
                <a:solidFill>
                  <a:srgbClr val="CC3300"/>
                </a:solidFill>
                <a:latin typeface="+mn-lt"/>
              </a:rPr>
              <a:t> FOTOWOLTAICZNY</a:t>
            </a:r>
            <a:endParaRPr lang="pl-PL" sz="1600" b="1" dirty="0">
              <a:solidFill>
                <a:srgbClr val="CC3300"/>
              </a:solidFill>
              <a:latin typeface="+mn-lt"/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461844" y="2144102"/>
            <a:ext cx="21605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sz="1600" b="1" dirty="0" smtClean="0">
                <a:solidFill>
                  <a:srgbClr val="CC3300"/>
                </a:solidFill>
                <a:latin typeface="+mn-lt"/>
              </a:rPr>
              <a:t>SYSTEM </a:t>
            </a:r>
            <a:r>
              <a:rPr lang="pl-PL" sz="1600" b="1" dirty="0" smtClean="0">
                <a:solidFill>
                  <a:srgbClr val="CC3300"/>
                </a:solidFill>
                <a:latin typeface="+mn-lt"/>
              </a:rPr>
              <a:t>FOTOWOLTAICZNY</a:t>
            </a:r>
            <a:endParaRPr lang="pl-PL" sz="1600" b="1" dirty="0">
              <a:solidFill>
                <a:srgbClr val="CC33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185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700808"/>
            <a:ext cx="7920880" cy="3231232"/>
          </a:xfrm>
        </p:spPr>
        <p:txBody>
          <a:bodyPr/>
          <a:lstStyle/>
          <a:p>
            <a:pPr algn="ctr"/>
            <a:r>
              <a:rPr lang="pl-PL" sz="4000" dirty="0">
                <a:solidFill>
                  <a:srgbClr val="002060"/>
                </a:solidFill>
                <a:latin typeface="Calibri" panose="020F0502020204030204" pitchFamily="34" charset="0"/>
              </a:rPr>
              <a:t>Ekonomika inwestycji w instalacje </a:t>
            </a:r>
            <a:r>
              <a:rPr lang="pl-PL" sz="4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PV w firmie</a:t>
            </a:r>
            <a:r>
              <a:rPr lang="pl-PL" sz="4000" dirty="0">
                <a:solidFill>
                  <a:srgbClr val="002060"/>
                </a:solidFill>
                <a:latin typeface="Calibri" panose="020F0502020204030204" pitchFamily="34" charset="0"/>
              </a:rPr>
              <a:t/>
            </a:r>
            <a:br>
              <a:rPr lang="pl-PL" sz="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endParaRPr lang="en-GB" sz="4000" dirty="0">
              <a:latin typeface="Calibri" panose="020F0502020204030204" pitchFamily="34" charset="0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www.ieo.pl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03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41</a:t>
            </a:fld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251520" y="1558726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7030A0"/>
                </a:solidFill>
              </a:rPr>
              <a:t>profil zużycia prądu </a:t>
            </a:r>
            <a:r>
              <a:rPr lang="pl-PL" sz="2000" dirty="0" smtClean="0">
                <a:solidFill>
                  <a:srgbClr val="7030A0"/>
                </a:solidFill>
              </a:rPr>
              <a:t>dla przedsiębiorstw (ale także dla szkół, czy urzędów) jest </a:t>
            </a:r>
            <a:r>
              <a:rPr lang="pl-PL" sz="2000" dirty="0">
                <a:solidFill>
                  <a:srgbClr val="7030A0"/>
                </a:solidFill>
              </a:rPr>
              <a:t>często dopasowany do produkcji energii z PV;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7030A0"/>
                </a:solidFill>
              </a:rPr>
              <a:t>koszt zakupu instalacji PV dla firmy jest niższy, ze względu na możliwość odliczenia podatku VAT;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7030A0"/>
                </a:solidFill>
              </a:rPr>
              <a:t>możliwość zaliczenia amortyzacji instalacji i serwisu do kosztów </a:t>
            </a:r>
            <a:r>
              <a:rPr lang="pl-PL" sz="2000" dirty="0" smtClean="0">
                <a:solidFill>
                  <a:srgbClr val="7030A0"/>
                </a:solidFill>
              </a:rPr>
              <a:t>operacyjnych;</a:t>
            </a:r>
            <a:endParaRPr lang="pl-PL" sz="2000" dirty="0">
              <a:solidFill>
                <a:srgbClr val="7030A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7030A0"/>
                </a:solidFill>
              </a:rPr>
              <a:t>dostępność miejsca dla instalacji PV (dachy);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rgbClr val="7030A0"/>
                </a:solidFill>
              </a:rPr>
              <a:t>wysokie koszty zakupu </a:t>
            </a:r>
            <a:r>
              <a:rPr lang="pl-PL" sz="2000" dirty="0">
                <a:solidFill>
                  <a:srgbClr val="7030A0"/>
                </a:solidFill>
              </a:rPr>
              <a:t>energii elektrycznej zwłaszcza dla </a:t>
            </a:r>
            <a:r>
              <a:rPr lang="pl-PL" sz="2000" dirty="0" smtClean="0">
                <a:solidFill>
                  <a:srgbClr val="7030A0"/>
                </a:solidFill>
              </a:rPr>
              <a:t>MŚP </a:t>
            </a:r>
            <a:r>
              <a:rPr lang="pl-PL" sz="2000" dirty="0">
                <a:solidFill>
                  <a:srgbClr val="7030A0"/>
                </a:solidFill>
              </a:rPr>
              <a:t>będących najczęściej w taryfie energetycznej </a:t>
            </a:r>
            <a:r>
              <a:rPr lang="pl-PL" sz="2000" dirty="0" smtClean="0">
                <a:solidFill>
                  <a:srgbClr val="7030A0"/>
                </a:solidFill>
              </a:rPr>
              <a:t>C;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 smtClean="0"/>
              <a:t>znaczny </a:t>
            </a:r>
            <a:r>
              <a:rPr lang="pl-PL" sz="2000" dirty="0"/>
              <a:t>i stale rosnący udział kosztów energii w koszcie produkcji w przedsiębiorstwach </a:t>
            </a:r>
            <a:r>
              <a:rPr lang="pl-PL" sz="2000" dirty="0" smtClean="0"/>
              <a:t>MŚP </a:t>
            </a:r>
            <a:r>
              <a:rPr lang="pl-PL" sz="2000" dirty="0"/>
              <a:t>w poszczególnych </a:t>
            </a:r>
            <a:r>
              <a:rPr lang="pl-PL" sz="2000" dirty="0" smtClean="0"/>
              <a:t>branżach;</a:t>
            </a:r>
            <a:endParaRPr lang="pl-PL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 smtClean="0"/>
              <a:t>bezpieczeństwo zasilania w przypadku przerw w dostawie prądu;</a:t>
            </a:r>
            <a:endParaRPr lang="pl-PL" sz="20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standardy ekologiczne zwłaszcza dla firm będących eksporterami </a:t>
            </a:r>
            <a:r>
              <a:rPr lang="pl-PL" sz="2000" dirty="0" smtClean="0"/>
              <a:t>na rynki UE;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m</a:t>
            </a:r>
            <a:r>
              <a:rPr lang="pl-PL" sz="2000" dirty="0" smtClean="0"/>
              <a:t>ożliwa synergia z systemem białych certyfikatów oraz innymi działaniami na rzecz efektywności energetycznej (magazynowanie energii w cieple). </a:t>
            </a:r>
            <a:r>
              <a:rPr lang="pl-PL" sz="1900" dirty="0"/>
              <a:t> </a:t>
            </a: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457200" y="274638"/>
            <a:ext cx="74271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smtClean="0">
                <a:solidFill>
                  <a:srgbClr val="199B66"/>
                </a:solidFill>
              </a:rPr>
              <a:t>Prosument biznesowy</a:t>
            </a:r>
            <a:endParaRPr lang="pl-PL" sz="3200" dirty="0">
              <a:solidFill>
                <a:srgbClr val="199B66"/>
              </a:solidFill>
            </a:endParaRPr>
          </a:p>
        </p:txBody>
      </p:sp>
      <p:sp>
        <p:nvSpPr>
          <p:cNvPr id="7" name="Symbol zastępczy zawartości 5"/>
          <p:cNvSpPr>
            <a:spLocks noGrp="1"/>
          </p:cNvSpPr>
          <p:nvPr>
            <p:ph sz="quarter" idx="4294967295"/>
          </p:nvPr>
        </p:nvSpPr>
        <p:spPr>
          <a:xfrm>
            <a:off x="457200" y="856094"/>
            <a:ext cx="7632848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Atrakcyjność OZE dla </a:t>
            </a:r>
            <a:r>
              <a:rPr lang="pl-PL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autoproducenta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5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772816"/>
            <a:ext cx="8640960" cy="576064"/>
          </a:xfrm>
        </p:spPr>
        <p:txBody>
          <a:bodyPr>
            <a:noAutofit/>
          </a:bodyPr>
          <a:lstStyle/>
          <a:p>
            <a:pPr marL="0" indent="0"/>
            <a:r>
              <a:rPr lang="pl-PL" sz="1800" dirty="0" smtClean="0"/>
              <a:t>Jak wybrać referencyjne </a:t>
            </a:r>
            <a:r>
              <a:rPr lang="pl-PL" sz="1800" dirty="0"/>
              <a:t>ceny </a:t>
            </a:r>
            <a:r>
              <a:rPr lang="pl-PL" sz="1800" dirty="0" smtClean="0"/>
              <a:t>różnych instalacji OZE do analiz ekonomicznych i prezentacji wyników dla przedsiębiorstw w różnych branżach? Przykład dla insolacji PV – 40 kW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180" y="2420888"/>
            <a:ext cx="7689639" cy="4109318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199B66"/>
                </a:solidFill>
              </a:rPr>
              <a:t>„Ceny referencyjne” </a:t>
            </a:r>
            <a:r>
              <a:rPr lang="pl-PL" dirty="0" smtClean="0"/>
              <a:t>do analiz ekonomicznych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264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686800" cy="1143000"/>
          </a:xfrm>
        </p:spPr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199B66"/>
                </a:solidFill>
              </a:rPr>
              <a:t>Ceny porównawcze instalacji PV </a:t>
            </a:r>
            <a:r>
              <a:rPr lang="pl-PL" sz="2800" dirty="0" smtClean="0"/>
              <a:t>do analiz ekonomicznych </a:t>
            </a:r>
            <a:br>
              <a:rPr lang="pl-PL" sz="2800" dirty="0" smtClean="0"/>
            </a:br>
            <a:r>
              <a:rPr lang="pl-PL" sz="2400" dirty="0" smtClean="0">
                <a:solidFill>
                  <a:schemeClr val="bg1">
                    <a:lumMod val="65000"/>
                  </a:schemeClr>
                </a:solidFill>
              </a:rPr>
              <a:t>Atrakcyjność cenowa rośnie dla źródeł o większej mocy</a:t>
            </a:r>
            <a:endParaRPr lang="pl-PL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6" name="Wykres 5"/>
          <p:cNvGraphicFramePr/>
          <p:nvPr>
            <p:extLst/>
          </p:nvPr>
        </p:nvGraphicFramePr>
        <p:xfrm>
          <a:off x="395536" y="2571750"/>
          <a:ext cx="8136903" cy="3593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133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44</a:t>
            </a:fld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57200" y="1844824"/>
            <a:ext cx="8291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u="sng" dirty="0">
              <a:solidFill>
                <a:srgbClr val="FF0000"/>
              </a:solidFill>
            </a:endParaRPr>
          </a:p>
        </p:txBody>
      </p:sp>
      <p:sp>
        <p:nvSpPr>
          <p:cNvPr id="7" name="Symbol zastępczy zawartości 5"/>
          <p:cNvSpPr>
            <a:spLocks noGrp="1"/>
          </p:cNvSpPr>
          <p:nvPr>
            <p:ph sz="quarter" idx="4294967295"/>
          </p:nvPr>
        </p:nvSpPr>
        <p:spPr>
          <a:xfrm>
            <a:off x="457200" y="836712"/>
            <a:ext cx="7632848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Założenia techniczne do kalkulacji opłacalności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457200" y="274638"/>
            <a:ext cx="771520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dirty="0" smtClean="0">
                <a:solidFill>
                  <a:srgbClr val="199B66"/>
                </a:solidFill>
              </a:rPr>
              <a:t>Prosument biznesowy (firmy produkcyjne i usługowe MSP)</a:t>
            </a:r>
            <a:endParaRPr lang="pl-PL" sz="2400" dirty="0">
              <a:solidFill>
                <a:srgbClr val="199B66"/>
              </a:solidFill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/>
          </p:nvPr>
        </p:nvGraphicFramePr>
        <p:xfrm>
          <a:off x="611560" y="1916832"/>
          <a:ext cx="7848872" cy="4133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27493"/>
                <a:gridCol w="2221379"/>
              </a:tblGrid>
              <a:tr h="590550">
                <a:tc>
                  <a:txBody>
                    <a:bodyPr/>
                    <a:lstStyle/>
                    <a:p>
                      <a:pPr marL="85725" indent="0" algn="ctr" fontAlgn="ctr"/>
                      <a:r>
                        <a:rPr lang="pl-PL" sz="1600" b="1" i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Parametr</a:t>
                      </a:r>
                      <a:endParaRPr lang="pl-PL" sz="1600" b="1" i="1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1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</a:rPr>
                        <a:t>Instalacja dla prosumenta biznesowego</a:t>
                      </a:r>
                      <a:endParaRPr lang="pl-PL" sz="1600" b="1" i="1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u="none" strike="noStrike" dirty="0">
                          <a:effectLst/>
                        </a:rPr>
                        <a:t>Moc instalacji (kW)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40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pl-PL" sz="1600" b="1" u="none" strike="noStrike" dirty="0">
                          <a:effectLst/>
                        </a:rPr>
                        <a:t>Roczna produktywność (kWh/kW)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 smtClean="0">
                          <a:effectLst/>
                        </a:rPr>
                        <a:t>950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u="none" strike="noStrike" dirty="0">
                          <a:effectLst/>
                        </a:rPr>
                        <a:t>Roczne zużycie energii </a:t>
                      </a:r>
                      <a:r>
                        <a:rPr lang="pl-PL" sz="1600" b="1" u="none" strike="noStrike" dirty="0" smtClean="0">
                          <a:effectLst/>
                        </a:rPr>
                        <a:t>(kWh</a:t>
                      </a:r>
                      <a:r>
                        <a:rPr lang="pl-PL" sz="1600" b="1" u="none" strike="noStrike" dirty="0">
                          <a:effectLst/>
                        </a:rPr>
                        <a:t>)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 smtClean="0">
                          <a:effectLst/>
                        </a:rPr>
                        <a:t>100 </a:t>
                      </a:r>
                      <a:r>
                        <a:rPr lang="pl-PL" sz="1600" u="none" strike="noStrike" dirty="0">
                          <a:effectLst/>
                        </a:rPr>
                        <a:t>000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pl-PL" sz="1600" b="1" u="none" strike="noStrike" dirty="0">
                          <a:effectLst/>
                        </a:rPr>
                        <a:t>Współczynnik degradacji ogniw (%/rok)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u="none" strike="noStrike" dirty="0">
                          <a:effectLst/>
                        </a:rPr>
                        <a:t>Autokonsumpcja (%)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80%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u="none" strike="noStrike" dirty="0">
                          <a:effectLst/>
                        </a:rPr>
                        <a:t>Okres eksploatacji instalacji (lat)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lat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32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45</a:t>
            </a:fld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457200" y="1844824"/>
            <a:ext cx="8291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u="sng" dirty="0">
              <a:solidFill>
                <a:srgbClr val="FF0000"/>
              </a:solidFill>
            </a:endParaRPr>
          </a:p>
        </p:txBody>
      </p:sp>
      <p:sp>
        <p:nvSpPr>
          <p:cNvPr id="7" name="Symbol zastępczy zawartości 5"/>
          <p:cNvSpPr>
            <a:spLocks noGrp="1"/>
          </p:cNvSpPr>
          <p:nvPr>
            <p:ph sz="quarter" idx="4294967295"/>
          </p:nvPr>
        </p:nvSpPr>
        <p:spPr>
          <a:xfrm>
            <a:off x="457200" y="836712"/>
            <a:ext cx="7632848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l-PL" sz="27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Założenia finansowe do kalkulacji opłacalności</a:t>
            </a:r>
            <a:endParaRPr lang="pl-PL" sz="27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457200" y="274638"/>
            <a:ext cx="74271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smtClean="0">
                <a:solidFill>
                  <a:srgbClr val="199B66"/>
                </a:solidFill>
              </a:rPr>
              <a:t>Prosument biznesowy</a:t>
            </a:r>
            <a:endParaRPr lang="pl-PL" sz="3200" dirty="0">
              <a:solidFill>
                <a:srgbClr val="199B66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921156"/>
              </p:ext>
            </p:extLst>
          </p:nvPr>
        </p:nvGraphicFramePr>
        <p:xfrm>
          <a:off x="611560" y="1700808"/>
          <a:ext cx="7992888" cy="4896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56584"/>
                <a:gridCol w="2736304"/>
              </a:tblGrid>
              <a:tr h="254547">
                <a:tc>
                  <a:txBody>
                    <a:bodyPr/>
                    <a:lstStyle/>
                    <a:p>
                      <a:pPr marL="85725" indent="0" algn="ctr" fontAlgn="ctr"/>
                      <a:r>
                        <a:rPr lang="pl-PL" sz="1600" b="1" i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Parametr</a:t>
                      </a:r>
                      <a:endParaRPr lang="pl-PL" sz="16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1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Instalacja dla prosumenta biznesowego</a:t>
                      </a:r>
                      <a:endParaRPr lang="pl-PL" sz="1600" b="1" i="1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0208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pl-PL" sz="1600" b="1" u="none" strike="noStrike" dirty="0">
                          <a:effectLst/>
                        </a:rPr>
                        <a:t>Jednostkowy nakład inwestycyjny (</a:t>
                      </a:r>
                      <a:r>
                        <a:rPr lang="pl-PL" sz="1600" b="1" u="none" strike="noStrike" dirty="0" smtClean="0">
                          <a:effectLst/>
                        </a:rPr>
                        <a:t>zł/kW netto)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4 700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u="none" strike="noStrike" dirty="0">
                          <a:effectLst/>
                        </a:rPr>
                        <a:t>Roczne koszty eksploatacyjne (</a:t>
                      </a:r>
                      <a:r>
                        <a:rPr lang="pl-PL" sz="1600" b="1" u="none" strike="noStrike" dirty="0" smtClean="0">
                          <a:effectLst/>
                        </a:rPr>
                        <a:t>zł/kW netto)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100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41364">
                <a:tc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u="none" strike="noStrike" dirty="0">
                          <a:effectLst/>
                        </a:rPr>
                        <a:t>Koszt wymiany inwertera po 15 latach </a:t>
                      </a:r>
                      <a:r>
                        <a:rPr lang="pl-PL" sz="1600" b="1" u="none" strike="noStrike" dirty="0" smtClean="0">
                          <a:effectLst/>
                        </a:rPr>
                        <a:t>(zł netto)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15 000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8716">
                <a:tc rowSpan="2"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u="none" strike="noStrike" dirty="0">
                          <a:effectLst/>
                        </a:rPr>
                        <a:t>Finansowanie inwestycji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sng" strike="noStrike" dirty="0">
                          <a:effectLst/>
                        </a:rPr>
                        <a:t>Wariant 1</a:t>
                      </a:r>
                      <a:r>
                        <a:rPr lang="pl-PL" sz="1600" u="none" strike="noStrike" dirty="0">
                          <a:effectLst/>
                        </a:rPr>
                        <a:t>: </a:t>
                      </a:r>
                      <a:r>
                        <a:rPr lang="pl-PL" sz="1600" u="none" strike="noStrike" dirty="0" smtClean="0">
                          <a:effectLst/>
                        </a:rPr>
                        <a:t>środki własne</a:t>
                      </a:r>
                      <a:endParaRPr lang="pl-PL" sz="16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0405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sng" strike="noStrike" dirty="0">
                          <a:effectLst/>
                        </a:rPr>
                        <a:t>Wariant 2</a:t>
                      </a:r>
                      <a:r>
                        <a:rPr lang="pl-PL" sz="1600" u="none" strike="noStrike" dirty="0">
                          <a:effectLst/>
                        </a:rPr>
                        <a:t>: </a:t>
                      </a:r>
                      <a:r>
                        <a:rPr lang="pl-PL" sz="1600" u="none" strike="noStrike" dirty="0" smtClean="0">
                          <a:effectLst/>
                        </a:rPr>
                        <a:t>kredytu w </a:t>
                      </a:r>
                      <a:r>
                        <a:rPr lang="pl-PL" sz="1600" u="none" strike="noStrike" dirty="0">
                          <a:effectLst/>
                        </a:rPr>
                        <a:t>80% </a:t>
                      </a:r>
                      <a:r>
                        <a:rPr lang="pl-PL" sz="1600" u="none" strike="noStrike" dirty="0" smtClean="0">
                          <a:effectLst/>
                        </a:rPr>
                        <a:t>(5 </a:t>
                      </a:r>
                      <a:r>
                        <a:rPr lang="pl-PL" sz="1600" u="none" strike="noStrike" dirty="0">
                          <a:effectLst/>
                        </a:rPr>
                        <a:t>lat, prowizja: </a:t>
                      </a:r>
                      <a:r>
                        <a:rPr lang="pl-PL" sz="1600" u="none" strike="noStrike" dirty="0" smtClean="0">
                          <a:effectLst/>
                        </a:rPr>
                        <a:t>1,5%, </a:t>
                      </a:r>
                      <a:r>
                        <a:rPr lang="pl-PL" sz="1600" u="none" strike="noStrike" dirty="0" err="1" smtClean="0">
                          <a:effectLst/>
                        </a:rPr>
                        <a:t>oproc</a:t>
                      </a:r>
                      <a:r>
                        <a:rPr lang="pl-PL" sz="1600" u="none" strike="noStrike" dirty="0" smtClean="0">
                          <a:effectLst/>
                        </a:rPr>
                        <a:t>.: </a:t>
                      </a:r>
                      <a:r>
                        <a:rPr lang="pl-PL" sz="1600" u="none" strike="noStrike" dirty="0">
                          <a:effectLst/>
                        </a:rPr>
                        <a:t>6%)</a:t>
                      </a:r>
                      <a:endParaRPr lang="pl-PL" sz="1600" b="0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u="none" strike="noStrike" dirty="0">
                          <a:effectLst/>
                        </a:rPr>
                        <a:t>Koszt kapitału własnego (%)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3%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02885">
                <a:tc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u="none" strike="noStrike" dirty="0">
                          <a:effectLst/>
                        </a:rPr>
                        <a:t>Forma wsparcia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1600" u="none" strike="noStrike" dirty="0">
                          <a:effectLst/>
                        </a:rPr>
                        <a:t>Odkup energii po 100% ceny hurtowej przez 15 lat, po tym </a:t>
                      </a:r>
                      <a:r>
                        <a:rPr lang="pl-PL" sz="1600" u="none" strike="noStrike" dirty="0" smtClean="0">
                          <a:effectLst/>
                        </a:rPr>
                        <a:t>oddawanie nadwyżek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558416">
                <a:tc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u="none" strike="noStrike" dirty="0">
                          <a:effectLst/>
                        </a:rPr>
                        <a:t>Cena zmiennych składników energii (obrót + dystrybucja) w </a:t>
                      </a:r>
                      <a:r>
                        <a:rPr lang="pl-PL" sz="1600" b="1" u="none" strike="noStrike" dirty="0" smtClean="0">
                          <a:effectLst/>
                        </a:rPr>
                        <a:t>taryfie C11 w </a:t>
                      </a:r>
                      <a:r>
                        <a:rPr lang="pl-PL" sz="1600" b="1" u="none" strike="noStrike" dirty="0" smtClean="0">
                          <a:effectLst/>
                        </a:rPr>
                        <a:t>2017 </a:t>
                      </a:r>
                      <a:r>
                        <a:rPr lang="pl-PL" sz="1600" b="1" u="none" strike="noStrike" dirty="0">
                          <a:effectLst/>
                        </a:rPr>
                        <a:t>r. (</a:t>
                      </a:r>
                      <a:r>
                        <a:rPr lang="pl-PL" sz="1600" b="1" u="none" strike="noStrike" dirty="0" smtClean="0">
                          <a:effectLst/>
                        </a:rPr>
                        <a:t>zł netto)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 smtClean="0">
                          <a:effectLst/>
                        </a:rPr>
                        <a:t>0,55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u="none" strike="noStrike" dirty="0">
                          <a:effectLst/>
                        </a:rPr>
                        <a:t>Stawka amortyzacyjna dla instalacji (%)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u="none" strike="noStrike" dirty="0">
                          <a:effectLst/>
                        </a:rPr>
                        <a:t>10%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Wzrost cen składników zmiennych energii 2017-2020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wg trendu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85725" indent="0" algn="just" fontAlgn="ctr"/>
                      <a:r>
                        <a:rPr lang="pl-PL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Wzrost ceny</a:t>
                      </a:r>
                      <a:r>
                        <a:rPr lang="pl-PL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hurtowej energii</a:t>
                      </a:r>
                      <a:endParaRPr lang="pl-PL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0,5%</a:t>
                      </a:r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08" marR="6208" marT="6208" marB="0" anchor="ctr">
                    <a:gradFill>
                      <a:gsLst>
                        <a:gs pos="54000">
                          <a:schemeClr val="accent6">
                            <a:lumMod val="40000"/>
                            <a:lumOff val="60000"/>
                          </a:schemeClr>
                        </a:gs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0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46</a:t>
            </a:fld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611560" y="1615994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smtClean="0"/>
              <a:t>Opłacalność mikroinstalacji </a:t>
            </a:r>
            <a:r>
              <a:rPr lang="pl-PL" b="1" u="sng" dirty="0"/>
              <a:t>w </a:t>
            </a:r>
            <a:r>
              <a:rPr lang="pl-PL" b="1" u="sng" dirty="0" smtClean="0"/>
              <a:t>przedsiębiorstwach</a:t>
            </a:r>
            <a:endParaRPr lang="en-GB" b="1" u="sng" dirty="0"/>
          </a:p>
        </p:txBody>
      </p:sp>
      <p:sp>
        <p:nvSpPr>
          <p:cNvPr id="8" name="Symbol zastępczy zawartości 5"/>
          <p:cNvSpPr>
            <a:spLocks noGrp="1"/>
          </p:cNvSpPr>
          <p:nvPr>
            <p:ph sz="quarter" idx="4294967295"/>
          </p:nvPr>
        </p:nvSpPr>
        <p:spPr>
          <a:xfrm>
            <a:off x="457200" y="855674"/>
            <a:ext cx="7632848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Wyniki kalkulacji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457200" y="274638"/>
            <a:ext cx="74271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smtClean="0">
                <a:solidFill>
                  <a:srgbClr val="199B66"/>
                </a:solidFill>
              </a:rPr>
              <a:t>Prosument biznesowy</a:t>
            </a:r>
            <a:endParaRPr lang="pl-PL" sz="3200" dirty="0">
              <a:solidFill>
                <a:srgbClr val="199B66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683569" y="2492896"/>
          <a:ext cx="7848870" cy="3302821"/>
        </p:xfrm>
        <a:graphic>
          <a:graphicData uri="http://schemas.openxmlformats.org/drawingml/2006/table">
            <a:tbl>
              <a:tblPr/>
              <a:tblGrid>
                <a:gridCol w="5256583"/>
                <a:gridCol w="1368152"/>
                <a:gridCol w="1224135"/>
              </a:tblGrid>
              <a:tr h="106356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 dirty="0">
                          <a:effectLst/>
                          <a:latin typeface="+mn-lt"/>
                        </a:rPr>
                        <a:t>Finansowanie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effectLst/>
                          <a:latin typeface="+mn-lt"/>
                        </a:rPr>
                        <a:t>ze środków własnych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effectLst/>
                          <a:latin typeface="+mn-lt"/>
                        </a:rPr>
                        <a:t>z kredytu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586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pl-PL" sz="1600" b="1" i="0" u="none" strike="noStrike" dirty="0">
                          <a:effectLst/>
                          <a:latin typeface="+mn-lt"/>
                        </a:rPr>
                        <a:t>NPV </a:t>
                      </a:r>
                      <a:r>
                        <a:rPr lang="pl-PL" sz="1600" b="1" i="0" u="none" strike="noStrike" dirty="0" smtClean="0">
                          <a:effectLst/>
                          <a:latin typeface="+mn-lt"/>
                        </a:rPr>
                        <a:t>(nadwyżka korzyści nad kosztami w ciągu 25 lat)</a:t>
                      </a:r>
                      <a:endParaRPr lang="pl-PL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effectLst/>
                          <a:latin typeface="+mn-lt"/>
                        </a:rPr>
                        <a:t>124 400</a:t>
                      </a:r>
                      <a:endParaRPr lang="pl-PL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effectLst/>
                          <a:latin typeface="+mn-lt"/>
                        </a:rPr>
                        <a:t>117 500</a:t>
                      </a:r>
                      <a:endParaRPr lang="pl-PL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586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pl-PL" sz="1600" b="1" i="0" u="none" strike="noStrike" dirty="0" smtClean="0">
                          <a:effectLst/>
                          <a:latin typeface="+mn-lt"/>
                        </a:rPr>
                        <a:t>Prosty okres zwrotu</a:t>
                      </a:r>
                      <a:endParaRPr lang="pl-PL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effectLst/>
                          <a:latin typeface="+mn-lt"/>
                        </a:rPr>
                        <a:t>10,0</a:t>
                      </a:r>
                      <a:endParaRPr lang="pl-PL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effectLst/>
                          <a:latin typeface="+mn-lt"/>
                        </a:rPr>
                        <a:t>11,1</a:t>
                      </a:r>
                      <a:endParaRPr lang="pl-PL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586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pl-PL" sz="1600" b="1" i="0" u="none" strike="noStrike" dirty="0" smtClean="0">
                          <a:effectLst/>
                          <a:latin typeface="+mn-lt"/>
                        </a:rPr>
                        <a:t>Zdyskontowany okres zwrotu</a:t>
                      </a:r>
                      <a:endParaRPr lang="pl-PL" sz="1600" b="1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effectLst/>
                          <a:latin typeface="+mn-lt"/>
                        </a:rPr>
                        <a:t>11,9</a:t>
                      </a:r>
                      <a:endParaRPr lang="pl-PL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effectLst/>
                          <a:latin typeface="+mn-lt"/>
                        </a:rPr>
                        <a:t>12,4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586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pl-PL" sz="1600" b="1" i="0" u="none" strike="noStrike" dirty="0">
                          <a:effectLst/>
                          <a:latin typeface="+mn-lt"/>
                        </a:rPr>
                        <a:t>Roczna produkcja energii w 1. roku (kWh):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effectLst/>
                          <a:latin typeface="+mn-lt"/>
                        </a:rPr>
                        <a:t>38 000</a:t>
                      </a:r>
                      <a:endParaRPr lang="pl-PL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69586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pl-PL" sz="1600" b="1" i="0" u="none" strike="noStrike" dirty="0">
                          <a:effectLst/>
                          <a:latin typeface="+mn-lt"/>
                        </a:rPr>
                        <a:t>Roczna oszczędność kosztów energii (zł) w 1. roku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effectLst/>
                          <a:latin typeface="+mn-lt"/>
                        </a:rPr>
                        <a:t>18 400</a:t>
                      </a:r>
                      <a:endParaRPr lang="pl-PL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91327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pl-PL" sz="1600" b="1" i="0" u="none" strike="noStrike" dirty="0">
                          <a:effectLst/>
                          <a:latin typeface="+mn-lt"/>
                        </a:rPr>
                        <a:t>Roczne ograniczenie emisji CO</a:t>
                      </a:r>
                      <a:r>
                        <a:rPr lang="pl-PL" sz="1600" b="1" i="0" u="none" strike="noStrike" baseline="-25000" dirty="0">
                          <a:effectLst/>
                          <a:latin typeface="+mn-lt"/>
                        </a:rPr>
                        <a:t>2</a:t>
                      </a:r>
                      <a:r>
                        <a:rPr lang="pl-PL" sz="1600" b="1" i="0" u="none" strike="noStrike" dirty="0">
                          <a:effectLst/>
                          <a:latin typeface="+mn-lt"/>
                        </a:rPr>
                        <a:t> (t) w 1. roku:</a:t>
                      </a:r>
                    </a:p>
                  </a:txBody>
                  <a:tcPr marL="0" marR="0" marT="0" marB="0" anchor="ctr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l-PL" sz="1600" b="0" i="0" u="none" strike="noStrike" dirty="0" smtClean="0">
                          <a:effectLst/>
                          <a:latin typeface="+mn-lt"/>
                        </a:rPr>
                        <a:t>32</a:t>
                      </a:r>
                      <a:endParaRPr lang="pl-PL" sz="16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06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47</a:t>
            </a:fld>
            <a:endParaRPr lang="pl-PL" dirty="0"/>
          </a:p>
        </p:txBody>
      </p:sp>
      <p:sp>
        <p:nvSpPr>
          <p:cNvPr id="2" name="Prostokąt 1"/>
          <p:cNvSpPr/>
          <p:nvPr/>
        </p:nvSpPr>
        <p:spPr>
          <a:xfrm>
            <a:off x="611560" y="1615994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u="sng" dirty="0" smtClean="0"/>
              <a:t>Wpływ zmian wybranych czynników na wynik</a:t>
            </a:r>
          </a:p>
          <a:p>
            <a:endParaRPr lang="pl-PL" b="1" u="sng" dirty="0"/>
          </a:p>
          <a:p>
            <a:endParaRPr lang="en-GB" b="1" u="sng" dirty="0"/>
          </a:p>
        </p:txBody>
      </p:sp>
      <p:sp>
        <p:nvSpPr>
          <p:cNvPr id="8" name="Symbol zastępczy zawartości 5"/>
          <p:cNvSpPr>
            <a:spLocks noGrp="1"/>
          </p:cNvSpPr>
          <p:nvPr>
            <p:ph sz="quarter" idx="4294967295"/>
          </p:nvPr>
        </p:nvSpPr>
        <p:spPr>
          <a:xfrm>
            <a:off x="457200" y="836712"/>
            <a:ext cx="7632848" cy="432048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pl-PL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Analiza wrażliwości</a:t>
            </a:r>
            <a:endParaRPr lang="pl-PL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ytuł 1"/>
          <p:cNvSpPr txBox="1">
            <a:spLocks/>
          </p:cNvSpPr>
          <p:nvPr/>
        </p:nvSpPr>
        <p:spPr>
          <a:xfrm>
            <a:off x="457200" y="274638"/>
            <a:ext cx="7427168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 smtClean="0">
                <a:solidFill>
                  <a:srgbClr val="199B66"/>
                </a:solidFill>
              </a:rPr>
              <a:t>Prosument biznesowy</a:t>
            </a:r>
            <a:endParaRPr lang="pl-PL" sz="3200" dirty="0">
              <a:solidFill>
                <a:srgbClr val="199B66"/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/>
          </p:nvPr>
        </p:nvGraphicFramePr>
        <p:xfrm>
          <a:off x="611560" y="2204864"/>
          <a:ext cx="7776864" cy="3648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1152128"/>
                <a:gridCol w="1080120"/>
                <a:gridCol w="1224136"/>
                <a:gridCol w="1152128"/>
                <a:gridCol w="1080120"/>
              </a:tblGrid>
              <a:tr h="456051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effectLst/>
                          <a:latin typeface="Arial" panose="020B0604020202020204" pitchFamily="34" charset="0"/>
                        </a:rPr>
                        <a:t>Zmienna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effectLst/>
                          <a:latin typeface="Arial" panose="020B0604020202020204" pitchFamily="34" charset="0"/>
                        </a:rPr>
                        <a:t>wariant bazowy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effectLst/>
                          <a:latin typeface="Arial" panose="020B0604020202020204" pitchFamily="34" charset="0"/>
                        </a:rPr>
                        <a:t>niższy CAPEX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>
                          <a:effectLst/>
                          <a:latin typeface="Arial" panose="020B0604020202020204" pitchFamily="34" charset="0"/>
                        </a:rPr>
                        <a:t>zmiana cen 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effectLst/>
                          <a:latin typeface="Arial" panose="020B0604020202020204" pitchFamily="34" charset="0"/>
                        </a:rPr>
                        <a:t>niższa </a:t>
                      </a:r>
                      <a:r>
                        <a:rPr lang="pl-PL" sz="1000" b="1" i="0" u="none" strike="noStrike" dirty="0" smtClean="0">
                          <a:effectLst/>
                          <a:latin typeface="Arial" panose="020B0604020202020204" pitchFamily="34" charset="0"/>
                        </a:rPr>
                        <a:t>ceny </a:t>
                      </a:r>
                      <a:r>
                        <a:rPr lang="pl-PL" sz="1000" b="1" i="0" u="none" strike="noStrike" dirty="0">
                          <a:effectLst/>
                          <a:latin typeface="Arial" panose="020B0604020202020204" pitchFamily="34" charset="0"/>
                        </a:rPr>
                        <a:t>energii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000" b="1" i="0" u="none" strike="noStrike" dirty="0">
                          <a:effectLst/>
                          <a:latin typeface="Arial" panose="020B0604020202020204" pitchFamily="34" charset="0"/>
                        </a:rPr>
                        <a:t>niższa autokonsumpcja</a:t>
                      </a:r>
                    </a:p>
                  </a:txBody>
                  <a:tcPr marL="0" marR="0" marT="0" marB="0" anchor="ctr"/>
                </a:tc>
              </a:tr>
              <a:tr h="45605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effectLst/>
                          <a:latin typeface="Arial" panose="020B0604020202020204" pitchFamily="34" charset="0"/>
                        </a:rPr>
                        <a:t>CAPEX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effectLst/>
                          <a:latin typeface="Arial" panose="020B0604020202020204" pitchFamily="34" charset="0"/>
                        </a:rPr>
                        <a:t>4700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4300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effectLst/>
                          <a:latin typeface="Arial" panose="020B0604020202020204" pitchFamily="34" charset="0"/>
                        </a:rPr>
                        <a:t>4700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effectLst/>
                          <a:latin typeface="Arial" panose="020B0604020202020204" pitchFamily="34" charset="0"/>
                        </a:rPr>
                        <a:t>4700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effectLst/>
                          <a:latin typeface="Arial" panose="020B0604020202020204" pitchFamily="34" charset="0"/>
                        </a:rPr>
                        <a:t>4700</a:t>
                      </a:r>
                    </a:p>
                  </a:txBody>
                  <a:tcPr marL="0" marR="0" marT="0" marB="0" anchor="ctr"/>
                </a:tc>
              </a:tr>
              <a:tr h="45605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Arial" panose="020B0604020202020204" pitchFamily="34" charset="0"/>
                        </a:rPr>
                        <a:t>wzrost cen zmiennych składników energii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effectLst/>
                          <a:latin typeface="Arial" panose="020B0604020202020204" pitchFamily="34" charset="0"/>
                        </a:rPr>
                        <a:t>wg trendu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effectLst/>
                          <a:latin typeface="Arial" panose="020B0604020202020204" pitchFamily="34" charset="0"/>
                        </a:rPr>
                        <a:t>wg trendu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effectLst/>
                          <a:latin typeface="Arial" panose="020B0604020202020204" pitchFamily="34" charset="0"/>
                        </a:rPr>
                        <a:t>wg trendu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effectLst/>
                          <a:latin typeface="Arial" panose="020B0604020202020204" pitchFamily="34" charset="0"/>
                        </a:rPr>
                        <a:t>wg trendu</a:t>
                      </a:r>
                    </a:p>
                  </a:txBody>
                  <a:tcPr marL="0" marR="0" marT="0" marB="0" anchor="ctr"/>
                </a:tc>
              </a:tr>
              <a:tr h="45605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Arial" panose="020B0604020202020204" pitchFamily="34" charset="0"/>
                        </a:rPr>
                        <a:t>cena zmiennych składników energii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effectLst/>
                          <a:latin typeface="Arial" panose="020B0604020202020204" pitchFamily="34" charset="0"/>
                        </a:rPr>
                        <a:t>0,55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effectLst/>
                          <a:latin typeface="Arial" panose="020B0604020202020204" pitchFamily="34" charset="0"/>
                        </a:rPr>
                        <a:t>0,55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effectLst/>
                          <a:latin typeface="Arial" panose="020B0604020202020204" pitchFamily="34" charset="0"/>
                        </a:rPr>
                        <a:t>0,55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0,45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effectLst/>
                          <a:latin typeface="Arial" panose="020B0604020202020204" pitchFamily="34" charset="0"/>
                        </a:rPr>
                        <a:t>0,55</a:t>
                      </a:r>
                    </a:p>
                  </a:txBody>
                  <a:tcPr marL="0" marR="0" marT="0" marB="0" anchor="ctr"/>
                </a:tc>
              </a:tr>
              <a:tr h="45605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Arial" panose="020B0604020202020204" pitchFamily="34" charset="0"/>
                        </a:rPr>
                        <a:t>autokonsumpcja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effectLst/>
                          <a:latin typeface="Arial" panose="020B0604020202020204" pitchFamily="34" charset="0"/>
                        </a:rPr>
                        <a:t>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0" marR="0" marT="0" marB="0" anchor="ctr"/>
                </a:tc>
              </a:tr>
              <a:tr h="45605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Arial" panose="020B0604020202020204" pitchFamily="34" charset="0"/>
                        </a:rPr>
                        <a:t>NPV 25 lat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124 400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137 800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103 700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  <a:r>
                        <a:rPr lang="pl-PL" sz="1200" b="1" i="0" u="none" strike="noStrike" baseline="0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 300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57 400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45605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effectLst/>
                          <a:latin typeface="Arial" panose="020B0604020202020204" pitchFamily="34" charset="0"/>
                        </a:rPr>
                        <a:t>SPBT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10,0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9,4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10,9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12,0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12,0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45605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effectLst/>
                          <a:latin typeface="Arial" panose="020B0604020202020204" pitchFamily="34" charset="0"/>
                        </a:rPr>
                        <a:t>DPBT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11,9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10,8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13,4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16,2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 smtClean="0">
                          <a:solidFill>
                            <a:srgbClr val="E26B0A"/>
                          </a:solidFill>
                          <a:effectLst/>
                          <a:latin typeface="Arial" panose="020B0604020202020204" pitchFamily="34" charset="0"/>
                        </a:rPr>
                        <a:t>16,2</a:t>
                      </a:r>
                      <a:endParaRPr lang="pl-PL" sz="1200" b="1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6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706235"/>
              </p:ext>
            </p:extLst>
          </p:nvPr>
        </p:nvGraphicFramePr>
        <p:xfrm>
          <a:off x="107504" y="1556792"/>
          <a:ext cx="9036496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ymbol zastępczy zawartości 3"/>
          <p:cNvSpPr>
            <a:spLocks noGrp="1"/>
          </p:cNvSpPr>
          <p:nvPr>
            <p:ph sz="quarter" idx="13"/>
          </p:nvPr>
        </p:nvSpPr>
        <p:spPr>
          <a:xfrm>
            <a:off x="-36512" y="296770"/>
            <a:ext cx="9180512" cy="576064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Podsumowanie</a:t>
            </a:r>
          </a:p>
          <a:p>
            <a:pPr marL="0" indent="0" algn="ctr">
              <a:buNone/>
            </a:pPr>
            <a:r>
              <a:rPr lang="pl-PL" sz="2800" dirty="0">
                <a:solidFill>
                  <a:srgbClr val="00B050"/>
                </a:solidFill>
              </a:rPr>
              <a:t>f</a:t>
            </a:r>
            <a:r>
              <a:rPr lang="pl-PL" sz="2800" dirty="0" smtClean="0">
                <a:solidFill>
                  <a:srgbClr val="00B050"/>
                </a:solidFill>
              </a:rPr>
              <a:t>otowoltaika w firmie jest opłacalna, ale warto pamiętać, że  </a:t>
            </a:r>
            <a:endParaRPr lang="pl-PL" sz="2800" dirty="0">
              <a:solidFill>
                <a:srgbClr val="00B050"/>
              </a:soli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1925"/>
            <a:ext cx="953692" cy="97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0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Komponenty instalacji fotowoltaicznej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5</a:t>
            </a:fld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3"/>
          </p:nvPr>
        </p:nvSpPr>
        <p:spPr>
          <a:xfrm>
            <a:off x="407039" y="761375"/>
            <a:ext cx="8207375" cy="576064"/>
          </a:xfrm>
        </p:spPr>
        <p:txBody>
          <a:bodyPr/>
          <a:lstStyle/>
          <a:p>
            <a:r>
              <a:rPr lang="pl-PL" dirty="0" smtClean="0"/>
              <a:t>Ogniwa fotowoltaiczne</a:t>
            </a:r>
            <a:endParaRPr lang="pl-PL" dirty="0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251915" y="1628800"/>
            <a:ext cx="8608701" cy="480131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en-GB" dirty="0">
                <a:latin typeface="+mn-lt"/>
              </a:rPr>
              <a:t> </a:t>
            </a:r>
            <a:r>
              <a:rPr lang="pl-PL" dirty="0" smtClean="0">
                <a:solidFill>
                  <a:srgbClr val="C00000"/>
                </a:solidFill>
                <a:latin typeface="+mn-lt"/>
              </a:rPr>
              <a:t>OGNIWO FOTOWOLTAICZNE </a:t>
            </a:r>
            <a:r>
              <a:rPr lang="pl-PL" dirty="0" smtClean="0">
                <a:latin typeface="+mn-lt"/>
              </a:rPr>
              <a:t>– półprzewodnikowy element, w którym następuje bezpośrednia konwersja promieniowania słonecznego na energię elektryczną</a:t>
            </a:r>
          </a:p>
          <a:p>
            <a:pPr algn="just" eaLnBrk="1" hangingPunct="1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pl-PL" dirty="0">
                <a:latin typeface="+mn-lt"/>
              </a:rPr>
              <a:t> </a:t>
            </a:r>
            <a:r>
              <a:rPr lang="pl-PL" dirty="0" smtClean="0">
                <a:latin typeface="+mn-lt"/>
              </a:rPr>
              <a:t>Prąd wytwarzany jest poprzez osiągany </a:t>
            </a:r>
            <a:r>
              <a:rPr lang="pl-PL" dirty="0" smtClean="0">
                <a:solidFill>
                  <a:srgbClr val="C00000"/>
                </a:solidFill>
                <a:latin typeface="+mn-lt"/>
              </a:rPr>
              <a:t>EFEKT FOTOWOLTAICZNY</a:t>
            </a:r>
          </a:p>
          <a:p>
            <a:pPr eaLnBrk="1" hangingPunct="1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pl-PL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pl-PL" dirty="0" smtClean="0">
                <a:latin typeface="+mn-lt"/>
              </a:rPr>
              <a:t>Typy ogniw fotowoltaicznych:</a:t>
            </a:r>
            <a:br>
              <a:rPr lang="pl-PL" dirty="0" smtClean="0">
                <a:latin typeface="+mn-lt"/>
              </a:rPr>
            </a:br>
            <a:r>
              <a:rPr lang="pl-PL" dirty="0" smtClean="0">
                <a:latin typeface="+mn-lt"/>
              </a:rPr>
              <a:t>	a) Ogniwa krzemowe</a:t>
            </a:r>
            <a:br>
              <a:rPr lang="pl-PL" dirty="0" smtClean="0">
                <a:latin typeface="+mn-lt"/>
              </a:rPr>
            </a:b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		- Monokrystaliczne</a:t>
            </a:r>
            <a:b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		- Polikrystaliczne</a:t>
            </a:r>
            <a:b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		- Quasi - monokrystaliczne</a:t>
            </a:r>
            <a:r>
              <a:rPr lang="pl-PL" dirty="0" smtClean="0">
                <a:latin typeface="+mn-lt"/>
              </a:rPr>
              <a:t/>
            </a:r>
            <a:br>
              <a:rPr lang="pl-PL" dirty="0" smtClean="0">
                <a:latin typeface="+mn-lt"/>
              </a:rPr>
            </a:br>
            <a:r>
              <a:rPr lang="pl-PL" dirty="0" smtClean="0">
                <a:latin typeface="+mn-lt"/>
              </a:rPr>
              <a:t>	b) Ogniwa cienkowarstwowe</a:t>
            </a:r>
            <a:br>
              <a:rPr lang="pl-PL" dirty="0" smtClean="0">
                <a:latin typeface="+mn-lt"/>
              </a:rPr>
            </a:br>
            <a:r>
              <a:rPr lang="pl-PL" dirty="0" smtClean="0">
                <a:latin typeface="+mn-lt"/>
              </a:rPr>
              <a:t>		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-Ogniwa amorficzne</a:t>
            </a:r>
            <a:b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		-Ogniwa CIGS/CIS</a:t>
            </a:r>
            <a:b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		-Ogniwa </a:t>
            </a:r>
            <a:r>
              <a:rPr lang="pl-PL" i="1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CdTe</a:t>
            </a:r>
            <a:r>
              <a:rPr lang="pl-PL" dirty="0" smtClean="0">
                <a:latin typeface="+mn-lt"/>
              </a:rPr>
              <a:t/>
            </a:r>
            <a:br>
              <a:rPr lang="pl-PL" dirty="0" smtClean="0">
                <a:latin typeface="+mn-lt"/>
              </a:rPr>
            </a:br>
            <a:r>
              <a:rPr lang="pl-PL" dirty="0" smtClean="0">
                <a:latin typeface="+mn-lt"/>
              </a:rPr>
              <a:t>	</a:t>
            </a:r>
            <a:r>
              <a:rPr lang="pl-PL" b="0" dirty="0" smtClean="0">
                <a:latin typeface="+mn-lt"/>
              </a:rPr>
              <a:t>c</a:t>
            </a:r>
            <a:r>
              <a:rPr lang="pl-PL" b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perowskity</a:t>
            </a: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914400" lvl="2" indent="0" eaLnBrk="1" hangingPunct="1">
              <a:spcBef>
                <a:spcPct val="50000"/>
              </a:spcBef>
              <a:buClr>
                <a:srgbClr val="008000"/>
              </a:buClr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d) ogniwa z materiałów organicznych</a:t>
            </a:r>
          </a:p>
          <a:p>
            <a:pPr marL="914400" lvl="2" indent="0" eaLnBrk="1" hangingPunct="1">
              <a:spcBef>
                <a:spcPct val="50000"/>
              </a:spcBef>
              <a:buClr>
                <a:srgbClr val="008000"/>
              </a:buClr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d) ogniwa/panele hybrydowe</a:t>
            </a:r>
            <a:endParaRPr lang="en-GB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8" name="Nawias klamrowy zamykający 27"/>
          <p:cNvSpPr/>
          <p:nvPr/>
        </p:nvSpPr>
        <p:spPr bwMode="auto">
          <a:xfrm>
            <a:off x="5868419" y="3147722"/>
            <a:ext cx="432048" cy="10800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00"/>
              </a:buClr>
              <a:buSzTx/>
              <a:buFont typeface="Wingdings" pitchFamily="2" charset="2"/>
              <a:buChar char="Ü"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9" name="Nawias klamrowy zamykający 28"/>
          <p:cNvSpPr/>
          <p:nvPr/>
        </p:nvSpPr>
        <p:spPr bwMode="auto">
          <a:xfrm>
            <a:off x="5868419" y="4274375"/>
            <a:ext cx="432048" cy="15840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8000"/>
              </a:buClr>
              <a:buSzTx/>
              <a:buFont typeface="Wingdings" pitchFamily="2" charset="2"/>
              <a:buChar char="Ü"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30" name="Text Box 26"/>
          <p:cNvSpPr txBox="1">
            <a:spLocks noChangeArrowheads="1"/>
          </p:cNvSpPr>
          <p:nvPr/>
        </p:nvSpPr>
        <p:spPr bwMode="auto">
          <a:xfrm>
            <a:off x="6355878" y="3503056"/>
            <a:ext cx="2448272" cy="7848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669900"/>
              </a:buClr>
              <a:buFont typeface="Wingdings" pitchFamily="2" charset="2"/>
              <a:buChar char="Ü"/>
            </a:pPr>
            <a:r>
              <a:rPr lang="pl-PL" sz="1800" dirty="0" smtClean="0">
                <a:latin typeface="+mn-lt"/>
              </a:rPr>
              <a:t>I </a:t>
            </a:r>
            <a:r>
              <a:rPr lang="pl-PL" sz="1800" dirty="0" smtClean="0">
                <a:latin typeface="+mn-lt"/>
              </a:rPr>
              <a:t>GENERACJA </a:t>
            </a:r>
          </a:p>
          <a:p>
            <a:pPr eaLnBrk="1" hangingPunct="1">
              <a:spcBef>
                <a:spcPct val="50000"/>
              </a:spcBef>
              <a:buClr>
                <a:srgbClr val="669900"/>
              </a:buClr>
            </a:pPr>
            <a:r>
              <a:rPr lang="pl-PL" sz="1800" dirty="0" smtClean="0">
                <a:latin typeface="+mn-lt"/>
              </a:rPr>
              <a:t>(95% rynku)</a:t>
            </a:r>
            <a:endParaRPr lang="en-GB" sz="1800" dirty="0">
              <a:latin typeface="+mn-lt"/>
            </a:endParaRPr>
          </a:p>
        </p:txBody>
      </p:sp>
      <p:sp>
        <p:nvSpPr>
          <p:cNvPr id="31" name="Text Box 26"/>
          <p:cNvSpPr txBox="1">
            <a:spLocks noChangeArrowheads="1"/>
          </p:cNvSpPr>
          <p:nvPr/>
        </p:nvSpPr>
        <p:spPr bwMode="auto">
          <a:xfrm>
            <a:off x="6355878" y="4881709"/>
            <a:ext cx="2448272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rgbClr val="669900"/>
              </a:buClr>
              <a:buFont typeface="Wingdings" pitchFamily="2" charset="2"/>
              <a:buChar char="Ü"/>
            </a:pPr>
            <a:r>
              <a:rPr lang="pl-PL" sz="1800" dirty="0" smtClean="0">
                <a:latin typeface="+mn-lt"/>
              </a:rPr>
              <a:t>II i III GENERACJA</a:t>
            </a:r>
            <a:endParaRPr lang="en-GB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836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Komponenty instalacji fotowoltaicznej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6</a:t>
            </a:fld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smtClean="0"/>
              <a:t>Moduły fotowoltaiczne </a:t>
            </a:r>
            <a:endParaRPr lang="pl-PL" dirty="0"/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251915" y="1628800"/>
            <a:ext cx="8608701" cy="14773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en-GB" dirty="0">
                <a:latin typeface="+mn-lt"/>
              </a:rPr>
              <a:t> </a:t>
            </a:r>
            <a:r>
              <a:rPr lang="pl-PL" dirty="0" smtClean="0">
                <a:solidFill>
                  <a:srgbClr val="C00000"/>
                </a:solidFill>
                <a:latin typeface="+mn-lt"/>
              </a:rPr>
              <a:t>MODUŁ FOTOWOLTAICZNY </a:t>
            </a:r>
            <a:r>
              <a:rPr lang="pl-PL" dirty="0" smtClean="0">
                <a:latin typeface="+mn-lt"/>
              </a:rPr>
              <a:t>jest to </a:t>
            </a:r>
            <a:r>
              <a:rPr lang="pl-PL" dirty="0">
                <a:latin typeface="+mn-lt"/>
              </a:rPr>
              <a:t>układ połączonych ze sobą ogniw fotowoltaicznych zamkniętych w obudowie odpornej na warunki </a:t>
            </a:r>
            <a:r>
              <a:rPr lang="pl-PL" dirty="0" smtClean="0">
                <a:latin typeface="+mn-lt"/>
              </a:rPr>
              <a:t>atmosferyczne </a:t>
            </a:r>
          </a:p>
          <a:p>
            <a:pPr algn="just" eaLnBrk="1" hangingPunct="1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pl-PL" dirty="0">
                <a:latin typeface="+mn-lt"/>
              </a:rPr>
              <a:t> </a:t>
            </a:r>
            <a:r>
              <a:rPr lang="pl-PL" dirty="0" smtClean="0">
                <a:latin typeface="+mn-lt"/>
              </a:rPr>
              <a:t>Moc pojedynczego modułu dochodzi do kilkuset </a:t>
            </a:r>
            <a:r>
              <a:rPr lang="pl-PL" dirty="0" err="1" smtClean="0">
                <a:latin typeface="+mn-lt"/>
              </a:rPr>
              <a:t>Wp</a:t>
            </a:r>
            <a:r>
              <a:rPr lang="pl-PL" dirty="0" smtClean="0">
                <a:latin typeface="+mn-lt"/>
              </a:rPr>
              <a:t>.</a:t>
            </a:r>
            <a:endParaRPr lang="pl-PL" dirty="0" smtClean="0">
              <a:solidFill>
                <a:srgbClr val="669900"/>
              </a:solidFill>
              <a:latin typeface="+mn-lt"/>
            </a:endParaRPr>
          </a:p>
          <a:p>
            <a:pPr algn="just" eaLnBrk="1" hangingPunct="1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pl-PL" dirty="0">
                <a:latin typeface="+mn-lt"/>
              </a:rPr>
              <a:t> </a:t>
            </a:r>
            <a:r>
              <a:rPr lang="pl-PL" dirty="0" smtClean="0">
                <a:latin typeface="+mn-lt"/>
              </a:rPr>
              <a:t>Aby zwiększyć moc, moduły łączy się ze sobą szeregowo</a:t>
            </a:r>
            <a:endParaRPr lang="pl-PL" dirty="0">
              <a:latin typeface="+mn-lt"/>
            </a:endParaRP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17" y="3275523"/>
            <a:ext cx="50038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80434"/>
            <a:ext cx="4139952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http://www.pv.ekologia24.biz/gfx/panele-fotowoltaiczne/2_kc-170-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04557"/>
            <a:ext cx="2123728" cy="195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78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441465" y="261921"/>
            <a:ext cx="8229600" cy="562074"/>
          </a:xfrm>
        </p:spPr>
        <p:txBody>
          <a:bodyPr/>
          <a:lstStyle/>
          <a:p>
            <a:r>
              <a:rPr lang="pl-PL" dirty="0"/>
              <a:t>Komponenty instalacji </a:t>
            </a:r>
            <a:r>
              <a:rPr lang="pl-PL" dirty="0" smtClean="0"/>
              <a:t>fotowoltaicznej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/>
              <a:t>Systemy </a:t>
            </a:r>
            <a:r>
              <a:rPr lang="pl-PL" dirty="0" smtClean="0"/>
              <a:t>fotowoltaiczne – struktura kosztów</a:t>
            </a:r>
            <a:endParaRPr lang="pl-PL" dirty="0"/>
          </a:p>
        </p:txBody>
      </p:sp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251915" y="1628800"/>
            <a:ext cx="8608701" cy="42011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en-GB" dirty="0">
                <a:latin typeface="+mn-lt"/>
              </a:rPr>
              <a:t> </a:t>
            </a:r>
            <a:r>
              <a:rPr lang="pl-PL" dirty="0" smtClean="0">
                <a:solidFill>
                  <a:srgbClr val="C00000"/>
                </a:solidFill>
                <a:latin typeface="+mn-lt"/>
              </a:rPr>
              <a:t>SYSTEM FOTOWOLTAICZNY </a:t>
            </a:r>
            <a:r>
              <a:rPr lang="pl-PL" dirty="0" smtClean="0">
                <a:latin typeface="+mn-lt"/>
              </a:rPr>
              <a:t>– </a:t>
            </a:r>
            <a:r>
              <a:rPr lang="pl-PL" dirty="0">
                <a:latin typeface="+mn-lt"/>
              </a:rPr>
              <a:t>układ połączonych ze sobą </a:t>
            </a:r>
            <a:r>
              <a:rPr lang="pl-PL" dirty="0" smtClean="0">
                <a:latin typeface="+mn-lt"/>
              </a:rPr>
              <a:t>modułów </a:t>
            </a:r>
            <a:r>
              <a:rPr lang="pl-PL" dirty="0">
                <a:latin typeface="+mn-lt"/>
              </a:rPr>
              <a:t>fotowoltaicznych wraz z innymi urządzeniami </a:t>
            </a:r>
            <a:r>
              <a:rPr lang="pl-PL" dirty="0" smtClean="0">
                <a:latin typeface="+mn-lt"/>
              </a:rPr>
              <a:t>pomocniczymi, w tym inwerterami (falownikami)</a:t>
            </a:r>
            <a:endParaRPr lang="pl-PL" dirty="0">
              <a:latin typeface="+mn-lt"/>
            </a:endParaRPr>
          </a:p>
          <a:p>
            <a:pPr algn="just" eaLnBrk="1" hangingPunct="1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pl-PL" dirty="0">
                <a:latin typeface="+mn-lt"/>
              </a:rPr>
              <a:t> Moc największych na świecie systemów fotowoltaicznych dochodzi do </a:t>
            </a:r>
            <a:r>
              <a:rPr lang="pl-PL" dirty="0" smtClean="0">
                <a:latin typeface="+mn-lt"/>
              </a:rPr>
              <a:t>kilkuset </a:t>
            </a:r>
            <a:r>
              <a:rPr lang="pl-PL" dirty="0">
                <a:latin typeface="+mn-lt"/>
              </a:rPr>
              <a:t>MW.</a:t>
            </a:r>
          </a:p>
          <a:p>
            <a:pPr algn="just" eaLnBrk="1" hangingPunct="1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pl-PL" dirty="0">
                <a:latin typeface="+mn-lt"/>
              </a:rPr>
              <a:t> W skład systemu fotowoltaicznego wchodzą:</a:t>
            </a:r>
          </a:p>
          <a:p>
            <a:pPr marL="1028700" lvl="1" algn="just" eaLnBrk="1" hangingPunct="1">
              <a:spcBef>
                <a:spcPct val="50000"/>
              </a:spcBef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pl-PL" sz="1600" dirty="0" smtClean="0">
                <a:latin typeface="+mn-lt"/>
              </a:rPr>
              <a:t>Panele fotowoltaiczne – około </a:t>
            </a:r>
            <a:r>
              <a:rPr lang="pl-PL" sz="2000" dirty="0" smtClean="0">
                <a:solidFill>
                  <a:srgbClr val="C00000"/>
                </a:solidFill>
                <a:latin typeface="+mn-lt"/>
              </a:rPr>
              <a:t>50% </a:t>
            </a:r>
            <a:r>
              <a:rPr lang="pl-PL" sz="1600" dirty="0" smtClean="0">
                <a:latin typeface="+mn-lt"/>
              </a:rPr>
              <a:t>kosztów całej inwestycji</a:t>
            </a:r>
            <a:endParaRPr lang="pl-PL" sz="1600" dirty="0">
              <a:latin typeface="+mn-lt"/>
            </a:endParaRPr>
          </a:p>
          <a:p>
            <a:pPr marL="1028700" lvl="1" algn="just" eaLnBrk="1" hangingPunct="1">
              <a:spcBef>
                <a:spcPct val="50000"/>
              </a:spcBef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pl-PL" sz="1600" dirty="0" smtClean="0">
                <a:latin typeface="+mn-lt"/>
              </a:rPr>
              <a:t>Konstrukcje montażowe – około </a:t>
            </a:r>
            <a:r>
              <a:rPr lang="pl-PL" sz="1600" dirty="0" smtClean="0">
                <a:solidFill>
                  <a:srgbClr val="C00000"/>
                </a:solidFill>
                <a:latin typeface="+mn-lt"/>
              </a:rPr>
              <a:t>10% </a:t>
            </a:r>
            <a:r>
              <a:rPr lang="pl-PL" sz="1600" dirty="0" smtClean="0">
                <a:latin typeface="+mn-lt"/>
              </a:rPr>
              <a:t>kosztów całej inwestycji</a:t>
            </a:r>
            <a:endParaRPr lang="pl-PL" sz="1600" dirty="0">
              <a:latin typeface="+mn-lt"/>
            </a:endParaRPr>
          </a:p>
          <a:p>
            <a:pPr marL="1028700" lvl="1" algn="just" eaLnBrk="1" hangingPunct="1">
              <a:spcBef>
                <a:spcPct val="50000"/>
              </a:spcBef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pl-PL" sz="1600" dirty="0" smtClean="0">
                <a:latin typeface="+mn-lt"/>
              </a:rPr>
              <a:t>Okablowanie </a:t>
            </a:r>
            <a:r>
              <a:rPr lang="pl-PL" sz="1600" dirty="0">
                <a:latin typeface="+mn-lt"/>
              </a:rPr>
              <a:t>i akcesoria </a:t>
            </a:r>
            <a:r>
              <a:rPr lang="pl-PL" sz="1600" dirty="0" smtClean="0">
                <a:latin typeface="+mn-lt"/>
              </a:rPr>
              <a:t>elektryczne – około </a:t>
            </a:r>
            <a:r>
              <a:rPr lang="pl-PL" sz="1600" dirty="0" smtClean="0">
                <a:solidFill>
                  <a:srgbClr val="C00000"/>
                </a:solidFill>
                <a:latin typeface="+mn-lt"/>
              </a:rPr>
              <a:t>7% </a:t>
            </a:r>
            <a:r>
              <a:rPr lang="pl-PL" sz="1600" dirty="0" smtClean="0">
                <a:latin typeface="+mn-lt"/>
              </a:rPr>
              <a:t>kosztów całej inwestycji</a:t>
            </a:r>
            <a:endParaRPr lang="pl-PL" sz="1600" dirty="0">
              <a:latin typeface="+mn-lt"/>
            </a:endParaRPr>
          </a:p>
          <a:p>
            <a:pPr marL="1028700" lvl="1" algn="just" eaLnBrk="1" hangingPunct="1">
              <a:spcBef>
                <a:spcPct val="50000"/>
              </a:spcBef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pl-PL" sz="1600" dirty="0" smtClean="0">
                <a:latin typeface="+mn-lt"/>
              </a:rPr>
              <a:t>Falownik – około </a:t>
            </a:r>
            <a:r>
              <a:rPr lang="pl-PL" sz="2000" dirty="0" smtClean="0">
                <a:solidFill>
                  <a:srgbClr val="C00000"/>
                </a:solidFill>
                <a:latin typeface="+mn-lt"/>
              </a:rPr>
              <a:t>24% </a:t>
            </a:r>
            <a:r>
              <a:rPr lang="pl-PL" sz="1600" dirty="0" smtClean="0">
                <a:latin typeface="+mn-lt"/>
              </a:rPr>
              <a:t>kosztów całej inwestycji</a:t>
            </a:r>
            <a:endParaRPr lang="pl-PL" sz="1600" dirty="0">
              <a:latin typeface="+mn-lt"/>
            </a:endParaRPr>
          </a:p>
          <a:p>
            <a:pPr marL="1028700" lvl="1" algn="just" eaLnBrk="1" hangingPunct="1">
              <a:spcBef>
                <a:spcPct val="50000"/>
              </a:spcBef>
              <a:buClr>
                <a:srgbClr val="008000"/>
              </a:buClr>
              <a:buFont typeface="Wingdings" panose="05000000000000000000" pitchFamily="2" charset="2"/>
              <a:buChar char="§"/>
            </a:pPr>
            <a:r>
              <a:rPr lang="pl-PL" sz="1600" dirty="0" smtClean="0">
                <a:latin typeface="+mn-lt"/>
              </a:rPr>
              <a:t>Opcjonalnie</a:t>
            </a:r>
            <a:r>
              <a:rPr lang="pl-PL" sz="1600" dirty="0">
                <a:latin typeface="+mn-lt"/>
              </a:rPr>
              <a:t>: akumulatory</a:t>
            </a:r>
          </a:p>
          <a:p>
            <a:pPr algn="just" eaLnBrk="1" hangingPunct="1">
              <a:spcBef>
                <a:spcPct val="50000"/>
              </a:spcBef>
              <a:buClr>
                <a:srgbClr val="008000"/>
              </a:buClr>
              <a:buFont typeface="Wingdings" pitchFamily="2" charset="2"/>
              <a:buChar char="Ü"/>
            </a:pPr>
            <a:r>
              <a:rPr lang="pl-PL" dirty="0">
                <a:latin typeface="+mn-lt"/>
              </a:rPr>
              <a:t> Systemy fotowoltaiczne mogą być </a:t>
            </a:r>
            <a:r>
              <a:rPr lang="pl-PL" dirty="0" smtClean="0">
                <a:solidFill>
                  <a:srgbClr val="0066FF"/>
                </a:solidFill>
                <a:latin typeface="+mn-lt"/>
              </a:rPr>
              <a:t>nieprzyłączone </a:t>
            </a:r>
            <a:r>
              <a:rPr lang="pl-PL" dirty="0">
                <a:solidFill>
                  <a:srgbClr val="0066FF"/>
                </a:solidFill>
                <a:latin typeface="+mn-lt"/>
              </a:rPr>
              <a:t>do sieci </a:t>
            </a:r>
            <a:r>
              <a:rPr lang="pl-PL" dirty="0" smtClean="0">
                <a:latin typeface="+mn-lt"/>
              </a:rPr>
              <a:t>(„OFF-GRID”) lub </a:t>
            </a:r>
            <a:r>
              <a:rPr lang="pl-PL" dirty="0">
                <a:solidFill>
                  <a:srgbClr val="669900"/>
                </a:solidFill>
                <a:latin typeface="+mn-lt"/>
              </a:rPr>
              <a:t>przyłączone do sieci </a:t>
            </a:r>
            <a:r>
              <a:rPr lang="pl-PL" dirty="0">
                <a:latin typeface="+mn-lt"/>
              </a:rPr>
              <a:t>(„ON GRID</a:t>
            </a:r>
            <a:r>
              <a:rPr lang="pl-PL" dirty="0" smtClean="0">
                <a:latin typeface="+mn-lt"/>
              </a:rPr>
              <a:t>” lub „</a:t>
            </a:r>
            <a:r>
              <a:rPr lang="pl-PL" dirty="0" err="1" smtClean="0">
                <a:latin typeface="+mn-lt"/>
              </a:rPr>
              <a:t>semi</a:t>
            </a:r>
            <a:r>
              <a:rPr lang="pl-PL" dirty="0" smtClean="0">
                <a:latin typeface="+mn-lt"/>
              </a:rPr>
              <a:t> OFF-GRID”)</a:t>
            </a:r>
            <a:endParaRPr lang="pl-PL" dirty="0">
              <a:latin typeface="+mn-lt"/>
            </a:endParaRPr>
          </a:p>
        </p:txBody>
      </p:sp>
      <p:sp>
        <p:nvSpPr>
          <p:cNvPr id="2" name="Nawias klamrowy zamykający 1"/>
          <p:cNvSpPr/>
          <p:nvPr/>
        </p:nvSpPr>
        <p:spPr>
          <a:xfrm>
            <a:off x="7475984" y="3140968"/>
            <a:ext cx="288032" cy="1584176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7763437" y="3346977"/>
            <a:ext cx="12730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Pozostałe koszty dotyczą </a:t>
            </a:r>
            <a:r>
              <a:rPr lang="pl-PL" sz="1400" b="1" dirty="0" smtClean="0">
                <a:solidFill>
                  <a:srgbClr val="C00000"/>
                </a:solidFill>
              </a:rPr>
              <a:t>montażu</a:t>
            </a:r>
            <a:r>
              <a:rPr lang="pl-PL" sz="1400" b="1" dirty="0" smtClean="0"/>
              <a:t> i </a:t>
            </a:r>
            <a:r>
              <a:rPr lang="pl-PL" sz="1400" b="1" dirty="0" smtClean="0">
                <a:solidFill>
                  <a:srgbClr val="C00000"/>
                </a:solidFill>
              </a:rPr>
              <a:t>przygotowania projektu</a:t>
            </a:r>
            <a:endParaRPr lang="pl-PL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Systemy fotowoltaiczne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3"/>
          </p:nvPr>
        </p:nvSpPr>
        <p:spPr>
          <a:xfrm>
            <a:off x="107505" y="836712"/>
            <a:ext cx="8568184" cy="576064"/>
          </a:xfrm>
        </p:spPr>
        <p:txBody>
          <a:bodyPr/>
          <a:lstStyle/>
          <a:p>
            <a:r>
              <a:rPr lang="pl-PL" dirty="0" smtClean="0"/>
              <a:t>Przykład i</a:t>
            </a:r>
            <a:r>
              <a:rPr lang="pl-PL" dirty="0" smtClean="0"/>
              <a:t>nstalacji </a:t>
            </a:r>
            <a:r>
              <a:rPr lang="pl-PL" dirty="0" smtClean="0"/>
              <a:t>ON-GRID </a:t>
            </a:r>
            <a:r>
              <a:rPr lang="pl-PL" dirty="0" smtClean="0"/>
              <a:t>(</a:t>
            </a:r>
            <a:r>
              <a:rPr lang="pl-PL" dirty="0" smtClean="0">
                <a:solidFill>
                  <a:schemeClr val="accent2"/>
                </a:solidFill>
              </a:rPr>
              <a:t>sprzedaż do sieci</a:t>
            </a:r>
            <a:r>
              <a:rPr lang="pl-PL" dirty="0" smtClean="0"/>
              <a:t>)</a:t>
            </a:r>
            <a:endParaRPr lang="pl-PL" dirty="0"/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37283"/>
            <a:ext cx="72739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89433" y="5681670"/>
            <a:ext cx="78942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pl-PL" sz="1400" b="1" dirty="0">
                <a:latin typeface="+mn-lt"/>
              </a:rPr>
              <a:t>DC</a:t>
            </a:r>
            <a:r>
              <a:rPr lang="pl-PL" sz="1400" dirty="0">
                <a:latin typeface="+mn-lt"/>
              </a:rPr>
              <a:t> – prąd stały, </a:t>
            </a:r>
            <a:r>
              <a:rPr lang="pl-PL" sz="1400" b="1" dirty="0">
                <a:latin typeface="+mn-lt"/>
              </a:rPr>
              <a:t>AC</a:t>
            </a:r>
            <a:r>
              <a:rPr lang="pl-PL" sz="1400" dirty="0">
                <a:latin typeface="+mn-lt"/>
              </a:rPr>
              <a:t> – prąd przemienny, </a:t>
            </a:r>
            <a:r>
              <a:rPr lang="pl-PL" sz="1400" b="1" dirty="0">
                <a:latin typeface="+mn-lt"/>
              </a:rPr>
              <a:t>U</a:t>
            </a:r>
            <a:r>
              <a:rPr lang="pl-PL" sz="1400" dirty="0">
                <a:latin typeface="+mn-lt"/>
              </a:rPr>
              <a:t> – napięcie [V], </a:t>
            </a:r>
            <a:r>
              <a:rPr lang="pl-PL" sz="1400" b="1" dirty="0">
                <a:latin typeface="+mn-lt"/>
              </a:rPr>
              <a:t>f</a:t>
            </a:r>
            <a:r>
              <a:rPr lang="pl-PL" sz="1400" dirty="0">
                <a:latin typeface="+mn-lt"/>
              </a:rPr>
              <a:t> – częstotliwość [</a:t>
            </a:r>
            <a:r>
              <a:rPr lang="pl-PL" sz="1400" dirty="0" err="1">
                <a:latin typeface="+mn-lt"/>
              </a:rPr>
              <a:t>Hz</a:t>
            </a:r>
            <a:r>
              <a:rPr lang="pl-PL" sz="1400" dirty="0">
                <a:latin typeface="+mn-lt"/>
              </a:rPr>
              <a:t>], </a:t>
            </a:r>
            <a:r>
              <a:rPr lang="pl-PL" sz="1400" b="1" dirty="0" err="1">
                <a:latin typeface="+mn-lt"/>
              </a:rPr>
              <a:t>const</a:t>
            </a:r>
            <a:r>
              <a:rPr lang="pl-PL" sz="1400" b="1" dirty="0">
                <a:latin typeface="+mn-lt"/>
              </a:rPr>
              <a:t>.</a:t>
            </a:r>
            <a:r>
              <a:rPr lang="pl-PL" sz="1400" dirty="0">
                <a:latin typeface="+mn-lt"/>
              </a:rPr>
              <a:t> – stały, </a:t>
            </a:r>
            <a:r>
              <a:rPr lang="pl-PL" sz="1400" b="1" dirty="0" err="1">
                <a:latin typeface="+mn-lt"/>
              </a:rPr>
              <a:t>var</a:t>
            </a:r>
            <a:r>
              <a:rPr lang="pl-PL" sz="1400" b="1" dirty="0">
                <a:latin typeface="+mn-lt"/>
              </a:rPr>
              <a:t>.</a:t>
            </a:r>
            <a:r>
              <a:rPr lang="pl-PL" sz="1400" dirty="0">
                <a:latin typeface="+mn-lt"/>
              </a:rPr>
              <a:t> - zmienny</a:t>
            </a:r>
          </a:p>
        </p:txBody>
      </p:sp>
    </p:spTree>
    <p:extLst>
      <p:ext uri="{BB962C8B-B14F-4D97-AF65-F5344CB8AC3E}">
        <p14:creationId xmlns:p14="http://schemas.microsoft.com/office/powerpoint/2010/main" val="147276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Systemy fotowoltaiczne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E30005-8415-49B5-974C-B0A8B464D291}" type="slidenum">
              <a:rPr lang="pl-PL" smtClean="0"/>
              <a:pPr/>
              <a:t>9</a:t>
            </a:fld>
            <a:endParaRPr lang="pl-PL" dirty="0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 smtClean="0"/>
              <a:t>Konstrukcje montażowe</a:t>
            </a:r>
            <a:endParaRPr lang="pl-PL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r="57253"/>
          <a:stretch>
            <a:fillRect/>
          </a:stretch>
        </p:blipFill>
        <p:spPr bwMode="auto">
          <a:xfrm>
            <a:off x="292565" y="4412392"/>
            <a:ext cx="1043191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Group 51"/>
          <p:cNvGraphicFramePr>
            <a:graphicFrameLocks noGrp="1"/>
          </p:cNvGraphicFramePr>
          <p:nvPr>
            <p:extLst/>
          </p:nvPr>
        </p:nvGraphicFramePr>
        <p:xfrm>
          <a:off x="292565" y="1688418"/>
          <a:ext cx="8568952" cy="2423160"/>
        </p:xfrm>
        <a:graphic>
          <a:graphicData uri="http://schemas.openxmlformats.org/drawingml/2006/table">
            <a:tbl>
              <a:tblPr/>
              <a:tblGrid>
                <a:gridCol w="4284476"/>
                <a:gridCol w="4284476"/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Konstrukcja do montażu na dachu / fasadzie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Konstrukcja do montażu na gruncie</a:t>
                      </a:r>
                      <a:endParaRPr kumimoji="0" lang="pl-PL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Stosowane dla instalacji o małej mocy (do kilkunastu </a:t>
                      </a:r>
                      <a:r>
                        <a:rPr kumimoji="0" lang="pl-PL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kWp</a:t>
                      </a:r>
                      <a:r>
                        <a:rPr kumimoji="0" 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Stosowane dla instalacji o dużej mocy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Integracja z budynkiem, nie zajmują dodatkowego miejsca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Wymagany dodatkowy teren pod budowę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Mało skomplikowana konstrukcja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Większy stopień skomplikowania konstrukcji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Brak fundamentu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Konieczność pewnego osadzenia w gruncie (fundament, wkręcane w ziemie mocowania)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Mniejsze straty przesyłowe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Większe straty przesyłowe związane z oddaleniem elektrowni od miejsca zużycia/przyłączenia.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Narzucona lokalizacja (dach)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Możliwość wyboru bardziej optymalnej lokalizacji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"/>
          <a:stretch>
            <a:fillRect/>
          </a:stretch>
        </p:blipFill>
        <p:spPr bwMode="auto">
          <a:xfrm>
            <a:off x="4687173" y="4426204"/>
            <a:ext cx="2383733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050" y="4426204"/>
            <a:ext cx="1460467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279" y="4426204"/>
            <a:ext cx="2592371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4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C BREC-IEO">
  <a:themeElements>
    <a:clrScheme name="EC BREC-IEO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FFFFFF"/>
      </a:accent3>
      <a:accent4>
        <a:srgbClr val="000000"/>
      </a:accent4>
      <a:accent5>
        <a:srgbClr val="AAAAAA"/>
      </a:accent5>
      <a:accent6>
        <a:srgbClr val="000000"/>
      </a:accent6>
      <a:hlink>
        <a:srgbClr val="0000CC"/>
      </a:hlink>
      <a:folHlink>
        <a:srgbClr val="000099"/>
      </a:folHlink>
    </a:clrScheme>
    <a:fontScheme name="EC BREC-IE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FF"/>
            </a:gs>
            <a:gs pos="100000">
              <a:srgbClr val="99CC00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8000"/>
          </a:buClr>
          <a:buSzTx/>
          <a:buFont typeface="Wingdings" pitchFamily="2" charset="2"/>
          <a:buChar char="Ü"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FF"/>
            </a:gs>
            <a:gs pos="100000">
              <a:srgbClr val="99CC00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8000"/>
          </a:buClr>
          <a:buSzTx/>
          <a:buFont typeface="Wingdings" pitchFamily="2" charset="2"/>
          <a:buChar char="Ü"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EC BREC-IE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 BREC-IE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CC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C BREC-IEO">
  <a:themeElements>
    <a:clrScheme name="EC BREC-IEO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FFFFFF"/>
      </a:accent3>
      <a:accent4>
        <a:srgbClr val="000000"/>
      </a:accent4>
      <a:accent5>
        <a:srgbClr val="AAAAAA"/>
      </a:accent5>
      <a:accent6>
        <a:srgbClr val="000000"/>
      </a:accent6>
      <a:hlink>
        <a:srgbClr val="0000CC"/>
      </a:hlink>
      <a:folHlink>
        <a:srgbClr val="000099"/>
      </a:folHlink>
    </a:clrScheme>
    <a:fontScheme name="EC BREC-IE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FF"/>
            </a:gs>
            <a:gs pos="100000">
              <a:srgbClr val="99CC00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8000"/>
          </a:buClr>
          <a:buSzTx/>
          <a:buFont typeface="Wingdings" pitchFamily="2" charset="2"/>
          <a:buChar char="Ü"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FF"/>
            </a:gs>
            <a:gs pos="100000">
              <a:srgbClr val="99CC00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8000"/>
          </a:buClr>
          <a:buSzTx/>
          <a:buFont typeface="Wingdings" pitchFamily="2" charset="2"/>
          <a:buChar char="Ü"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EC BREC-IE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 BREC-IE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CC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EC BREC-IEO">
  <a:themeElements>
    <a:clrScheme name="EC BREC-IEO 8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FFFFFF"/>
      </a:accent3>
      <a:accent4>
        <a:srgbClr val="000000"/>
      </a:accent4>
      <a:accent5>
        <a:srgbClr val="AAAAAA"/>
      </a:accent5>
      <a:accent6>
        <a:srgbClr val="000000"/>
      </a:accent6>
      <a:hlink>
        <a:srgbClr val="0000CC"/>
      </a:hlink>
      <a:folHlink>
        <a:srgbClr val="000099"/>
      </a:folHlink>
    </a:clrScheme>
    <a:fontScheme name="EC BREC-IE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FF"/>
            </a:gs>
            <a:gs pos="100000">
              <a:srgbClr val="99CC00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8000"/>
          </a:buClr>
          <a:buSzTx/>
          <a:buFont typeface="Wingdings" pitchFamily="2" charset="2"/>
          <a:buChar char="Ü"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0066FF"/>
            </a:gs>
            <a:gs pos="100000">
              <a:srgbClr val="99CC00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008000"/>
          </a:buClr>
          <a:buSzTx/>
          <a:buFont typeface="Wingdings" pitchFamily="2" charset="2"/>
          <a:buChar char="Ü"/>
          <a:tabLst/>
          <a:defRPr kumimoji="0" lang="pl-PL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EC BREC-IE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 BREC-IE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 BREC-IEO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CC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IEO_Szablon_Prezentacji (002)</Template>
  <TotalTime>7923</TotalTime>
  <Words>2596</Words>
  <Application>Microsoft Office PowerPoint</Application>
  <PresentationFormat>Pokaz na ekranie (4:3)</PresentationFormat>
  <Paragraphs>443</Paragraphs>
  <Slides>48</Slides>
  <Notes>12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48</vt:i4>
      </vt:variant>
    </vt:vector>
  </HeadingPairs>
  <TitlesOfParts>
    <vt:vector size="58" baseType="lpstr">
      <vt:lpstr>Arial</vt:lpstr>
      <vt:lpstr>Calibri</vt:lpstr>
      <vt:lpstr>Century Gothic</vt:lpstr>
      <vt:lpstr>Futura</vt:lpstr>
      <vt:lpstr>Times New Roman</vt:lpstr>
      <vt:lpstr>Wingdings</vt:lpstr>
      <vt:lpstr>Motyw pakietu Office</vt:lpstr>
      <vt:lpstr>EC BREC-IEO</vt:lpstr>
      <vt:lpstr>1_EC BREC-IEO</vt:lpstr>
      <vt:lpstr>2_EC BREC-IEO</vt:lpstr>
      <vt:lpstr>  Możliwości wykorzystania OZE w przemyśle -  rozwiązania i modele biznesowe dla autoproducentów energii i niezależnych jej wytwórców na przykładzie fotowoltaiki  </vt:lpstr>
      <vt:lpstr>Plan wykładu</vt:lpstr>
      <vt:lpstr>Technologia fotowoltaiczna dla firm</vt:lpstr>
      <vt:lpstr>Komponenty instalacji fotowoltaicznej</vt:lpstr>
      <vt:lpstr>Komponenty instalacji fotowoltaicznej</vt:lpstr>
      <vt:lpstr>Komponenty instalacji fotowoltaicznej</vt:lpstr>
      <vt:lpstr>Komponenty instalacji fotowoltaicznej</vt:lpstr>
      <vt:lpstr>Systemy fotowoltaiczne</vt:lpstr>
      <vt:lpstr>Systemy fotowoltaiczne</vt:lpstr>
      <vt:lpstr>Instalacji PV na dachu hali przemysłowej</vt:lpstr>
      <vt:lpstr>Systemy wsparcia produkcji energii z OZE a rozwój rynku fotowoltaiki </vt:lpstr>
      <vt:lpstr>Rozwój OZE w systemie zielonych certyfikatów</vt:lpstr>
      <vt:lpstr>Od zielonych certyfikatów do aukcji na OZE </vt:lpstr>
      <vt:lpstr>Ceny referencyjne energii z OZE w systemie aukcyjnym na 2018 roku (projekt ustawy o OZE z marca 2016)</vt:lpstr>
      <vt:lpstr>Perspektywa rynku fotowoltaiki w Polsce  – wpływ aukcji na energii z OZE</vt:lpstr>
      <vt:lpstr>Prezentacja programu PowerPoint</vt:lpstr>
      <vt:lpstr>Prosumencka  mikroinstalacja fotowoltaiczna o mocy do 40 kW (50 kW) przyłączona do sieci   częściowa sprzedaż energii (tzw. rozliczenie netto)</vt:lpstr>
      <vt:lpstr>Prezentacja programu PowerPoint</vt:lpstr>
      <vt:lpstr>Prezentacja programu PowerPoint</vt:lpstr>
      <vt:lpstr>Prezentacja programu PowerPoint</vt:lpstr>
      <vt:lpstr>Ceny energii elektrycznej dla odbiorców przemysłowych   Trendy i prognozy cenowe i taryfowe  </vt:lpstr>
      <vt:lpstr>Podział odbiorców na grupy taryfowe odbiorców biznesowych</vt:lpstr>
      <vt:lpstr>Prezentacja programu PowerPoint</vt:lpstr>
      <vt:lpstr>Odbiorca biznesowy (300 MWh/rok) na taryfie „C” jako prosument  oszczędzający na części zmiennej na rachunku  (trendy historyczne, ceny z 2016 roku, oprac. IEO)</vt:lpstr>
      <vt:lpstr>Prezentacja programu PowerPoint</vt:lpstr>
      <vt:lpstr>Prognozy cen i taryf energii elektrycznej dla odbiorców w różnych grupach taryfowych</vt:lpstr>
      <vt:lpstr>Prognozy cen i taryf energii elektrycznej dla odbiorców przemysłowych</vt:lpstr>
      <vt:lpstr>Prognozy cen i taryf energii elektrycznej dla odbiorców przemysłowych</vt:lpstr>
      <vt:lpstr>Prognozy cen i taryf energii elektrycznej dla odbiorców przemysłowych</vt:lpstr>
      <vt:lpstr>Prognozy cen i taryf energii elektrycznej dla odbiorców przemysłowych</vt:lpstr>
      <vt:lpstr>Charakterystyka zużycia energii w przemyśle elektromaszynowym i tworzyw sztucznych   a możliwości wykorzystania  energii słonecznej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Ekonomika inwestycji w instalacje PV w firmie </vt:lpstr>
      <vt:lpstr>Prezentacja programu PowerPoint</vt:lpstr>
      <vt:lpstr>„Ceny referencyjne” do analiz ekonomicznych </vt:lpstr>
      <vt:lpstr>Ceny porównawcze instalacji PV do analiz ekonomicznych  Atrakcyjność cenowa rośnie dla źródeł o większej mocy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aukcyjny Nowy system wsparcia OZE</dc:title>
  <dc:creator>Joanna Bolesta</dc:creator>
  <cp:lastModifiedBy>Grzegorz Wiśniewski</cp:lastModifiedBy>
  <cp:revision>644</cp:revision>
  <cp:lastPrinted>2016-02-16T07:32:12Z</cp:lastPrinted>
  <dcterms:created xsi:type="dcterms:W3CDTF">2015-12-03T08:37:53Z</dcterms:created>
  <dcterms:modified xsi:type="dcterms:W3CDTF">2018-06-07T07:16:45Z</dcterms:modified>
</cp:coreProperties>
</file>