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6" r:id="rId3"/>
    <p:sldId id="266" r:id="rId4"/>
    <p:sldId id="259" r:id="rId5"/>
    <p:sldId id="267" r:id="rId6"/>
    <p:sldId id="268" r:id="rId7"/>
    <p:sldId id="270" r:id="rId8"/>
    <p:sldId id="269" r:id="rId9"/>
    <p:sldId id="260" r:id="rId10"/>
    <p:sldId id="264" r:id="rId11"/>
    <p:sldId id="271" r:id="rId12"/>
    <p:sldId id="272" r:id="rId13"/>
    <p:sldId id="273" r:id="rId14"/>
    <p:sldId id="275" r:id="rId15"/>
    <p:sldId id="274" r:id="rId16"/>
    <p:sldId id="276" r:id="rId17"/>
    <p:sldId id="277" r:id="rId18"/>
    <p:sldId id="278" r:id="rId19"/>
    <p:sldId id="279" r:id="rId20"/>
    <p:sldId id="282" r:id="rId21"/>
    <p:sldId id="283" r:id="rId22"/>
    <p:sldId id="280" r:id="rId23"/>
    <p:sldId id="284" r:id="rId24"/>
    <p:sldId id="285" r:id="rId25"/>
    <p:sldId id="293" r:id="rId26"/>
    <p:sldId id="290" r:id="rId27"/>
    <p:sldId id="291" r:id="rId28"/>
    <p:sldId id="292" r:id="rId29"/>
    <p:sldId id="294" r:id="rId30"/>
    <p:sldId id="287" r:id="rId31"/>
    <p:sldId id="295" r:id="rId32"/>
    <p:sldId id="297" r:id="rId33"/>
    <p:sldId id="296" r:id="rId34"/>
    <p:sldId id="298" r:id="rId35"/>
    <p:sldId id="299" r:id="rId36"/>
    <p:sldId id="300" r:id="rId37"/>
    <p:sldId id="301" r:id="rId38"/>
    <p:sldId id="265" r:id="rId39"/>
    <p:sldId id="288" r:id="rId40"/>
    <p:sldId id="262" r:id="rId41"/>
    <p:sldId id="261" r:id="rId42"/>
    <p:sldId id="263" r:id="rId43"/>
    <p:sldId id="302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ek kwiatkowski" initials="tk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9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3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zczurowskaanna@hotmail.com" TargetMode="External"/><Relationship Id="rId2" Type="http://schemas.openxmlformats.org/officeDocument/2006/relationships/hyperlink" Target="mailto:ploolp.300@wp.pl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spominajbydgoszcz.blogspot.com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08100" y="794752"/>
            <a:ext cx="95123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Mariusz Kwiatkowski</a:t>
            </a:r>
          </a:p>
          <a:p>
            <a:r>
              <a:rPr lang="pl-PL" sz="2400" dirty="0"/>
              <a:t>Gimnazjum nr 35</a:t>
            </a:r>
          </a:p>
          <a:p>
            <a:r>
              <a:rPr lang="pl-PL" sz="2400" dirty="0"/>
              <a:t>Klasa 3 C</a:t>
            </a:r>
          </a:p>
          <a:p>
            <a:r>
              <a:rPr lang="pl-PL" sz="2400" dirty="0"/>
              <a:t>Email: </a:t>
            </a:r>
            <a:r>
              <a:rPr lang="pl-PL" sz="2400" dirty="0">
                <a:hlinkClick r:id="rId2"/>
              </a:rPr>
              <a:t>ploolp.300@wp.pl</a:t>
            </a:r>
            <a:endParaRPr lang="pl-PL" sz="2400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430879" y="3248527"/>
            <a:ext cx="5155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Opiekun:</a:t>
            </a:r>
            <a:endParaRPr lang="pl-PL" sz="2400" dirty="0"/>
          </a:p>
          <a:p>
            <a:r>
              <a:rPr lang="pl-PL" sz="2400" dirty="0" smtClean="0"/>
              <a:t>Anna Szczurowska</a:t>
            </a:r>
          </a:p>
          <a:p>
            <a:r>
              <a:rPr lang="pl-PL" sz="2400" dirty="0" smtClean="0"/>
              <a:t>E-mail: </a:t>
            </a:r>
            <a:r>
              <a:rPr lang="pl-PL" sz="2400" dirty="0" smtClean="0">
                <a:hlinkClick r:id="rId3"/>
              </a:rPr>
              <a:t>szczurowskaanna@hotmail.com</a:t>
            </a:r>
            <a:endParaRPr lang="pl-PL" sz="2400" dirty="0" smtClean="0"/>
          </a:p>
          <a:p>
            <a:r>
              <a:rPr lang="pl-PL" sz="2400" dirty="0" smtClean="0"/>
              <a:t>Tel: 603865579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5750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869"/>
    </mc:Choice>
    <mc:Fallback xmlns="">
      <p:transition spd="slow" advClick="0" advTm="486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156174" y="914401"/>
            <a:ext cx="4293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Wraz z grupą inżynierów zostaje przeniesiony do Rosji, gdzie zostaje zatrudniony </a:t>
            </a:r>
          </a:p>
          <a:p>
            <a:pPr algn="ctr"/>
            <a:r>
              <a:rPr lang="pl-PL" sz="2400" dirty="0"/>
              <a:t>w przedsiębiorstwie </a:t>
            </a:r>
            <a:r>
              <a:rPr lang="pl-PL" sz="2400" dirty="0" err="1"/>
              <a:t>Wsieobszczaja</a:t>
            </a:r>
            <a:r>
              <a:rPr lang="pl-PL" sz="2400" dirty="0"/>
              <a:t> </a:t>
            </a:r>
            <a:r>
              <a:rPr lang="pl-PL" sz="2400" dirty="0" err="1"/>
              <a:t>Elektriczeskaja</a:t>
            </a:r>
            <a:r>
              <a:rPr lang="pl-PL" sz="2400" dirty="0"/>
              <a:t> Kompania. </a:t>
            </a:r>
          </a:p>
          <a:p>
            <a:pPr algn="ctr"/>
            <a:r>
              <a:rPr lang="pl-PL" sz="2400" dirty="0"/>
              <a:t>Wdraża tu niemieckie nowoczesne technologie branży elektrycznej.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78" y="643351"/>
            <a:ext cx="5956385" cy="41406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727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74"/>
    </mc:Choice>
    <mc:Fallback xmlns="">
      <p:transition spd="slow" advClick="0" advTm="1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39687" y="530087"/>
            <a:ext cx="640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Tu poznaje swojego długoletniego współpracownika Władysława Gwiazdowskiego, z którym powraca do Polski  po zakończeniu pierwszej wojny światowej do Warszawy.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488" y="278031"/>
            <a:ext cx="3633786" cy="52272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703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876"/>
    </mc:Choice>
    <mc:Fallback xmlns="">
      <p:transition spd="slow" advClick="0" advTm="10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31716" y="520586"/>
            <a:ext cx="2464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1919 r. zostaje wspólnikiem</a:t>
            </a:r>
          </a:p>
          <a:p>
            <a:r>
              <a:rPr lang="pl-PL" dirty="0"/>
              <a:t> inż.  Kazimierza Szpotańskiego.</a:t>
            </a:r>
          </a:p>
        </p:txBody>
      </p:sp>
      <p:sp>
        <p:nvSpPr>
          <p:cNvPr id="3" name="Prostokąt 2"/>
          <p:cNvSpPr/>
          <p:nvPr/>
        </p:nvSpPr>
        <p:spPr>
          <a:xfrm>
            <a:off x="1391477" y="4274948"/>
            <a:ext cx="4982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Kazimierz Tadeusz SZPOTAŃSKI</a:t>
            </a:r>
          </a:p>
          <a:p>
            <a:pPr algn="ctr"/>
            <a:r>
              <a:rPr lang="pl-PL" dirty="0"/>
              <a:t>(1887-1966)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100" y="105088"/>
            <a:ext cx="3183333" cy="4077528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6042990" y="105088"/>
            <a:ext cx="553940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Urodził się we Włocławku. Po ukończeniu gimnazjum</a:t>
            </a:r>
          </a:p>
          <a:p>
            <a:r>
              <a:rPr lang="pl-PL" dirty="0"/>
              <a:t>w Warszawie, studiował w Wyższej Szkole Technicznej w </a:t>
            </a:r>
            <a:r>
              <a:rPr lang="pl-PL" dirty="0" err="1"/>
              <a:t>Mittweidzie</a:t>
            </a:r>
            <a:r>
              <a:rPr lang="pl-PL" dirty="0"/>
              <a:t>, a następnie uzupełnił studia na kierunku elektrotechnicznym Wydziału Maszynowego Politechniki w </a:t>
            </a:r>
            <a:r>
              <a:rPr lang="pl-PL" dirty="0" err="1"/>
              <a:t>Charlottenburgu</a:t>
            </a:r>
            <a:r>
              <a:rPr lang="pl-PL" dirty="0"/>
              <a:t> k/Berlina, gdzie uzyskał dyplom inżyniera – elektryka.</a:t>
            </a:r>
          </a:p>
          <a:p>
            <a:r>
              <a:rPr lang="pl-PL" dirty="0"/>
              <a:t>Duże znaczenie dla zawodowego rozwoju Kazimierza Szpotańskiego miała owocna współpraca w AEG w Berlinie – z jednym z  najwybitniejszych elektrotechników na świecie, wynalazcą silnika asynchronicznego, Polakiem urodzonym w  Rosji, Michałem Doliwo-Dobrowolskim.</a:t>
            </a:r>
          </a:p>
          <a:p>
            <a:r>
              <a:rPr lang="pl-PL" dirty="0"/>
              <a:t> Zdobyte doświadczenia (pracował m.in. w Charkowie</a:t>
            </a:r>
          </a:p>
          <a:p>
            <a:r>
              <a:rPr lang="pl-PL" dirty="0"/>
              <a:t>i Rydze, gdzie kierował 600-osobową załogą) umożliwiły mu założenie w 1918 r. w  Warszawie warsztatu elektrotechnicznego, wkrótce noszącego nazwę „Fabryka</a:t>
            </a:r>
          </a:p>
          <a:p>
            <a:r>
              <a:rPr lang="pl-PL" dirty="0"/>
              <a:t>Aparatów Elektrycznych K. Szpotański i Spółka”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16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5062"/>
    </mc:Choice>
    <mc:Fallback xmlns="">
      <p:transition spd="slow" advClick="0" advTm="25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29" y="1132439"/>
            <a:ext cx="6371397" cy="416871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7460973" y="833735"/>
            <a:ext cx="39624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Fabryka powstała </a:t>
            </a:r>
          </a:p>
          <a:p>
            <a:pPr algn="ctr"/>
            <a:r>
              <a:rPr lang="pl-PL" sz="3200" dirty="0"/>
              <a:t>na </a:t>
            </a:r>
            <a:r>
              <a:rPr lang="pl-PL" sz="3200" dirty="0" err="1"/>
              <a:t>Kamionku</a:t>
            </a:r>
            <a:r>
              <a:rPr lang="pl-PL" sz="3200" dirty="0"/>
              <a:t> </a:t>
            </a:r>
          </a:p>
          <a:p>
            <a:pPr algn="ctr"/>
            <a:r>
              <a:rPr lang="pl-PL" sz="3200" dirty="0"/>
              <a:t>w 1918 r.  </a:t>
            </a:r>
          </a:p>
          <a:p>
            <a:pPr algn="ctr"/>
            <a:r>
              <a:rPr lang="pl-PL" sz="3200" dirty="0"/>
              <a:t>jako wytwórnia wyłączników elektrycznych.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15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269"/>
    </mc:Choice>
    <mc:Fallback xmlns="">
      <p:transition spd="slow" advClick="0" advTm="8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73" y="240610"/>
            <a:ext cx="3208062" cy="437612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149" y="1860480"/>
            <a:ext cx="3781425" cy="427672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564835" y="443514"/>
            <a:ext cx="48370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Fabryka mieściła się przy ulicy Mirowskiej. </a:t>
            </a:r>
          </a:p>
          <a:p>
            <a:pPr algn="ctr"/>
            <a:r>
              <a:rPr lang="pl-PL" sz="2800" dirty="0"/>
              <a:t>W 1920 r. przenieśli się do nowego budynku przy ulicy Kałuszyńskiej 4.</a:t>
            </a:r>
          </a:p>
          <a:p>
            <a:pPr algn="ctr"/>
            <a:r>
              <a:rPr lang="pl-PL" sz="2800" dirty="0"/>
              <a:t>Fabryka produkowała wkłady do żelazek i niewielkie ilości drobnego sprzętu elektrotechnicznego.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0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2054"/>
    </mc:Choice>
    <mc:Fallback xmlns="">
      <p:transition spd="slow" advClick="0" advTm="12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39" y="708784"/>
            <a:ext cx="6745473" cy="244523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161183" y="3485322"/>
            <a:ext cx="7262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W 1923 r.  rozstaje się z obecnym współpracownikiem.</a:t>
            </a:r>
          </a:p>
          <a:p>
            <a:pPr algn="ctr"/>
            <a:r>
              <a:rPr lang="pl-PL" sz="2400" dirty="0"/>
              <a:t> Dwa silne charaktery. Musiały działać oddzielnie.</a:t>
            </a:r>
          </a:p>
          <a:p>
            <a:pPr algn="ctr"/>
            <a:r>
              <a:rPr lang="pl-PL" sz="2400" dirty="0"/>
              <a:t>Przyczyną rozstania jest zainteresowanie Ciszewskiego produkcją masową.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3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889"/>
    </mc:Choice>
    <mc:Fallback xmlns="">
      <p:transition spd="slow" advClick="0" advTm="8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79380" y="971345"/>
            <a:ext cx="5327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20 marca 1923 r. wyjeżdża do Bydgoszczy.</a:t>
            </a:r>
          </a:p>
        </p:txBody>
      </p:sp>
      <p:sp>
        <p:nvSpPr>
          <p:cNvPr id="3" name="Prostokąt 2"/>
          <p:cNvSpPr/>
          <p:nvPr/>
        </p:nvSpPr>
        <p:spPr>
          <a:xfrm>
            <a:off x="1069102" y="3220641"/>
            <a:ext cx="4315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Wspomnienia Lechosława Gwiazdowskiego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922" y="-107656"/>
            <a:ext cx="6096000" cy="4067175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79380" y="3954191"/>
            <a:ext cx="111310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i="1" dirty="0" smtClean="0">
                <a:latin typeface="Bookman Old Style" panose="02050604050505020204" pitchFamily="18" charset="0"/>
              </a:rPr>
              <a:t>„Mój </a:t>
            </a:r>
            <a:r>
              <a:rPr lang="pl-PL" sz="2000" i="1" dirty="0">
                <a:latin typeface="Bookman Old Style" panose="02050604050505020204" pitchFamily="18" charset="0"/>
              </a:rPr>
              <a:t>ojciec, za namową mojego przyszłego ojca chrzestnego, wyjechał z Warszawy do Bydgoszczy wraz z moją mamą, mną, moją pięcioletnią siostrą i dziewięcioletnim bratem. </a:t>
            </a:r>
          </a:p>
          <a:p>
            <a:r>
              <a:rPr lang="pl-PL" sz="2000" i="1" dirty="0">
                <a:latin typeface="Bookman Old Style" panose="02050604050505020204" pitchFamily="18" charset="0"/>
              </a:rPr>
              <a:t>Mój ojciec chrzestny, inż. Stefan Ciszewski, zakładając warsztat ślusarski, mający najpierw świadczyć usługi dla przemysłu elektrotechnicznego, chciał doprowadzić do powstania fabryki artykułów elektrotechnicznych o profilu instalacyjnym</a:t>
            </a:r>
            <a:r>
              <a:rPr lang="pl-PL" sz="2000" i="1" dirty="0" smtClean="0">
                <a:latin typeface="Bookman Old Style" panose="02050604050505020204" pitchFamily="18" charset="0"/>
              </a:rPr>
              <a:t>.”</a:t>
            </a:r>
            <a:endParaRPr lang="pl-PL" sz="2000" i="1" dirty="0">
              <a:latin typeface="Bookman Old Style" panose="02050604050505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07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859"/>
    </mc:Choice>
    <mc:Fallback xmlns="">
      <p:transition spd="slow" advClick="0" advTm="20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45704" y="781878"/>
            <a:ext cx="605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64" y="313010"/>
            <a:ext cx="4673965" cy="380841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190" y="2491822"/>
            <a:ext cx="3767915" cy="282229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467061" y="437322"/>
            <a:ext cx="474427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W zakupionej oficynie przy ulicy Świętej Trójcy 3,  </a:t>
            </a:r>
          </a:p>
          <a:p>
            <a:pPr algn="ctr"/>
            <a:r>
              <a:rPr lang="pl-PL" sz="2800" dirty="0"/>
              <a:t>dnia 23 października 1923 r. rozpoczyna działalność Fabryka Aparatów Elektrotechnicznych. </a:t>
            </a:r>
          </a:p>
          <a:p>
            <a:pPr algn="ctr"/>
            <a:r>
              <a:rPr lang="pl-PL" sz="2800" dirty="0"/>
              <a:t>Na pierwszym piętrze owej kamienicy zamieszkuje Władysław Gwiazdowski </a:t>
            </a:r>
            <a:r>
              <a:rPr lang="pl-PL" sz="2800" dirty="0" smtClean="0"/>
              <a:t>z</a:t>
            </a:r>
            <a:r>
              <a:rPr lang="pl-PL" sz="2800" dirty="0" smtClean="0">
                <a:latin typeface="Book Antiqua"/>
              </a:rPr>
              <a:t> </a:t>
            </a:r>
            <a:r>
              <a:rPr lang="pl-PL" sz="2800" dirty="0" smtClean="0"/>
              <a:t>rodziną</a:t>
            </a:r>
            <a:r>
              <a:rPr lang="pl-PL" sz="28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76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3458"/>
    </mc:Choice>
    <mc:Fallback xmlns="">
      <p:transition spd="slow" advClick="0" advTm="13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52" y="1151812"/>
            <a:ext cx="6428753" cy="433293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16835" y="795130"/>
            <a:ext cx="390939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Początkowo zatrudnia</a:t>
            </a:r>
          </a:p>
          <a:p>
            <a:pPr algn="ctr"/>
            <a:r>
              <a:rPr lang="pl-PL" sz="2800" dirty="0"/>
              <a:t> 4 pracowników –którzy mieli tylko do dyspozycji </a:t>
            </a:r>
          </a:p>
          <a:p>
            <a:pPr algn="ctr"/>
            <a:r>
              <a:rPr lang="pl-PL" sz="2800" dirty="0"/>
              <a:t>1 tokarkę, jedną tłocznie mechaniczną  i trzy ręczne oraz 2 wiertarki.</a:t>
            </a:r>
          </a:p>
          <a:p>
            <a:pPr algn="ctr"/>
            <a:r>
              <a:rPr lang="pl-PL" sz="2800" dirty="0"/>
              <a:t>Pierwszymi wyrobami niewielkiej fabryki były wieszarki izolujące do lamp</a:t>
            </a:r>
          </a:p>
          <a:p>
            <a:pPr algn="ctr"/>
            <a:r>
              <a:rPr lang="pl-PL" sz="2800" dirty="0"/>
              <a:t>i paseczki topikowe.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95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4792"/>
    </mc:Choice>
    <mc:Fallback xmlns="">
      <p:transition spd="slow" advClick="0" advTm="14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7808" y="640776"/>
            <a:ext cx="41611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Fabryka zwiększa kapitał </a:t>
            </a:r>
          </a:p>
          <a:p>
            <a:pPr algn="ctr"/>
            <a:r>
              <a:rPr lang="pl-PL" sz="3200" dirty="0"/>
              <a:t>i rozpoczyna produkcję gniazd i wkładek bezpiecznikowych oraz wtyczek i gniazd wtykowych.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470" y="310683"/>
            <a:ext cx="5606705" cy="419961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878" y="3304346"/>
            <a:ext cx="3163139" cy="2243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833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2701"/>
    </mc:Choice>
    <mc:Fallback xmlns="">
      <p:transition spd="slow" advClick="0" advTm="12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21413357">
            <a:off x="891201" y="662656"/>
            <a:ext cx="9755187" cy="2766528"/>
          </a:xfrm>
        </p:spPr>
        <p:txBody>
          <a:bodyPr/>
          <a:lstStyle/>
          <a:p>
            <a:r>
              <a:rPr lang="pl-PL" dirty="0"/>
              <a:t>Stefan </a:t>
            </a:r>
            <a:br>
              <a:rPr lang="pl-PL" dirty="0"/>
            </a:br>
            <a:r>
              <a:rPr lang="pl-PL" dirty="0"/>
              <a:t>Ciszewski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23" y="400008"/>
            <a:ext cx="3712786" cy="5182049"/>
          </a:xfrm>
          <a:prstGeom prst="rect">
            <a:avLst/>
          </a:prstGeom>
        </p:spPr>
      </p:pic>
      <p:pic>
        <p:nvPicPr>
          <p:cNvPr id="7" name="Pachabelly - Huma-Huma 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9878" y="61291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1507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901">
        <p159:morph option="byObject"/>
      </p:transition>
    </mc:Choice>
    <mc:Fallback>
      <p:transition spd="slow" advClick="0" advTm="39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2" objId="7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304" y="1852405"/>
            <a:ext cx="6096000" cy="352425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569843" y="808383"/>
            <a:ext cx="43334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W 1923 roku zakupuje parcelę od miasta położoną przy </a:t>
            </a:r>
          </a:p>
          <a:p>
            <a:pPr algn="ctr"/>
            <a:r>
              <a:rPr lang="pl-PL" sz="2800" dirty="0"/>
              <a:t>ul. Sobieskiego 1</a:t>
            </a:r>
          </a:p>
          <a:p>
            <a:pPr algn="ctr"/>
            <a:r>
              <a:rPr lang="pl-PL" sz="2800" dirty="0"/>
              <a:t>i rozpoczyna budowę nowego gmachu fabrycznego</a:t>
            </a:r>
          </a:p>
          <a:p>
            <a:pPr algn="ctr"/>
            <a:r>
              <a:rPr lang="pl-PL" sz="2800" dirty="0"/>
              <a:t>dla prężnie rozwijającego się zakładu.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4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2746"/>
    </mc:Choice>
    <mc:Fallback xmlns="">
      <p:transition spd="slow" advClick="0" advTm="12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08313" y="821635"/>
            <a:ext cx="628153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Z dniem 1 stycznia 1926 roku przyjmuje wspólnika Mieczysława Kutnickiego</a:t>
            </a:r>
          </a:p>
          <a:p>
            <a:pPr algn="ctr"/>
            <a:r>
              <a:rPr lang="pl-PL" sz="3200" dirty="0"/>
              <a:t> i zmienia nazwę firmy na Fabryka Artykułów Elektrotechnicznych – Inż. S. Ciszewski i S-ka.</a:t>
            </a:r>
          </a:p>
          <a:p>
            <a:pPr algn="ctr"/>
            <a:r>
              <a:rPr lang="pl-PL" sz="3200" dirty="0"/>
              <a:t>Była to spółka z ograniczoną odpowiedzialnością.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341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2207"/>
    </mc:Choice>
    <mc:Fallback xmlns="">
      <p:transition spd="slow" advClick="0" advTm="12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88" y="2027582"/>
            <a:ext cx="6923231" cy="347754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728870" y="503583"/>
            <a:ext cx="36310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Zakład rozwija się stopniowo, rozszerza asortyment. Produkuje się już: gniazda, główki bezpiecznikowe, wkładki topikowe, wstawki dolne, gniazdka wtykowe, łączniki, śruby stykowe, rozetki, końcówki kablowe i złączą,  itd..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608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4261"/>
    </mc:Choice>
    <mc:Fallback xmlns="">
      <p:transition spd="slow" advClick="0" advTm="14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861" y="248830"/>
            <a:ext cx="3560279" cy="339000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004" y="2535184"/>
            <a:ext cx="2926866" cy="292686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71" y="802715"/>
            <a:ext cx="2857500" cy="16002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699" y="2137619"/>
            <a:ext cx="2695575" cy="169545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3198687" y="1922620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3200" dirty="0"/>
              <a:t>W 1927 r. sprowadza ze Szwajcarii pierwszy automat tokarski, oraz sukcesywnie 14 nowych pras bakelitowych, które pozwolą na zastąpienie bakelitem znacznie droższą porcelanę, co pozwoli obniżyć koszty produkcji.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788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6796"/>
    </mc:Choice>
    <mc:Fallback xmlns="">
      <p:transition spd="slow" advClick="0" advTm="16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268278" y="1033670"/>
            <a:ext cx="49430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Powstają </a:t>
            </a:r>
            <a:r>
              <a:rPr lang="pl-PL" sz="3200" dirty="0"/>
              <a:t>oddziały bydgoskiego zakładu </a:t>
            </a:r>
            <a:r>
              <a:rPr lang="pl-PL" sz="3200" dirty="0" smtClean="0"/>
              <a:t>w</a:t>
            </a:r>
            <a:r>
              <a:rPr lang="pl-PL" sz="3200" dirty="0" smtClean="0">
                <a:latin typeface="Book Antiqua"/>
              </a:rPr>
              <a:t> </a:t>
            </a:r>
            <a:r>
              <a:rPr lang="pl-PL" sz="3200" dirty="0" smtClean="0"/>
              <a:t>Warszawie</a:t>
            </a:r>
            <a:r>
              <a:rPr lang="pl-PL" sz="3200" dirty="0"/>
              <a:t>, Wilnie, Poznaniu, Łodzi, Katowicach </a:t>
            </a:r>
            <a:r>
              <a:rPr lang="pl-PL" sz="3200" dirty="0" smtClean="0"/>
              <a:t>i</a:t>
            </a:r>
            <a:r>
              <a:rPr lang="pl-PL" sz="3200" dirty="0" smtClean="0">
                <a:latin typeface="Book Antiqua"/>
              </a:rPr>
              <a:t> </a:t>
            </a:r>
            <a:r>
              <a:rPr lang="pl-PL" sz="3200" dirty="0" smtClean="0"/>
              <a:t>Gdańsku</a:t>
            </a:r>
            <a:r>
              <a:rPr lang="pl-PL" sz="3200" dirty="0"/>
              <a:t>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275" y="1749287"/>
            <a:ext cx="4346901" cy="321199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510747" y="5141843"/>
            <a:ext cx="329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Budowa fabryki w Gdańsku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53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475"/>
    </mc:Choice>
    <mc:Fallback xmlns="">
      <p:transition spd="slow" advClick="0" advTm="7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4556" y="449705"/>
            <a:ext cx="7447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Wyroby firmy zostały nagrodzono złotym medalem </a:t>
            </a:r>
          </a:p>
          <a:p>
            <a:r>
              <a:rPr lang="pl-PL" sz="2400" dirty="0"/>
              <a:t>w 1929r. na Powszechnej Wystawie Krajowej w Poznaniu.</a:t>
            </a:r>
          </a:p>
          <a:p>
            <a:r>
              <a:rPr lang="pl-PL" sz="2400" dirty="0"/>
              <a:t> W następnych latach dwoma złotymi medalami  wyróżniło Ministerstwo Przemysłu i Handlu.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048" y="2162540"/>
            <a:ext cx="6856343" cy="342131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219" y="1876190"/>
            <a:ext cx="4816866" cy="36173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32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389"/>
    </mc:Choice>
    <mc:Fallback xmlns="">
      <p:transition spd="slow" advClick="0" advTm="10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51659" y="368612"/>
            <a:ext cx="4315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Wspomnienia Lechosława Gwiazdowskiego </a:t>
            </a:r>
          </a:p>
        </p:txBody>
      </p:sp>
      <p:sp>
        <p:nvSpPr>
          <p:cNvPr id="3" name="Prostokąt 2"/>
          <p:cNvSpPr/>
          <p:nvPr/>
        </p:nvSpPr>
        <p:spPr>
          <a:xfrm>
            <a:off x="794087" y="737944"/>
            <a:ext cx="107319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latin typeface="Vivaldi" panose="03020602050506090804" pitchFamily="66" charset="0"/>
              </a:rPr>
              <a:t>(…)</a:t>
            </a:r>
          </a:p>
          <a:p>
            <a:r>
              <a:rPr lang="pl-PL" sz="2800" dirty="0" smtClean="0">
                <a:latin typeface="Bookman Old Style" panose="02050604050505020204" pitchFamily="18" charset="0"/>
              </a:rPr>
              <a:t>„Po </a:t>
            </a:r>
            <a:r>
              <a:rPr lang="pl-PL" sz="2800" dirty="0">
                <a:latin typeface="Bookman Old Style" panose="02050604050505020204" pitchFamily="18" charset="0"/>
              </a:rPr>
              <a:t>siedemnastu latach wytężonej pracy i corocznym powiększaniu kubatury pomieszczeń fabryki, liczba pracowników przekraczała już 600 osób. System dwuzmianowej pracy umożliwiał lepsze wykorzystanie pomieszczeń fabryki, a to pozwoliło na luksus posiadania własnej drużyny piłkarskiej, dla celów reklamowych.</a:t>
            </a:r>
          </a:p>
          <a:p>
            <a:r>
              <a:rPr lang="pl-PL" sz="2800" dirty="0">
                <a:latin typeface="Bookman Old Style" panose="02050604050505020204" pitchFamily="18" charset="0"/>
              </a:rPr>
              <a:t>(…)</a:t>
            </a:r>
          </a:p>
          <a:p>
            <a:r>
              <a:rPr lang="pl-PL" sz="2800" dirty="0">
                <a:latin typeface="Bookman Old Style" panose="02050604050505020204" pitchFamily="18" charset="0"/>
              </a:rPr>
              <a:t> Fabryka inż. Stefana Ciszewskiego wystawiała swoje produkty zarówno na Międzynarodowych Targach Poznańskich jak i Targach Lipskich</a:t>
            </a:r>
            <a:r>
              <a:rPr lang="pl-PL" sz="2800" dirty="0" smtClean="0">
                <a:latin typeface="Bookman Old Style" panose="02050604050505020204" pitchFamily="18" charset="0"/>
              </a:rPr>
              <a:t>.”</a:t>
            </a:r>
            <a:endParaRPr lang="pl-PL" sz="2800" dirty="0">
              <a:latin typeface="Bookman Old Style" panose="02050604050505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6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2604"/>
    </mc:Choice>
    <mc:Fallback xmlns="">
      <p:transition spd="slow" advClick="0" advTm="22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04121" y="689112"/>
            <a:ext cx="69375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W związku z wycofaniem się Mieczysława Kutnickiego w 1933 roku, fabryka powraca </a:t>
            </a:r>
          </a:p>
          <a:p>
            <a:pPr algn="ctr"/>
            <a:r>
              <a:rPr lang="pl-PL" sz="3200" dirty="0"/>
              <a:t>do pierwotnej nazwy.</a:t>
            </a:r>
          </a:p>
          <a:p>
            <a:pPr algn="ctr"/>
            <a:r>
              <a:rPr lang="pl-PL" sz="3200" dirty="0"/>
              <a:t>Spółkę tworzy z żoną Władysławą</a:t>
            </a:r>
          </a:p>
          <a:p>
            <a:pPr algn="ctr"/>
            <a:r>
              <a:rPr lang="pl-PL" sz="3200" dirty="0"/>
              <a:t> i córką Hanną.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4426226" y="4555435"/>
            <a:ext cx="466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Zaczęto produkcję narzędzi potrzebnych do produkcji mas termoutwardzalnych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382" y="3698185"/>
            <a:ext cx="2286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566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6242"/>
    </mc:Choice>
    <mc:Fallback xmlns="">
      <p:transition spd="slow" advClick="0" advTm="16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810" y="2491409"/>
            <a:ext cx="3915953" cy="293696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75861" y="410817"/>
            <a:ext cx="74742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Jako szef był wymagający, ale potrafił docenić umiejętności pracowników. W pomieszczeniach piwnicznych utworzył świetlicę dla pracowników. Zaś w 1932 r. utworzył przy fabryce Klub Sportowy</a:t>
            </a:r>
          </a:p>
          <a:p>
            <a:r>
              <a:rPr lang="pl-PL" sz="2800" dirty="0"/>
              <a:t> „ Ciszewski”. </a:t>
            </a:r>
          </a:p>
          <a:p>
            <a:r>
              <a:rPr lang="pl-PL" sz="2800" dirty="0"/>
              <a:t>Działały w nim sekcje piłki nożnej, koszykówki, lekkiej atletyki i tenisa stołowego.</a:t>
            </a:r>
          </a:p>
          <a:p>
            <a:r>
              <a:rPr lang="pl-PL" sz="2800" dirty="0"/>
              <a:t>Wykorzystywał stadion Ignacego Świtały </a:t>
            </a:r>
          </a:p>
          <a:p>
            <a:r>
              <a:rPr lang="pl-PL" sz="2800" dirty="0"/>
              <a:t>przy ul. Nakielskiej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746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6873"/>
    </mc:Choice>
    <mc:Fallback xmlns="">
      <p:transition spd="slow" advClick="0" advTm="1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96346" y="371062"/>
            <a:ext cx="103764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W 1937 roku fabryka przekształciła się w półkę akcyjną. Rozszerzono produkcję o aparaturę i sprzęt przemysłu </a:t>
            </a:r>
          </a:p>
          <a:p>
            <a:r>
              <a:rPr lang="pl-PL" sz="3200" dirty="0"/>
              <a:t>oraz rozdziału energii elektrycznej zarówno napięcia niskiego, jak i wysokiego.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123" y="2160104"/>
            <a:ext cx="5448976" cy="3730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3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580"/>
    </mc:Choice>
    <mc:Fallback xmlns="">
      <p:transition spd="slow" advClick="0" advTm="9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069" y="209255"/>
            <a:ext cx="3930061" cy="481332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808383" y="161561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4000" b="1" dirty="0">
                <a:latin typeface="Bookman Old Style" panose="02050604050505020204" pitchFamily="18" charset="0"/>
              </a:rPr>
              <a:t>Urodzony</a:t>
            </a:r>
            <a:r>
              <a:rPr lang="pl-PL" sz="4000" dirty="0">
                <a:latin typeface="Bookman Old Style" panose="02050604050505020204" pitchFamily="18" charset="0"/>
              </a:rPr>
              <a:t> </a:t>
            </a:r>
            <a:br>
              <a:rPr lang="pl-PL" sz="4000" dirty="0">
                <a:latin typeface="Bookman Old Style" panose="02050604050505020204" pitchFamily="18" charset="0"/>
              </a:rPr>
            </a:br>
            <a:r>
              <a:rPr lang="pl-PL" sz="4000" dirty="0">
                <a:latin typeface="Bookman Old Style" panose="02050604050505020204" pitchFamily="18" charset="0"/>
              </a:rPr>
              <a:t>17 listopada 1886 r.</a:t>
            </a:r>
            <a:br>
              <a:rPr lang="pl-PL" sz="4000" dirty="0">
                <a:latin typeface="Bookman Old Style" panose="02050604050505020204" pitchFamily="18" charset="0"/>
              </a:rPr>
            </a:br>
            <a:r>
              <a:rPr lang="pl-PL" sz="4000" dirty="0">
                <a:latin typeface="Bookman Old Style" panose="02050604050505020204" pitchFamily="18" charset="0"/>
              </a:rPr>
              <a:t>w Warszawie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992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5798"/>
    </mc:Choice>
    <mc:Fallback xmlns="">
      <p:transition spd="slow" advClick="0" advTm="5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27652" y="834887"/>
            <a:ext cx="536713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Angażował się w działalność wielu instytucji publicznych oraz organizacji zawodowych i społecznych.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400800" y="2127549"/>
            <a:ext cx="5605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Pełnił funkcję przewodniczącego komisji rewizyjnej bydgoskiego oddziału Stowarzyszenia Techników Polskich.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217" y="2530063"/>
            <a:ext cx="1914525" cy="2381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986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1031"/>
    </mc:Choice>
    <mc:Fallback xmlns="">
      <p:transition spd="slow" advClick="0" advTm="11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07165" y="569843"/>
            <a:ext cx="5128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Pracował w komitecie redakcyjnym wydawanych przez Stowarzyszenie „Pomorskich Wiadomości Technicznych”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417" y="198121"/>
            <a:ext cx="3735456" cy="478559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7235687" y="4983718"/>
            <a:ext cx="4412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Przegląd Teletechniczny (1928-1939). Miesięcznik Poświęcony Sprawom </a:t>
            </a:r>
            <a:r>
              <a:rPr lang="pl-PL" sz="1400" dirty="0" err="1"/>
              <a:t>Telefonji</a:t>
            </a:r>
            <a:r>
              <a:rPr lang="pl-PL" sz="1400" dirty="0"/>
              <a:t>-</a:t>
            </a:r>
            <a:r>
              <a:rPr lang="pl-PL" sz="1400" dirty="0" err="1"/>
              <a:t>Telgrafji</a:t>
            </a:r>
            <a:r>
              <a:rPr lang="pl-PL" sz="1400" dirty="0"/>
              <a:t>-Sygnalizacji-</a:t>
            </a:r>
            <a:r>
              <a:rPr lang="pl-PL" sz="1400" dirty="0" err="1"/>
              <a:t>Radja</a:t>
            </a:r>
            <a:endParaRPr lang="pl-PL" sz="1400" dirty="0"/>
          </a:p>
        </p:txBody>
      </p:sp>
      <p:sp>
        <p:nvSpPr>
          <p:cNvPr id="6" name="Prostokąt 5"/>
          <p:cNvSpPr/>
          <p:nvPr/>
        </p:nvSpPr>
        <p:spPr>
          <a:xfrm>
            <a:off x="563154" y="5353050"/>
            <a:ext cx="25763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/>
              <a:t>Przegląd </a:t>
            </a:r>
            <a:r>
              <a:rPr lang="pl-PL" sz="1200" dirty="0" err="1"/>
              <a:t>Radjotechniczny</a:t>
            </a:r>
            <a:r>
              <a:rPr lang="pl-PL" sz="1200" dirty="0"/>
              <a:t> (1923-1939)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77" y="2394088"/>
            <a:ext cx="2019300" cy="283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10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6208"/>
    </mc:Choice>
    <mc:Fallback xmlns="">
      <p:transition spd="slow" advClick="0" advTm="6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43338" y="530087"/>
            <a:ext cx="9647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Był członkiem pierwszego składu Stowarzyszenia Elektryków Polskich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2" y="1431043"/>
            <a:ext cx="9522777" cy="40818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313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868"/>
    </mc:Choice>
    <mc:Fallback xmlns="">
      <p:transition spd="slow" advClick="0" advTm="4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69843" y="863120"/>
            <a:ext cx="702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Pełnił funkcję wiceprezesa Związku Fabrykantów w Bydgoszczy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08" y="1232452"/>
            <a:ext cx="5194852" cy="389613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321287" y="4969565"/>
            <a:ext cx="4784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Pełnił funkcje radcy Izby Przemysłowo-Handlowej w Bydgoszczy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226" y="220735"/>
            <a:ext cx="3260863" cy="4748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3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225"/>
    </mc:Choice>
    <mc:Fallback xmlns="">
      <p:transition spd="slow" advClick="0" advTm="9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6117" y="543339"/>
            <a:ext cx="48635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Należał do Związku Przedsiębiorstw Elektrotechnicznych na województwo pomorskie w Bydgoszczy.</a:t>
            </a:r>
          </a:p>
          <a:p>
            <a:pPr algn="ctr"/>
            <a:r>
              <a:rPr lang="pl-PL" sz="2400" dirty="0"/>
              <a:t>Działa w Ubezpieczalni Społecznej </a:t>
            </a:r>
          </a:p>
          <a:p>
            <a:pPr algn="ctr"/>
            <a:r>
              <a:rPr lang="pl-PL" sz="2400" dirty="0"/>
              <a:t>w Bydgoszczy.</a:t>
            </a:r>
          </a:p>
          <a:p>
            <a:pPr algn="ctr"/>
            <a:r>
              <a:rPr lang="pl-PL" sz="2400" dirty="0"/>
              <a:t>Współpracował z oddziałem bydgoskiego banku polskiego – piastując funkcję Członka Komitetu Dyskontowego.</a:t>
            </a:r>
          </a:p>
          <a:p>
            <a:pPr algn="ctr"/>
            <a:r>
              <a:rPr lang="pl-PL" sz="2400" dirty="0"/>
              <a:t>Był członkiem bydgoskiego </a:t>
            </a:r>
          </a:p>
          <a:p>
            <a:pPr algn="ctr"/>
            <a:r>
              <a:rPr lang="pl-PL" sz="2400" dirty="0" err="1"/>
              <a:t>Rotary</a:t>
            </a:r>
            <a:r>
              <a:rPr lang="pl-PL" sz="2400" dirty="0"/>
              <a:t>-Clubu.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664" y="678552"/>
            <a:ext cx="5688791" cy="251522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826" y="2407651"/>
            <a:ext cx="6268278" cy="341947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5565913" y="5446642"/>
            <a:ext cx="5382542" cy="380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71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2420"/>
    </mc:Choice>
    <mc:Fallback xmlns="">
      <p:transition spd="slow" advClick="0" advTm="1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96348" y="5088835"/>
            <a:ext cx="4399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Opinia Rajmunda Kuczyńskiego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58415" y="176272"/>
            <a:ext cx="63950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Bookman Old Style" panose="02050604050505020204" pitchFamily="18" charset="0"/>
              </a:rPr>
              <a:t>Należał do najbogatszych bydgoszczan, chodził nienagannie ubrany, był człowiekiem z klasą. Jego ulubionymi kawiarniami były „ Brystol” i „</a:t>
            </a:r>
            <a:r>
              <a:rPr lang="pl-PL" sz="2800" dirty="0" err="1">
                <a:latin typeface="Bookman Old Style" panose="02050604050505020204" pitchFamily="18" charset="0"/>
              </a:rPr>
              <a:t>Teatralka</a:t>
            </a:r>
            <a:r>
              <a:rPr lang="pl-PL" sz="2800" dirty="0">
                <a:latin typeface="Bookman Old Style" panose="02050604050505020204" pitchFamily="18" charset="0"/>
              </a:rPr>
              <a:t>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046" y="2565434"/>
            <a:ext cx="1643683" cy="252340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211" y="2716696"/>
            <a:ext cx="5769044" cy="274147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724" y="170518"/>
            <a:ext cx="3459232" cy="2394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29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1006"/>
    </mc:Choice>
    <mc:Fallback xmlns="">
      <p:transition spd="slow" advClick="0" advTm="11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38539" y="54752"/>
            <a:ext cx="573819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Zmarł 13 listopada 1938 r. </a:t>
            </a:r>
            <a:r>
              <a:rPr lang="pl-PL" sz="2800" dirty="0" smtClean="0"/>
              <a:t>w</a:t>
            </a:r>
            <a:r>
              <a:rPr lang="pl-PL" sz="2800" dirty="0" smtClean="0">
                <a:latin typeface="Book Antiqua"/>
              </a:rPr>
              <a:t> </a:t>
            </a:r>
            <a:r>
              <a:rPr lang="pl-PL" sz="2800" dirty="0" smtClean="0"/>
              <a:t>Bydgoszczy</a:t>
            </a:r>
            <a:r>
              <a:rPr lang="pl-PL" sz="2800" dirty="0"/>
              <a:t>. Nabożeństwo odprawiono 15 listopada 1938 </a:t>
            </a:r>
            <a:r>
              <a:rPr lang="pl-PL" sz="2800" dirty="0" smtClean="0"/>
              <a:t>w</a:t>
            </a:r>
            <a:r>
              <a:rPr lang="pl-PL" sz="2800" dirty="0" smtClean="0">
                <a:latin typeface="Book Antiqua"/>
              </a:rPr>
              <a:t> </a:t>
            </a:r>
            <a:r>
              <a:rPr lang="pl-PL" sz="2800" dirty="0" smtClean="0"/>
              <a:t>kościele </a:t>
            </a:r>
            <a:r>
              <a:rPr lang="pl-PL" sz="2800" dirty="0"/>
              <a:t>Księży Misjonarzy </a:t>
            </a:r>
            <a:r>
              <a:rPr lang="pl-PL" sz="2800" dirty="0" err="1" smtClean="0"/>
              <a:t>p.w.Wincentego</a:t>
            </a:r>
            <a:r>
              <a:rPr lang="pl-PL" sz="2800" dirty="0" smtClean="0"/>
              <a:t> </a:t>
            </a:r>
            <a:r>
              <a:rPr lang="pl-PL" sz="2800" dirty="0"/>
              <a:t>a Paulo.</a:t>
            </a:r>
          </a:p>
          <a:p>
            <a:pPr algn="ctr"/>
            <a:r>
              <a:rPr lang="pl-PL" sz="2800" dirty="0"/>
              <a:t>Zmarłemu hołd oddało </a:t>
            </a:r>
            <a:r>
              <a:rPr lang="pl-PL" sz="2800" dirty="0" smtClean="0"/>
              <a:t>kilka </a:t>
            </a:r>
            <a:r>
              <a:rPr lang="pl-PL" sz="2800" dirty="0"/>
              <a:t>tysięcy osób.</a:t>
            </a:r>
          </a:p>
          <a:p>
            <a:pPr algn="ctr"/>
            <a:r>
              <a:rPr lang="pl-PL" sz="2800" dirty="0"/>
              <a:t>Tego samego dnia zwłoki przetransportowano koleją do Warszawy, gdzie złożono je do grobu dnia 17 listopada 1938 r. na Cmentarzu na Powązkach</a:t>
            </a:r>
          </a:p>
          <a:p>
            <a:pPr algn="ctr"/>
            <a:r>
              <a:rPr lang="pl-PL" sz="2800" dirty="0"/>
              <a:t> ( kwatera 196, rząd 5, miejsce 2)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318" y="201888"/>
            <a:ext cx="4264507" cy="276659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878" y="2258390"/>
            <a:ext cx="2778816" cy="3705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06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2064"/>
    </mc:Choice>
    <mc:Fallback xmlns="">
      <p:transition spd="slow" advClick="0" advTm="22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1061" y="397566"/>
            <a:ext cx="111450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Stefan Ciszewski żonaty był z wdową Władysławą z domu </a:t>
            </a:r>
            <a:r>
              <a:rPr lang="pl-PL" sz="3200" dirty="0" err="1"/>
              <a:t>Jakobs</a:t>
            </a:r>
            <a:r>
              <a:rPr lang="pl-PL" sz="3200" dirty="0"/>
              <a:t> .</a:t>
            </a:r>
          </a:p>
          <a:p>
            <a:endParaRPr lang="pl-PL" sz="3200" dirty="0"/>
          </a:p>
          <a:p>
            <a:r>
              <a:rPr lang="pl-PL" sz="3200" dirty="0"/>
              <a:t>Nie miał własnych dzieci.</a:t>
            </a:r>
          </a:p>
          <a:p>
            <a:endParaRPr lang="pl-PL" sz="3200" dirty="0"/>
          </a:p>
          <a:p>
            <a:r>
              <a:rPr lang="pl-PL" sz="3200" dirty="0"/>
              <a:t>Był ojcem dla córki żony z pierwszego małżeństwa – Hanny</a:t>
            </a:r>
          </a:p>
          <a:p>
            <a:r>
              <a:rPr lang="pl-PL" sz="3200" dirty="0"/>
              <a:t> ( urodzonej w maju 1917 roku)</a:t>
            </a:r>
          </a:p>
          <a:p>
            <a:endParaRPr lang="pl-PL" sz="3200" dirty="0"/>
          </a:p>
          <a:p>
            <a:r>
              <a:rPr lang="pl-PL" sz="3200" dirty="0"/>
              <a:t>Władysława, jej córka Hanna i zięć zostali rozstrzelani przez Niemców w podbydgoskim Tryszczynie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356" y="4387124"/>
            <a:ext cx="2672797" cy="1481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746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122"/>
    </mc:Choice>
    <mc:Fallback xmlns="">
      <p:transition spd="slow" advClick="0" advTm="15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00781" y="5034428"/>
            <a:ext cx="4315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Wspomnienia Lechosława Gwiazdowskiego </a:t>
            </a:r>
          </a:p>
        </p:txBody>
      </p:sp>
      <p:sp>
        <p:nvSpPr>
          <p:cNvPr id="3" name="Prostokąt 2"/>
          <p:cNvSpPr/>
          <p:nvPr/>
        </p:nvSpPr>
        <p:spPr>
          <a:xfrm>
            <a:off x="2716695" y="910222"/>
            <a:ext cx="8613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.</a:t>
            </a:r>
          </a:p>
        </p:txBody>
      </p:sp>
      <p:sp>
        <p:nvSpPr>
          <p:cNvPr id="4" name="Prostokąt 3"/>
          <p:cNvSpPr/>
          <p:nvPr/>
        </p:nvSpPr>
        <p:spPr>
          <a:xfrm>
            <a:off x="615118" y="254066"/>
            <a:ext cx="1071549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latin typeface="Bookman Old Style" panose="02050604050505020204" pitchFamily="18" charset="0"/>
              </a:rPr>
              <a:t>„(…) Mój ojciec chrzestny umarł jeszcze przed wojną, a jego żona wraz z córką i zięciem byli w Warszawie </a:t>
            </a:r>
            <a:r>
              <a:rPr lang="pl-PL" sz="3200" dirty="0" smtClean="0">
                <a:latin typeface="Bookman Old Style" panose="02050604050505020204" pitchFamily="18" charset="0"/>
              </a:rPr>
              <a:t>i</a:t>
            </a:r>
            <a:r>
              <a:rPr lang="pl-PL" sz="3200" dirty="0" smtClean="0">
                <a:latin typeface="Book Antiqua"/>
              </a:rPr>
              <a:t> </a:t>
            </a:r>
            <a:r>
              <a:rPr lang="pl-PL" sz="3200" dirty="0" smtClean="0">
                <a:latin typeface="Bookman Old Style" panose="02050604050505020204" pitchFamily="18" charset="0"/>
              </a:rPr>
              <a:t>tam </a:t>
            </a:r>
            <a:r>
              <a:rPr lang="pl-PL" sz="3200" dirty="0">
                <a:latin typeface="Bookman Old Style" panose="02050604050505020204" pitchFamily="18" charset="0"/>
              </a:rPr>
              <a:t>zastała ich wojna. Po zajęciu Warszawy przez wojska niemieckie,</a:t>
            </a:r>
          </a:p>
          <a:p>
            <a:r>
              <a:rPr lang="pl-PL" sz="3200" dirty="0">
                <a:latin typeface="Bookman Old Style" panose="02050604050505020204" pitchFamily="18" charset="0"/>
              </a:rPr>
              <a:t>powrócili do Bydgoszczy, do swojej willi. Natychmiast zostali aresztowani. Potem okazało się, że zostali zamordowani. </a:t>
            </a:r>
          </a:p>
          <a:p>
            <a:endParaRPr lang="pl-PL" sz="3200" dirty="0">
              <a:latin typeface="Bookman Old Style" panose="02050604050505020204" pitchFamily="18" charset="0"/>
            </a:endParaRPr>
          </a:p>
          <a:p>
            <a:r>
              <a:rPr lang="pl-PL" sz="3200" dirty="0">
                <a:latin typeface="Bookman Old Style" panose="02050604050505020204" pitchFamily="18" charset="0"/>
              </a:rPr>
              <a:t>(…) Fabryka działała dalej, bo sprzęt tego typu był bardzo potrzebny.”</a:t>
            </a:r>
          </a:p>
          <a:p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13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9103"/>
    </mc:Choice>
    <mc:Fallback xmlns="">
      <p:transition spd="slow" advClick="0" advTm="19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75791" y="477078"/>
            <a:ext cx="7209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Ciszewski wraz z rodziną zamieszkiwał </a:t>
            </a:r>
          </a:p>
          <a:p>
            <a:r>
              <a:rPr lang="pl-PL" sz="3200" dirty="0"/>
              <a:t>w Bydgoszczy  przy ulicy Śląskiej 6 m.4 , </a:t>
            </a:r>
          </a:p>
          <a:p>
            <a:r>
              <a:rPr lang="pl-PL" sz="3200" dirty="0"/>
              <a:t>a od 1934 r. przy ulicy </a:t>
            </a:r>
            <a:r>
              <a:rPr lang="pl-PL" sz="3200" dirty="0" err="1"/>
              <a:t>Makwarta</a:t>
            </a:r>
            <a:r>
              <a:rPr lang="pl-PL" sz="3200" dirty="0"/>
              <a:t> 9 m.1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10" y="2491409"/>
            <a:ext cx="2102811" cy="348532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468" y="2046738"/>
            <a:ext cx="5565913" cy="3524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47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4407"/>
    </mc:Choice>
    <mc:Fallback xmlns="">
      <p:transition spd="slow" advClick="0" advTm="14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78" y="248892"/>
            <a:ext cx="10127973" cy="5283426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623931" y="3769445"/>
            <a:ext cx="71826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highlight>
                  <a:srgbClr val="008000"/>
                </a:highlight>
              </a:rPr>
              <a:t>       Rodzina drobnomieszczańska.           </a:t>
            </a:r>
          </a:p>
          <a:p>
            <a:pPr algn="ctr"/>
            <a:r>
              <a:rPr lang="pl-PL" sz="2800" dirty="0">
                <a:highlight>
                  <a:srgbClr val="008000"/>
                </a:highlight>
              </a:rPr>
              <a:t>              Tato – Aleksander Ciszewski – kupiec</a:t>
            </a:r>
          </a:p>
          <a:p>
            <a:pPr algn="ctr"/>
            <a:r>
              <a:rPr lang="pl-PL" sz="2800" dirty="0">
                <a:highlight>
                  <a:srgbClr val="008000"/>
                </a:highlight>
              </a:rPr>
              <a:t>         Mama – Maria Ciszewska</a:t>
            </a:r>
          </a:p>
          <a:p>
            <a:pPr algn="ctr"/>
            <a:r>
              <a:rPr lang="pl-PL" sz="2800" dirty="0">
                <a:highlight>
                  <a:srgbClr val="008000"/>
                </a:highlight>
              </a:rPr>
              <a:t> z rodu  Gomulickich.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8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85"/>
    </mc:Choice>
    <mc:Fallback xmlns="">
      <p:transition spd="slow" advClick="0" advTm="7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784033" y="4199788"/>
            <a:ext cx="6489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/>
              <a:t>Elda-Eltra</a:t>
            </a:r>
            <a:r>
              <a:rPr lang="pl-PL" dirty="0"/>
              <a:t> Elektrotechnika </a:t>
            </a:r>
            <a:r>
              <a:rPr lang="pl-PL" dirty="0" err="1"/>
              <a:t>S.A.d</a:t>
            </a:r>
            <a:r>
              <a:rPr lang="pl-PL" dirty="0"/>
              <a:t>. Zakłady Radiowe „</a:t>
            </a:r>
            <a:r>
              <a:rPr lang="pl-PL" dirty="0" err="1"/>
              <a:t>Unitra-Eltra</a:t>
            </a:r>
            <a:r>
              <a:rPr lang="pl-PL" dirty="0"/>
              <a:t>”</a:t>
            </a:r>
          </a:p>
          <a:p>
            <a:r>
              <a:rPr lang="pl-PL" dirty="0"/>
              <a:t>Dawny biurowiec „</a:t>
            </a:r>
            <a:r>
              <a:rPr lang="pl-PL" dirty="0" err="1"/>
              <a:t>Eltry</a:t>
            </a:r>
            <a:r>
              <a:rPr lang="pl-PL" dirty="0"/>
              <a:t>” (1964) przy ul. Dworcowej </a:t>
            </a:r>
            <a:r>
              <a:rPr lang="pl-PL" dirty="0" smtClean="0"/>
              <a:t>w Bydgoszczy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23" y="215969"/>
            <a:ext cx="3698185" cy="502617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784034" y="932479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3200" dirty="0"/>
              <a:t>Po II wojnie fabrykę upaństwowiono.</a:t>
            </a:r>
          </a:p>
          <a:p>
            <a:pPr algn="ctr"/>
            <a:r>
              <a:rPr lang="pl-PL" sz="3200" dirty="0"/>
              <a:t> Na jej bazie powstały Zakłady radiowe „ELTRA”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57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541"/>
    </mc:Choice>
    <mc:Fallback xmlns="">
      <p:transition spd="slow" advClick="0" advTm="7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676" y="1231635"/>
            <a:ext cx="5067565" cy="398165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63825" y="4289963"/>
            <a:ext cx="48370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Położenie na mapie Bydgoszczy</a:t>
            </a:r>
          </a:p>
          <a:p>
            <a:r>
              <a:rPr lang="pl-PL" dirty="0" err="1"/>
              <a:t>Elda-Eltra</a:t>
            </a:r>
            <a:r>
              <a:rPr lang="pl-PL" dirty="0"/>
              <a:t> Elektrotechnika S.A.</a:t>
            </a:r>
          </a:p>
          <a:p>
            <a:r>
              <a:rPr lang="pl-PL" dirty="0"/>
              <a:t>Ziemia 53°05′27″N 18°02′42″E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90500"/>
            <a:ext cx="4636080" cy="2889388"/>
          </a:xfrm>
          <a:prstGeom prst="rect">
            <a:avLst/>
          </a:prstGeom>
        </p:spPr>
      </p:pic>
      <p:sp>
        <p:nvSpPr>
          <p:cNvPr id="12" name="Strzałka: w prawo 11"/>
          <p:cNvSpPr/>
          <p:nvPr/>
        </p:nvSpPr>
        <p:spPr>
          <a:xfrm rot="20851479">
            <a:off x="3710706" y="4230328"/>
            <a:ext cx="4452731" cy="755374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 descr="Mapa lokalizacyjna Bydgoszcz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669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lda-Eltra Elektrotechnika S.A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iem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794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2446889"/>
            <a:ext cx="4286250" cy="320992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534353" y="5287482"/>
            <a:ext cx="3008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Medal na 80 lecie </a:t>
            </a:r>
            <a:r>
              <a:rPr lang="pl-PL" dirty="0" err="1"/>
              <a:t>Eltry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072" y="516835"/>
            <a:ext cx="6240531" cy="4900516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781878" y="198782"/>
            <a:ext cx="74212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Nie zapomniano jednak o wielkim człowieku, który </a:t>
            </a:r>
            <a:r>
              <a:rPr lang="pl-PL" sz="2800" dirty="0" smtClean="0"/>
              <a:t>wpłynął </a:t>
            </a:r>
            <a:r>
              <a:rPr lang="pl-PL" sz="2800" dirty="0"/>
              <a:t>na rozbudowę fabryk bydgoskich. </a:t>
            </a:r>
          </a:p>
          <a:p>
            <a:r>
              <a:rPr lang="pl-PL" sz="2800" dirty="0"/>
              <a:t>Jego nazwiskiem nazwano ulicę w Bydgoszczy, </a:t>
            </a:r>
          </a:p>
          <a:p>
            <a:r>
              <a:rPr lang="pl-PL" sz="2800" dirty="0"/>
              <a:t>zaś na 80-lecie </a:t>
            </a:r>
            <a:r>
              <a:rPr lang="pl-PL" sz="2800" dirty="0" err="1"/>
              <a:t>Eltry</a:t>
            </a:r>
            <a:r>
              <a:rPr lang="pl-PL" sz="2800" dirty="0"/>
              <a:t> wydano pamiątkowy medal </a:t>
            </a:r>
          </a:p>
          <a:p>
            <a:r>
              <a:rPr lang="pl-PL" sz="2800" dirty="0"/>
              <a:t>z podobizną Stefana Ciszewskiego.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520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2067"/>
    </mc:Choice>
    <mc:Fallback xmlns="">
      <p:transition spd="slow" advClick="0" advTm="22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74644" y="1577009"/>
            <a:ext cx="93162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Dane opracowane na podstawie:</a:t>
            </a:r>
          </a:p>
          <a:p>
            <a:pPr marL="342900" indent="-342900">
              <a:buAutoNum type="arabicPeriod"/>
            </a:pPr>
            <a:r>
              <a:rPr lang="pl-PL" dirty="0"/>
              <a:t>Bydgoski Słownik Biograficzny, praca zbiorowa pod redakcją Janusza Kutty, tom drugi</a:t>
            </a:r>
          </a:p>
          <a:p>
            <a:pPr marL="342900" indent="-342900">
              <a:buAutoNum type="arabicPeriod"/>
            </a:pPr>
            <a:r>
              <a:rPr lang="pl-PL" dirty="0"/>
              <a:t>Kronika Bydgoska, XVIII</a:t>
            </a:r>
          </a:p>
          <a:p>
            <a:pPr marL="342900" indent="-342900">
              <a:buAutoNum type="arabicPeriod"/>
            </a:pPr>
            <a:r>
              <a:rPr lang="pl-PL" dirty="0"/>
              <a:t>http://www.absolwent-old.pwr.edu.pl/doc/wspomnienia/LechoslawGwiazdowski.pdf</a:t>
            </a:r>
          </a:p>
          <a:p>
            <a:pPr marL="342900" indent="-342900">
              <a:buAutoNum type="arabicPeriod"/>
            </a:pPr>
            <a:r>
              <a:rPr lang="pl-PL" dirty="0"/>
              <a:t> Wikipedia, wolna encyklopedia</a:t>
            </a:r>
          </a:p>
          <a:p>
            <a:pPr marL="342900" indent="-342900">
              <a:buAutoNum type="arabicPeriod"/>
            </a:pPr>
            <a:r>
              <a:rPr lang="pl-PL" dirty="0" err="1"/>
              <a:t>Unitra</a:t>
            </a:r>
            <a:r>
              <a:rPr lang="pl-PL" dirty="0"/>
              <a:t> , Skarbnica Wiedzy</a:t>
            </a:r>
          </a:p>
          <a:p>
            <a:pPr marL="342900" indent="-342900">
              <a:buAutoNum type="arabicPeriod"/>
            </a:pPr>
            <a:r>
              <a:rPr lang="pl-PL" dirty="0"/>
              <a:t>Przegląd techniczny</a:t>
            </a:r>
          </a:p>
          <a:p>
            <a:pPr marL="342900" indent="-342900">
              <a:buAutoNum type="arabicPeriod"/>
            </a:pPr>
            <a:r>
              <a:rPr lang="pl-PL" dirty="0">
                <a:hlinkClick r:id="rId2"/>
              </a:rPr>
              <a:t>http://wspominajbydgoszcz.blogspot.com</a:t>
            </a:r>
            <a:endParaRPr lang="pl-PL" dirty="0"/>
          </a:p>
          <a:p>
            <a:pPr marL="342900" indent="-342900">
              <a:buAutoNum type="arabicPeriod"/>
            </a:pPr>
            <a:r>
              <a:rPr lang="pl-PL" dirty="0"/>
              <a:t>http://www.zselek.pl/konkursy/556-konkurs-poczet-wielkich-elektrykow-poswiecony-stefanowi-ciszewskiemu</a:t>
            </a:r>
          </a:p>
        </p:txBody>
      </p:sp>
    </p:spTree>
    <p:extLst>
      <p:ext uri="{BB962C8B-B14F-4D97-AF65-F5344CB8AC3E}">
        <p14:creationId xmlns:p14="http://schemas.microsoft.com/office/powerpoint/2010/main" val="9689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598"/>
    </mc:Choice>
    <mc:Fallback xmlns="">
      <p:transition spd="slow" advClick="0" advTm="859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041008" y="4450244"/>
            <a:ext cx="5327374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</a:p>
          <a:p>
            <a:r>
              <a:rPr lang="pl-PL" sz="1050" dirty="0"/>
              <a:t>1906</a:t>
            </a:r>
          </a:p>
          <a:p>
            <a:r>
              <a:rPr lang="pl-PL" sz="1050" dirty="0"/>
              <a:t>źródło: "Tygodnik Ilustrowany"</a:t>
            </a:r>
          </a:p>
          <a:p>
            <a:r>
              <a:rPr lang="pl-PL" sz="1050" dirty="0"/>
              <a:t> </a:t>
            </a:r>
          </a:p>
          <a:p>
            <a:r>
              <a:rPr lang="pl-PL" sz="1050" dirty="0"/>
              <a:t>                                                                               czerwiec 2005</a:t>
            </a:r>
          </a:p>
          <a:p>
            <a:r>
              <a:rPr lang="pl-PL" sz="1050" dirty="0"/>
              <a:t>                                źródło: zdjęcie - Ryszard </a:t>
            </a:r>
            <a:r>
              <a:rPr lang="pl-PL" sz="1050" dirty="0" err="1"/>
              <a:t>Mączewski</a:t>
            </a:r>
            <a:endParaRPr lang="pl-PL" sz="105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312" y="1190535"/>
            <a:ext cx="3028950" cy="428625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041008" y="650565"/>
            <a:ext cx="2992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W 1905 r. kończy Szkołę Realną Zrzeszenia Nauczycieli</a:t>
            </a:r>
          </a:p>
          <a:p>
            <a:pPr algn="ctr"/>
            <a:r>
              <a:rPr lang="pl-PL" sz="2800" dirty="0"/>
              <a:t> w Warszawie</a:t>
            </a:r>
          </a:p>
          <a:p>
            <a:pPr algn="ctr"/>
            <a:r>
              <a:rPr lang="pl-PL" sz="2800" dirty="0"/>
              <a:t> przy ulicy</a:t>
            </a:r>
          </a:p>
          <a:p>
            <a:pPr algn="ctr"/>
            <a:r>
              <a:rPr lang="pl-PL" sz="2800" dirty="0"/>
              <a:t>Nowowielka  10,</a:t>
            </a:r>
          </a:p>
          <a:p>
            <a:pPr algn="ctr"/>
            <a:r>
              <a:rPr lang="pl-PL" sz="2800" dirty="0"/>
              <a:t>a </a:t>
            </a:r>
          </a:p>
          <a:p>
            <a:pPr algn="ctr"/>
            <a:r>
              <a:rPr lang="pl-PL" sz="2800" dirty="0"/>
              <a:t>obecnej Lwowskiej</a:t>
            </a:r>
          </a:p>
          <a:p>
            <a:r>
              <a:rPr lang="pl-PL" sz="2400" dirty="0"/>
              <a:t>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8339"/>
            <a:ext cx="5041008" cy="50457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311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3942"/>
    </mc:Choice>
    <mc:Fallback xmlns="">
      <p:transition spd="slow" advClick="0" advTm="13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2278" y="1338470"/>
            <a:ext cx="29189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W roku 1905 rozpoczyna studia</a:t>
            </a:r>
          </a:p>
          <a:p>
            <a:pPr algn="ctr"/>
            <a:r>
              <a:rPr lang="pl-PL" sz="2800" dirty="0"/>
              <a:t>w Wyższej Szkole Inżynierskiej</a:t>
            </a:r>
          </a:p>
          <a:p>
            <a:pPr algn="ctr"/>
            <a:r>
              <a:rPr lang="pl-PL" sz="2800" dirty="0"/>
              <a:t> w </a:t>
            </a:r>
            <a:r>
              <a:rPr lang="pl-PL" sz="2800" dirty="0" err="1"/>
              <a:t>Mittweide</a:t>
            </a:r>
            <a:endParaRPr lang="pl-PL" sz="2800" dirty="0"/>
          </a:p>
          <a:p>
            <a:pPr algn="ctr"/>
            <a:r>
              <a:rPr lang="pl-PL" sz="2800" dirty="0"/>
              <a:t> w Niemczech 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211" y="149516"/>
            <a:ext cx="8272313" cy="52743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00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865"/>
    </mc:Choice>
    <mc:Fallback xmlns="">
      <p:transition spd="slow" advClick="0" advTm="10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34290" y="-1235717"/>
            <a:ext cx="4817265" cy="816334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42595" y="1587813"/>
            <a:ext cx="27186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W roku 1912 uzyskuje dyplom Inżyniera elektryka.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346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22"/>
    </mc:Choice>
    <mc:Fallback xmlns="">
      <p:transition spd="slow" advClick="0" advTm="7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22532" y="-1593576"/>
            <a:ext cx="4869861" cy="91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0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670"/>
    </mc:Choice>
    <mc:Fallback xmlns="">
      <p:transition spd="slow" advClick="0" advTm="967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404730" y="834887"/>
            <a:ext cx="6175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Rozpoczyna pracę zawodową </a:t>
            </a:r>
          </a:p>
          <a:p>
            <a:r>
              <a:rPr lang="pl-PL" sz="2800" dirty="0"/>
              <a:t> w </a:t>
            </a:r>
            <a:r>
              <a:rPr lang="de-DE" sz="2800" dirty="0"/>
              <a:t>berlińskiej</a:t>
            </a:r>
            <a:r>
              <a:rPr lang="pl-PL" sz="2800" dirty="0"/>
              <a:t> </a:t>
            </a:r>
            <a:r>
              <a:rPr lang="de-DE" sz="2800" dirty="0"/>
              <a:t> filii Allgemeine </a:t>
            </a:r>
            <a:r>
              <a:rPr lang="de-DE" sz="2800" dirty="0" err="1"/>
              <a:t>Elektricitäts</a:t>
            </a:r>
            <a:r>
              <a:rPr lang="de-DE" sz="2800" dirty="0"/>
              <a:t>- Gesellschaft ( AEG)</a:t>
            </a:r>
            <a:r>
              <a:rPr lang="pl-PL" sz="2800" dirty="0"/>
              <a:t>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70" y="2219882"/>
            <a:ext cx="5306145" cy="2772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368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163"/>
    </mc:Choice>
    <mc:Fallback xmlns="">
      <p:transition spd="slow" advClick="0" advTm="10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5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5|5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9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8|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9|5.4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TM04033927[[fn=Wydarzenie główne]]</Template>
  <TotalTime>451</TotalTime>
  <Words>1154</Words>
  <Application>Microsoft Office PowerPoint</Application>
  <PresentationFormat>Niestandardowy</PresentationFormat>
  <Paragraphs>162</Paragraphs>
  <Slides>43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Wydarzenie główne</vt:lpstr>
      <vt:lpstr>Prezentacja programu PowerPoint</vt:lpstr>
      <vt:lpstr>Stefan  Ciszewski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tomek kwiatkowski</dc:creator>
  <cp:revision>63</cp:revision>
  <dcterms:created xsi:type="dcterms:W3CDTF">2016-10-16T11:29:04Z</dcterms:created>
  <dcterms:modified xsi:type="dcterms:W3CDTF">2016-11-30T21:31:30Z</dcterms:modified>
</cp:coreProperties>
</file>