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62" r:id="rId3"/>
    <p:sldId id="263" r:id="rId4"/>
    <p:sldId id="264" r:id="rId5"/>
    <p:sldId id="265" r:id="rId6"/>
    <p:sldId id="313" r:id="rId7"/>
    <p:sldId id="314" r:id="rId8"/>
    <p:sldId id="315" r:id="rId9"/>
    <p:sldId id="266" r:id="rId10"/>
    <p:sldId id="268" r:id="rId11"/>
    <p:sldId id="267" r:id="rId12"/>
    <p:sldId id="269" r:id="rId13"/>
    <p:sldId id="277" r:id="rId14"/>
    <p:sldId id="278" r:id="rId15"/>
    <p:sldId id="270" r:id="rId16"/>
    <p:sldId id="271" r:id="rId17"/>
    <p:sldId id="272" r:id="rId18"/>
    <p:sldId id="275" r:id="rId19"/>
    <p:sldId id="276" r:id="rId20"/>
    <p:sldId id="280" r:id="rId21"/>
    <p:sldId id="282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09" r:id="rId30"/>
    <p:sldId id="310" r:id="rId31"/>
    <p:sldId id="311" r:id="rId32"/>
    <p:sldId id="312" r:id="rId33"/>
    <p:sldId id="274" r:id="rId34"/>
    <p:sldId id="261" r:id="rId35"/>
  </p:sldIdLst>
  <p:sldSz cx="12179300" cy="9134475" type="ledger"/>
  <p:notesSz cx="6858000" cy="9144000"/>
  <p:defaultTextStyle>
    <a:defPPr>
      <a:defRPr lang="pl-PL"/>
    </a:defPPr>
    <a:lvl1pPr marL="0" algn="l" defTabSz="131161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5808" algn="l" defTabSz="131161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11615" algn="l" defTabSz="131161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67423" algn="l" defTabSz="131161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23231" algn="l" defTabSz="131161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79038" algn="l" defTabSz="131161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34846" algn="l" defTabSz="131161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90654" algn="l" defTabSz="131161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46461" algn="l" defTabSz="131161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77">
          <p15:clr>
            <a:srgbClr val="A4A3A4"/>
          </p15:clr>
        </p15:guide>
        <p15:guide id="2" pos="38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48AFC4"/>
    <a:srgbClr val="B417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632" y="-90"/>
      </p:cViewPr>
      <p:guideLst>
        <p:guide orient="horz" pos="2877"/>
        <p:guide pos="383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E3C071-8144-4619-BC86-EB98D7CD29E4}" type="datetimeFigureOut">
              <a:rPr lang="pl-PL" smtClean="0"/>
              <a:t>2019-09-19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1F31C7-4586-4644-9391-D9D661FDD0F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2624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kl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045"/>
            <a:ext cx="12179300" cy="9128385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801618" y="4063181"/>
            <a:ext cx="5536243" cy="1957992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  <a:latin typeface="Roboto Lt" pitchFamily="2" charset="0"/>
                <a:ea typeface="Roboto Lt" pitchFamily="2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513324" y="6342106"/>
            <a:ext cx="4824537" cy="471155"/>
          </a:xfrm>
        </p:spPr>
        <p:txBody>
          <a:bodyPr>
            <a:normAutofit/>
          </a:bodyPr>
          <a:lstStyle>
            <a:lvl1pPr marL="0" indent="0" algn="r">
              <a:buNone/>
              <a:defRPr sz="1200" cap="all" spc="600" baseline="0">
                <a:solidFill>
                  <a:schemeClr val="bg1"/>
                </a:solidFill>
                <a:latin typeface="Roboto Bk" pitchFamily="2" charset="0"/>
                <a:ea typeface="Roboto Bk" pitchFamily="2" charset="0"/>
              </a:defRPr>
            </a:lvl1pPr>
            <a:lvl2pPr marL="655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11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67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23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79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34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90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46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BDAC2-C5B2-4FF0-9255-29E17FCEA129}" type="datetimeFigureOut">
              <a:rPr lang="pl-PL" smtClean="0"/>
              <a:pPr/>
              <a:t>2019-09-19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2916-6019-46A6-8ABE-4FC0641ACCD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045"/>
            <a:ext cx="12179300" cy="9128385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BDAC2-C5B2-4FF0-9255-29E17FCEA129}" type="datetimeFigureOut">
              <a:rPr lang="pl-PL" smtClean="0"/>
              <a:pPr/>
              <a:t>2019-09-19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2916-6019-46A6-8ABE-4FC0641ACCD7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986" y="390773"/>
            <a:ext cx="2838935" cy="6309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045"/>
            <a:ext cx="12179300" cy="9128385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BDAC2-C5B2-4FF0-9255-29E17FCEA129}" type="datetimeFigureOut">
              <a:rPr lang="pl-PL" smtClean="0"/>
              <a:pPr/>
              <a:t>2019-09-19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2916-6019-46A6-8ABE-4FC0641ACCD7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11" name="Obraz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986" y="390773"/>
            <a:ext cx="2838935" cy="6309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045"/>
            <a:ext cx="12179300" cy="9128385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BDAC2-C5B2-4FF0-9255-29E17FCEA129}" type="datetimeFigureOut">
              <a:rPr lang="pl-PL" smtClean="0"/>
              <a:pPr/>
              <a:t>2019-09-19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2916-6019-46A6-8ABE-4FC0641ACCD7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986" y="390773"/>
            <a:ext cx="2838935" cy="6309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4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045"/>
            <a:ext cx="12179300" cy="9128385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2081" y="4045124"/>
            <a:ext cx="10352405" cy="1814207"/>
          </a:xfrm>
        </p:spPr>
        <p:txBody>
          <a:bodyPr anchor="t"/>
          <a:lstStyle>
            <a:lvl1pPr algn="l">
              <a:defRPr sz="3600" b="1" cap="all">
                <a:latin typeface="+mj-lt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2081" y="2046957"/>
            <a:ext cx="10352405" cy="1998166"/>
          </a:xfrm>
        </p:spPr>
        <p:txBody>
          <a:bodyPr anchor="b"/>
          <a:lstStyle>
            <a:lvl1pPr marL="0" indent="0">
              <a:buNone/>
              <a:defRPr sz="29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655808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1161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674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232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7903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348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906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464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BDAC2-C5B2-4FF0-9255-29E17FCEA129}" type="datetimeFigureOut">
              <a:rPr lang="pl-PL" smtClean="0"/>
              <a:pPr/>
              <a:t>2019-09-19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2916-6019-46A6-8ABE-4FC0641ACCD7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11" name="Obraz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986" y="390773"/>
            <a:ext cx="2838935" cy="6309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045"/>
            <a:ext cx="12179300" cy="9128385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8965" y="1598533"/>
            <a:ext cx="5379191" cy="4520720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1144" y="1598533"/>
            <a:ext cx="5379191" cy="4520720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BDAC2-C5B2-4FF0-9255-29E17FCEA129}" type="datetimeFigureOut">
              <a:rPr lang="pl-PL" smtClean="0"/>
              <a:pPr/>
              <a:t>2019-09-19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2916-6019-46A6-8ABE-4FC0641ACCD7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11" name="Obraz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986" y="390773"/>
            <a:ext cx="2838935" cy="6309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045"/>
            <a:ext cx="12179300" cy="9128385"/>
          </a:xfrm>
          <a:prstGeom prst="rect">
            <a:avLst/>
          </a:prstGeom>
        </p:spPr>
      </p:pic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8965" y="2044686"/>
            <a:ext cx="5381306" cy="852129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5808" indent="0">
              <a:buNone/>
              <a:defRPr sz="2900" b="1"/>
            </a:lvl2pPr>
            <a:lvl3pPr marL="1311615" indent="0">
              <a:buNone/>
              <a:defRPr sz="2600" b="1"/>
            </a:lvl3pPr>
            <a:lvl4pPr marL="1967423" indent="0">
              <a:buNone/>
              <a:defRPr sz="2300" b="1"/>
            </a:lvl4pPr>
            <a:lvl5pPr marL="2623231" indent="0">
              <a:buNone/>
              <a:defRPr sz="2300" b="1"/>
            </a:lvl5pPr>
            <a:lvl6pPr marL="3279038" indent="0">
              <a:buNone/>
              <a:defRPr sz="2300" b="1"/>
            </a:lvl6pPr>
            <a:lvl7pPr marL="3934846" indent="0">
              <a:buNone/>
              <a:defRPr sz="2300" b="1"/>
            </a:lvl7pPr>
            <a:lvl8pPr marL="4590654" indent="0">
              <a:buNone/>
              <a:defRPr sz="2300" b="1"/>
            </a:lvl8pPr>
            <a:lvl9pPr marL="5246461" indent="0">
              <a:buNone/>
              <a:defRPr sz="23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8965" y="2896813"/>
            <a:ext cx="5381306" cy="526289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86918" y="2044686"/>
            <a:ext cx="5383420" cy="852129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5808" indent="0">
              <a:buNone/>
              <a:defRPr sz="2900" b="1"/>
            </a:lvl2pPr>
            <a:lvl3pPr marL="1311615" indent="0">
              <a:buNone/>
              <a:defRPr sz="2600" b="1"/>
            </a:lvl3pPr>
            <a:lvl4pPr marL="1967423" indent="0">
              <a:buNone/>
              <a:defRPr sz="2300" b="1"/>
            </a:lvl4pPr>
            <a:lvl5pPr marL="2623231" indent="0">
              <a:buNone/>
              <a:defRPr sz="2300" b="1"/>
            </a:lvl5pPr>
            <a:lvl6pPr marL="3279038" indent="0">
              <a:buNone/>
              <a:defRPr sz="2300" b="1"/>
            </a:lvl6pPr>
            <a:lvl7pPr marL="3934846" indent="0">
              <a:buNone/>
              <a:defRPr sz="2300" b="1"/>
            </a:lvl7pPr>
            <a:lvl8pPr marL="4590654" indent="0">
              <a:buNone/>
              <a:defRPr sz="2300" b="1"/>
            </a:lvl8pPr>
            <a:lvl9pPr marL="5246461" indent="0">
              <a:buNone/>
              <a:defRPr sz="23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86918" y="2896813"/>
            <a:ext cx="5383420" cy="526289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BDAC2-C5B2-4FF0-9255-29E17FCEA129}" type="datetimeFigureOut">
              <a:rPr lang="pl-PL" smtClean="0"/>
              <a:pPr/>
              <a:t>2019-09-19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2916-6019-46A6-8ABE-4FC0641ACCD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ytuł 1"/>
          <p:cNvSpPr>
            <a:spLocks noGrp="1"/>
          </p:cNvSpPr>
          <p:nvPr>
            <p:ph type="title"/>
          </p:nvPr>
        </p:nvSpPr>
        <p:spPr>
          <a:xfrm>
            <a:off x="473026" y="365804"/>
            <a:ext cx="10961370" cy="745049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pic>
        <p:nvPicPr>
          <p:cNvPr id="14" name="Obraz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986" y="390773"/>
            <a:ext cx="2838935" cy="6309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045"/>
            <a:ext cx="12179300" cy="9128385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BDAC2-C5B2-4FF0-9255-29E17FCEA129}" type="datetimeFigureOut">
              <a:rPr lang="pl-PL" smtClean="0"/>
              <a:pPr/>
              <a:t>2019-09-19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2916-6019-46A6-8ABE-4FC0641ACCD7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986" y="390773"/>
            <a:ext cx="2838935" cy="6309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kl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045"/>
            <a:ext cx="12179300" cy="9128385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145434" y="7159525"/>
            <a:ext cx="7169052" cy="792088"/>
          </a:xfrm>
        </p:spPr>
        <p:txBody>
          <a:bodyPr anchor="t"/>
          <a:lstStyle>
            <a:lvl1pPr algn="r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BDAC2-C5B2-4FF0-9255-29E17FCEA129}" type="datetimeFigureOut">
              <a:rPr lang="pl-PL" smtClean="0"/>
              <a:pPr/>
              <a:t>2019-09-19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2916-6019-46A6-8ABE-4FC0641ACCD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w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73026" y="365804"/>
            <a:ext cx="8496944" cy="745049"/>
          </a:xfrm>
          <a:prstGeom prst="rect">
            <a:avLst/>
          </a:prstGeom>
        </p:spPr>
        <p:txBody>
          <a:bodyPr vert="horz" lIns="131162" tIns="65581" rIns="131162" bIns="65581" rtlCol="0" anchor="ctr">
            <a:no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73026" y="1614909"/>
            <a:ext cx="10961370" cy="6544802"/>
          </a:xfrm>
          <a:prstGeom prst="rect">
            <a:avLst/>
          </a:prstGeom>
        </p:spPr>
        <p:txBody>
          <a:bodyPr vert="horz" lIns="131162" tIns="65581" rIns="131162" bIns="65581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8965" y="8466307"/>
            <a:ext cx="2841837" cy="486326"/>
          </a:xfrm>
          <a:prstGeom prst="rect">
            <a:avLst/>
          </a:prstGeom>
        </p:spPr>
        <p:txBody>
          <a:bodyPr vert="horz" lIns="131162" tIns="65581" rIns="131162" bIns="65581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BDAC2-C5B2-4FF0-9255-29E17FCEA129}" type="datetimeFigureOut">
              <a:rPr lang="pl-PL" smtClean="0"/>
              <a:pPr/>
              <a:t>2019-09-19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1261" y="8466307"/>
            <a:ext cx="3856778" cy="486326"/>
          </a:xfrm>
          <a:prstGeom prst="rect">
            <a:avLst/>
          </a:prstGeom>
        </p:spPr>
        <p:txBody>
          <a:bodyPr vert="horz" lIns="131162" tIns="65581" rIns="131162" bIns="65581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28498" y="8466307"/>
            <a:ext cx="2841837" cy="486326"/>
          </a:xfrm>
          <a:prstGeom prst="rect">
            <a:avLst/>
          </a:prstGeom>
        </p:spPr>
        <p:txBody>
          <a:bodyPr vert="horz" lIns="131162" tIns="65581" rIns="131162" bIns="65581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92916-6019-46A6-8ABE-4FC0641ACCD7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882" y="246757"/>
            <a:ext cx="3775039" cy="8390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8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txStyles>
    <p:titleStyle>
      <a:lvl1pPr algn="l" defTabSz="1311615" rtl="0" eaLnBrk="1" latinLnBrk="0" hangingPunct="1">
        <a:spcBef>
          <a:spcPct val="0"/>
        </a:spcBef>
        <a:buNone/>
        <a:defRPr sz="2000" kern="1200" cap="all" spc="300" baseline="0">
          <a:solidFill>
            <a:schemeClr val="accent1">
              <a:lumMod val="50000"/>
            </a:schemeClr>
          </a:solidFill>
          <a:latin typeface="+mj-lt"/>
          <a:ea typeface="Roboto Bk" pitchFamily="2" charset="0"/>
          <a:cs typeface="+mj-cs"/>
        </a:defRPr>
      </a:lvl1pPr>
    </p:titleStyle>
    <p:bodyStyle>
      <a:lvl1pPr marL="491856" indent="-491856" algn="l" defTabSz="1311615" rtl="0" eaLnBrk="1" latinLnBrk="0" hangingPunct="1">
        <a:spcBef>
          <a:spcPct val="20000"/>
        </a:spcBef>
        <a:buClr>
          <a:srgbClr val="B41730"/>
        </a:buClr>
        <a:buFont typeface="Arial" pitchFamily="34" charset="0"/>
        <a:buChar char="•"/>
        <a:defRPr sz="3600" kern="1200">
          <a:solidFill>
            <a:schemeClr val="tx1">
              <a:lumMod val="65000"/>
              <a:lumOff val="35000"/>
            </a:schemeClr>
          </a:solidFill>
          <a:latin typeface="Calibri Light" pitchFamily="34" charset="0"/>
          <a:ea typeface="+mn-ea"/>
          <a:cs typeface="+mn-cs"/>
        </a:defRPr>
      </a:lvl1pPr>
      <a:lvl2pPr marL="1065687" indent="-409880" algn="l" defTabSz="1311615" rtl="0" eaLnBrk="1" latinLnBrk="0" hangingPunct="1">
        <a:spcBef>
          <a:spcPct val="20000"/>
        </a:spcBef>
        <a:buClr>
          <a:srgbClr val="B41730"/>
        </a:buClr>
        <a:buFont typeface="Arial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Calibri Light" pitchFamily="34" charset="0"/>
          <a:ea typeface="+mn-ea"/>
          <a:cs typeface="+mn-cs"/>
        </a:defRPr>
      </a:lvl2pPr>
      <a:lvl3pPr marL="1639519" indent="-327904" algn="l" defTabSz="1311615" rtl="0" eaLnBrk="1" latinLnBrk="0" hangingPunct="1">
        <a:spcBef>
          <a:spcPct val="20000"/>
        </a:spcBef>
        <a:buClr>
          <a:srgbClr val="B41730"/>
        </a:buClr>
        <a:buFont typeface="Arial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alibri Light" pitchFamily="34" charset="0"/>
          <a:ea typeface="+mn-ea"/>
          <a:cs typeface="+mn-cs"/>
        </a:defRPr>
      </a:lvl3pPr>
      <a:lvl4pPr marL="2295327" indent="-327904" algn="l" defTabSz="1311615" rtl="0" eaLnBrk="1" latinLnBrk="0" hangingPunct="1">
        <a:spcBef>
          <a:spcPct val="20000"/>
        </a:spcBef>
        <a:buClr>
          <a:srgbClr val="B41730"/>
        </a:buClr>
        <a:buFont typeface="Arial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Calibri Light" pitchFamily="34" charset="0"/>
          <a:ea typeface="+mn-ea"/>
          <a:cs typeface="+mn-cs"/>
        </a:defRPr>
      </a:lvl4pPr>
      <a:lvl5pPr marL="2951135" indent="-327904" algn="l" defTabSz="1311615" rtl="0" eaLnBrk="1" latinLnBrk="0" hangingPunct="1">
        <a:spcBef>
          <a:spcPct val="20000"/>
        </a:spcBef>
        <a:buClr>
          <a:srgbClr val="B41730"/>
        </a:buClr>
        <a:buFont typeface="Arial" pitchFamily="34" charset="0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Calibri Light" pitchFamily="34" charset="0"/>
          <a:ea typeface="+mn-ea"/>
          <a:cs typeface="+mn-cs"/>
        </a:defRPr>
      </a:lvl5pPr>
      <a:lvl6pPr marL="3606942" indent="-327904" algn="l" defTabSz="1311615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62750" indent="-327904" algn="l" defTabSz="1311615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918558" indent="-327904" algn="l" defTabSz="1311615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74365" indent="-327904" algn="l" defTabSz="1311615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131161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5808" algn="l" defTabSz="131161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11615" algn="l" defTabSz="131161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67423" algn="l" defTabSz="131161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23231" algn="l" defTabSz="131161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79038" algn="l" defTabSz="131161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34846" algn="l" defTabSz="131161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90654" algn="l" defTabSz="131161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46461" algn="l" defTabSz="131161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wmf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wmf"/><Relationship Id="rId5" Type="http://schemas.microsoft.com/office/2007/relationships/hdphoto" Target="../media/hdphoto3.wdp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wmf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497362" y="5287317"/>
            <a:ext cx="8069200" cy="1957992"/>
          </a:xfrm>
        </p:spPr>
        <p:txBody>
          <a:bodyPr>
            <a:normAutofit/>
          </a:bodyPr>
          <a:lstStyle/>
          <a:p>
            <a:r>
              <a:rPr lang="pl-PL" sz="2400" dirty="0">
                <a:latin typeface="+mj-lt"/>
              </a:rPr>
              <a:t>Sieć Badawcza Łukasiewicz – </a:t>
            </a:r>
            <a:r>
              <a:rPr lang="pl-PL" sz="2400" dirty="0" smtClean="0">
                <a:latin typeface="+mj-lt"/>
              </a:rPr>
              <a:t/>
            </a:r>
            <a:br>
              <a:rPr lang="pl-PL" sz="2400" dirty="0" smtClean="0">
                <a:latin typeface="+mj-lt"/>
              </a:rPr>
            </a:br>
            <a:r>
              <a:rPr lang="pl-PL" sz="2400" dirty="0" smtClean="0">
                <a:latin typeface="+mj-lt"/>
              </a:rPr>
              <a:t>Instytut </a:t>
            </a:r>
            <a:r>
              <a:rPr lang="pl-PL" sz="2400" dirty="0">
                <a:latin typeface="+mj-lt"/>
              </a:rPr>
              <a:t>Technik Innowacyjnych EMAG</a:t>
            </a:r>
            <a:r>
              <a:rPr lang="pl-PL" sz="3200" dirty="0">
                <a:latin typeface="+mj-lt"/>
              </a:rPr>
              <a:t/>
            </a:r>
            <a:br>
              <a:rPr lang="pl-PL" sz="3200" dirty="0">
                <a:latin typeface="+mj-lt"/>
              </a:rPr>
            </a:br>
            <a:r>
              <a:rPr lang="pl-PL" dirty="0" smtClean="0">
                <a:latin typeface="+mj-lt"/>
              </a:rPr>
              <a:t>Innowacje </a:t>
            </a:r>
            <a:r>
              <a:rPr lang="pl-PL" dirty="0">
                <a:latin typeface="+mj-lt"/>
              </a:rPr>
              <a:t>dla przemysłu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765256" y="7087517"/>
            <a:ext cx="4824537" cy="471155"/>
          </a:xfrm>
        </p:spPr>
        <p:txBody>
          <a:bodyPr/>
          <a:lstStyle/>
          <a:p>
            <a:r>
              <a:rPr lang="pl-PL" dirty="0" smtClean="0">
                <a:latin typeface="+mj-lt"/>
              </a:rPr>
              <a:t>Artur Kozłowski</a:t>
            </a:r>
            <a:endParaRPr lang="pl-PL" dirty="0">
              <a:latin typeface="+mj-lt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26"/>
          <a:stretch/>
        </p:blipFill>
        <p:spPr>
          <a:xfrm>
            <a:off x="6881738" y="7713437"/>
            <a:ext cx="2946605" cy="100811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0"/>
          <a:stretch/>
        </p:blipFill>
        <p:spPr>
          <a:xfrm>
            <a:off x="10050090" y="7877151"/>
            <a:ext cx="1440160" cy="7893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ŁUKASIEWICZ – EMAG – misja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Obszary </a:t>
            </a:r>
            <a:r>
              <a:rPr lang="pl-PL" dirty="0" err="1" smtClean="0"/>
              <a:t>B+R</a:t>
            </a:r>
            <a:r>
              <a:rPr lang="pl-PL" dirty="0" smtClean="0"/>
              <a:t>:</a:t>
            </a:r>
          </a:p>
          <a:p>
            <a:r>
              <a:rPr lang="pl-PL" dirty="0" smtClean="0"/>
              <a:t>projekty </a:t>
            </a:r>
            <a:r>
              <a:rPr lang="pl-PL" dirty="0"/>
              <a:t>badawcze współfinansowane z Narodowego Centrum Badań i </a:t>
            </a:r>
            <a:r>
              <a:rPr lang="pl-PL" dirty="0" smtClean="0"/>
              <a:t>Rozwoju </a:t>
            </a:r>
          </a:p>
          <a:p>
            <a:r>
              <a:rPr lang="pl-PL" dirty="0" smtClean="0"/>
              <a:t>projekty </a:t>
            </a:r>
            <a:r>
              <a:rPr lang="pl-PL" dirty="0"/>
              <a:t>realizowane w ramach funduszy </a:t>
            </a:r>
            <a:r>
              <a:rPr lang="pl-PL" dirty="0" smtClean="0"/>
              <a:t>europejskich</a:t>
            </a:r>
          </a:p>
          <a:p>
            <a:r>
              <a:rPr lang="pl-PL" dirty="0" smtClean="0"/>
              <a:t>badania laboratoryjne </a:t>
            </a:r>
          </a:p>
          <a:p>
            <a:r>
              <a:rPr lang="pl-PL" dirty="0" smtClean="0"/>
              <a:t>opinie </a:t>
            </a:r>
            <a:r>
              <a:rPr lang="pl-PL" dirty="0"/>
              <a:t>techniczne i </a:t>
            </a:r>
            <a:r>
              <a:rPr lang="pl-PL" dirty="0" smtClean="0"/>
              <a:t>atestacyjne </a:t>
            </a:r>
          </a:p>
          <a:p>
            <a:r>
              <a:rPr lang="pl-PL" dirty="0" smtClean="0"/>
              <a:t>certyfikacja produktów </a:t>
            </a:r>
          </a:p>
          <a:p>
            <a:r>
              <a:rPr lang="pl-PL" dirty="0" smtClean="0"/>
              <a:t>ocena zgodności </a:t>
            </a:r>
            <a:r>
              <a:rPr lang="pl-PL" dirty="0"/>
              <a:t>urządzeń elektromechanicznych </a:t>
            </a:r>
            <a:endParaRPr lang="pl-PL" dirty="0" smtClean="0"/>
          </a:p>
          <a:p>
            <a:r>
              <a:rPr lang="pl-PL" dirty="0" smtClean="0"/>
              <a:t>badania </a:t>
            </a:r>
            <a:r>
              <a:rPr lang="pl-PL" dirty="0"/>
              <a:t>inżynierskie / </a:t>
            </a:r>
            <a:r>
              <a:rPr lang="pl-PL" dirty="0" smtClean="0"/>
              <a:t>konstruktorskie</a:t>
            </a:r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954" y="8455669"/>
            <a:ext cx="3167036" cy="52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6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ŁUKASIEWICZ – </a:t>
            </a:r>
            <a:r>
              <a:rPr lang="pl-PL" dirty="0" smtClean="0"/>
              <a:t>EMAG – </a:t>
            </a:r>
            <a:r>
              <a:rPr lang="pl-PL" dirty="0"/>
              <a:t>Obszary działania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err="1" smtClean="0"/>
              <a:t>Cyberbezpieczenstwo</a:t>
            </a:r>
            <a:r>
              <a:rPr lang="pl-PL" dirty="0"/>
              <a:t>	</a:t>
            </a:r>
          </a:p>
          <a:p>
            <a:r>
              <a:rPr lang="pl-PL" dirty="0"/>
              <a:t>AI, predykacja, analityka</a:t>
            </a:r>
          </a:p>
          <a:p>
            <a:r>
              <a:rPr lang="pl-PL" dirty="0" err="1"/>
              <a:t>IoT</a:t>
            </a:r>
            <a:endParaRPr lang="pl-PL" dirty="0"/>
          </a:p>
          <a:p>
            <a:r>
              <a:rPr lang="pl-PL" dirty="0"/>
              <a:t>Cyfrowe usługi Publiczne</a:t>
            </a:r>
          </a:p>
          <a:p>
            <a:r>
              <a:rPr lang="pl-PL" dirty="0"/>
              <a:t>Zespoły laboratoriów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954" y="8455669"/>
            <a:ext cx="3167036" cy="52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4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ŁUKASIEWICZ – </a:t>
            </a:r>
            <a:r>
              <a:rPr lang="pl-PL" dirty="0" smtClean="0"/>
              <a:t>EMAG – </a:t>
            </a:r>
            <a:r>
              <a:rPr lang="pl-PL" dirty="0"/>
              <a:t>Wybrane projekty</a:t>
            </a: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Krajowy schemat oceny i certyfikacji bezpieczeństwa oraz prywatności produktów i systemów IT zgodny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 </a:t>
            </a:r>
            <a:r>
              <a:rPr lang="pl-PL" dirty="0" err="1"/>
              <a:t>Common</a:t>
            </a:r>
            <a:r>
              <a:rPr lang="pl-PL" dirty="0"/>
              <a:t> </a:t>
            </a:r>
            <a:r>
              <a:rPr lang="pl-PL" dirty="0" err="1"/>
              <a:t>Criteria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156" y="4135189"/>
            <a:ext cx="5638811" cy="251155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850" y="8167637"/>
            <a:ext cx="388711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6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ŁUKASIEWICZ – </a:t>
            </a:r>
            <a:r>
              <a:rPr lang="pl-PL" dirty="0" smtClean="0"/>
              <a:t>EMAG – </a:t>
            </a:r>
            <a:r>
              <a:rPr lang="pl-PL" dirty="0"/>
              <a:t>Wybrane projekty</a:t>
            </a: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Regionalne Centrum Bezpieczeństwa Cybernetycznego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354" y="3406189"/>
            <a:ext cx="7616592" cy="232209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850" y="8167637"/>
            <a:ext cx="388711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1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ŁUKASIEWICZ – </a:t>
            </a:r>
            <a:r>
              <a:rPr lang="pl-PL" dirty="0" smtClean="0"/>
              <a:t>EMAG – </a:t>
            </a:r>
            <a:r>
              <a:rPr lang="pl-PL" dirty="0"/>
              <a:t>Wybrane projekty</a:t>
            </a: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Opracowanie prototypu systemu bieżącego pomiaru stopnia przemiału pyłu węglowego w kotłach pyłowych” – POM-</a:t>
            </a:r>
            <a:r>
              <a:rPr lang="pl-PL" dirty="0" err="1"/>
              <a:t>PY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128" y="4008429"/>
            <a:ext cx="6819044" cy="268330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850" y="8167637"/>
            <a:ext cx="388711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1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ŁUKASIEWICZ – EMAG – Laboratoria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1800"/>
              </a:spcBef>
            </a:pPr>
            <a:r>
              <a:rPr lang="pl-PL" dirty="0" smtClean="0"/>
              <a:t>Elektryczne i elektroniczne</a:t>
            </a:r>
          </a:p>
          <a:p>
            <a:pPr lvl="0">
              <a:spcBef>
                <a:spcPts val="1800"/>
              </a:spcBef>
            </a:pPr>
            <a:r>
              <a:rPr lang="pl-PL" dirty="0" smtClean="0"/>
              <a:t>Kompatybilności elektromagnetycznej</a:t>
            </a:r>
          </a:p>
          <a:p>
            <a:pPr lvl="0">
              <a:spcBef>
                <a:spcPts val="1800"/>
              </a:spcBef>
            </a:pPr>
            <a:r>
              <a:rPr lang="pl-PL" dirty="0" smtClean="0"/>
              <a:t>Badania dotyczące inżynierii środowiska</a:t>
            </a:r>
          </a:p>
          <a:p>
            <a:pPr lvl="0">
              <a:spcBef>
                <a:spcPts val="1800"/>
              </a:spcBef>
            </a:pPr>
            <a:r>
              <a:rPr lang="pl-PL" dirty="0" smtClean="0"/>
              <a:t>Badania ogniowe</a:t>
            </a:r>
          </a:p>
          <a:p>
            <a:pPr lvl="0">
              <a:spcBef>
                <a:spcPts val="1800"/>
              </a:spcBef>
            </a:pPr>
            <a:r>
              <a:rPr lang="pl-PL" dirty="0" smtClean="0"/>
              <a:t>Badania mechaniczne</a:t>
            </a:r>
          </a:p>
          <a:p>
            <a:pPr>
              <a:spcBef>
                <a:spcPts val="1800"/>
              </a:spcBef>
            </a:pPr>
            <a:r>
              <a:rPr lang="pl-PL" dirty="0" smtClean="0"/>
              <a:t>Badania właściwości fizycznych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850" y="8167637"/>
            <a:ext cx="388711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0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ŁUKASIEWICZ – EMAG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pl-PL" dirty="0" smtClean="0"/>
              <a:t>Centrum </a:t>
            </a:r>
            <a:r>
              <a:rPr lang="pl-PL" dirty="0" err="1" smtClean="0"/>
              <a:t>CBC</a:t>
            </a:r>
            <a:r>
              <a:rPr lang="pl-PL" dirty="0" smtClean="0"/>
              <a:t> realizuje zadania w ramach Laboratoriów badawczych i Jednostki Certyfikującej:</a:t>
            </a:r>
          </a:p>
          <a:p>
            <a:pPr lvl="0"/>
            <a:r>
              <a:rPr lang="pl-PL" sz="3200" dirty="0" smtClean="0"/>
              <a:t>Laboratoria Badań Kompatybilności Elektromagnetycznej</a:t>
            </a:r>
          </a:p>
          <a:p>
            <a:pPr lvl="0"/>
            <a:r>
              <a:rPr lang="pl-PL" sz="3200" dirty="0" smtClean="0"/>
              <a:t>Laboratorium Badań Urządzeń Gazometrycznych</a:t>
            </a:r>
          </a:p>
          <a:p>
            <a:pPr lvl="0"/>
            <a:r>
              <a:rPr lang="pl-PL" sz="3200" dirty="0" smtClean="0"/>
              <a:t>Laboratorium Badań  Kabli i Badań Środowiskowych</a:t>
            </a:r>
          </a:p>
          <a:p>
            <a:pPr lvl="0"/>
            <a:r>
              <a:rPr lang="pl-PL" sz="3200" dirty="0" smtClean="0"/>
              <a:t>Laboratorium Badań  Maszyn i Urządzeń Elektrycznych</a:t>
            </a:r>
          </a:p>
          <a:p>
            <a:pPr lvl="0"/>
            <a:r>
              <a:rPr lang="pl-PL" sz="3200" dirty="0" smtClean="0"/>
              <a:t>Laboratorium Wzorcujące</a:t>
            </a:r>
          </a:p>
          <a:p>
            <a:pPr lvl="0"/>
            <a:r>
              <a:rPr lang="pl-PL" sz="3200" dirty="0" smtClean="0"/>
              <a:t>Laboratorium </a:t>
            </a:r>
            <a:r>
              <a:rPr lang="pl-PL" sz="3200" dirty="0" err="1" smtClean="0"/>
              <a:t>ITSEF</a:t>
            </a:r>
            <a:endParaRPr lang="pl-PL" sz="3200" dirty="0" smtClean="0"/>
          </a:p>
          <a:p>
            <a:pPr lvl="0"/>
            <a:r>
              <a:rPr lang="pl-PL" sz="3200" dirty="0" smtClean="0"/>
              <a:t>Jednostka Certyfikująca Wyroby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850" y="8167637"/>
            <a:ext cx="388711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1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ŁUKASIEWICZ – </a:t>
            </a:r>
            <a:r>
              <a:rPr lang="pl-PL" dirty="0" smtClean="0"/>
              <a:t>EMAG – usługi </a:t>
            </a:r>
            <a:r>
              <a:rPr lang="pl-PL" dirty="0"/>
              <a:t>specjalistyczne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3026" y="1614909"/>
            <a:ext cx="11521280" cy="6544802"/>
          </a:xfrm>
        </p:spPr>
        <p:txBody>
          <a:bodyPr>
            <a:normAutofit/>
          </a:bodyPr>
          <a:lstStyle/>
          <a:p>
            <a:r>
              <a:rPr lang="pl-PL" dirty="0" smtClean="0"/>
              <a:t>Opracowanie i implementacja systemów  informatycznych</a:t>
            </a:r>
          </a:p>
          <a:p>
            <a:r>
              <a:rPr lang="pl-PL" dirty="0" smtClean="0"/>
              <a:t>Bezpieczeństwo systemów biznesowych i analiza ryzyka</a:t>
            </a:r>
          </a:p>
          <a:p>
            <a:r>
              <a:rPr lang="pl-PL" dirty="0" smtClean="0"/>
              <a:t>Analiza danych</a:t>
            </a:r>
          </a:p>
          <a:p>
            <a:r>
              <a:rPr lang="pl-PL" dirty="0" smtClean="0"/>
              <a:t>Predykcja – systemy wspomagania decyzji</a:t>
            </a:r>
          </a:p>
          <a:p>
            <a:r>
              <a:rPr lang="pl-PL" dirty="0" smtClean="0"/>
              <a:t>Implementacja nowoczesnych technologii semantycznych</a:t>
            </a:r>
          </a:p>
          <a:p>
            <a:r>
              <a:rPr lang="pl-PL" dirty="0" smtClean="0"/>
              <a:t>Systemy automatyki przemysłowej, bezpieczeństwa </a:t>
            </a:r>
            <a:br>
              <a:rPr lang="pl-PL" dirty="0" smtClean="0"/>
            </a:br>
            <a:r>
              <a:rPr lang="pl-PL" dirty="0" smtClean="0"/>
              <a:t>i telekomunikacji</a:t>
            </a:r>
          </a:p>
          <a:p>
            <a:r>
              <a:rPr lang="pl-PL" dirty="0" smtClean="0"/>
              <a:t>Miernictwo przemysłowe, sejsmiczne</a:t>
            </a:r>
          </a:p>
          <a:p>
            <a:r>
              <a:rPr lang="pl-PL" dirty="0" smtClean="0"/>
              <a:t>Przeciwdziałanie wykluczeniu osób niepełnosprawnych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850" y="8167637"/>
            <a:ext cx="388711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0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ŁUKASIEWICZ – EMAG – Badania i certyfikacja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/>
              <a:t>Badania </a:t>
            </a:r>
            <a:r>
              <a:rPr lang="pl-PL" dirty="0"/>
              <a:t>kompatybilności elektromagnetycznej (</a:t>
            </a:r>
            <a:r>
              <a:rPr lang="pl-PL" dirty="0" err="1"/>
              <a:t>EMC</a:t>
            </a:r>
            <a:r>
              <a:rPr lang="pl-PL" dirty="0"/>
              <a:t>), środowiskowe, elektryczne, IP, </a:t>
            </a:r>
            <a:r>
              <a:rPr lang="pl-PL" dirty="0" smtClean="0"/>
              <a:t>gazowe</a:t>
            </a:r>
            <a:endParaRPr lang="pl-PL" dirty="0"/>
          </a:p>
          <a:p>
            <a:r>
              <a:rPr lang="pl-PL" dirty="0" smtClean="0"/>
              <a:t>Opracowywanie </a:t>
            </a:r>
            <a:r>
              <a:rPr lang="pl-PL" dirty="0"/>
              <a:t>opinii atestacyjnych i </a:t>
            </a:r>
            <a:r>
              <a:rPr lang="pl-PL" dirty="0" smtClean="0"/>
              <a:t>technicznych</a:t>
            </a:r>
            <a:endParaRPr lang="pl-PL" dirty="0"/>
          </a:p>
          <a:p>
            <a:r>
              <a:rPr lang="pl-PL" dirty="0" smtClean="0"/>
              <a:t>Wydawanie </a:t>
            </a:r>
            <a:r>
              <a:rPr lang="pl-PL" dirty="0"/>
              <a:t>certyfikatów </a:t>
            </a:r>
            <a:r>
              <a:rPr lang="pl-PL" dirty="0" smtClean="0"/>
              <a:t>zgodności</a:t>
            </a:r>
            <a:endParaRPr lang="pl-PL" dirty="0"/>
          </a:p>
          <a:p>
            <a:r>
              <a:rPr lang="pl-PL" dirty="0" smtClean="0"/>
              <a:t>Przeprowadzanie </a:t>
            </a:r>
            <a:r>
              <a:rPr lang="pl-PL" dirty="0"/>
              <a:t>ocen zgodności sprzętu elektrycznego, elektronicznego, </a:t>
            </a:r>
            <a:r>
              <a:rPr lang="pl-PL" dirty="0" smtClean="0"/>
              <a:t>IT</a:t>
            </a:r>
            <a:endParaRPr lang="pl-PL" dirty="0"/>
          </a:p>
          <a:p>
            <a:r>
              <a:rPr lang="pl-PL" dirty="0" smtClean="0"/>
              <a:t>Badania </a:t>
            </a:r>
            <a:r>
              <a:rPr lang="pl-PL" dirty="0"/>
              <a:t>wyrobów dla branży kolejowej, </a:t>
            </a:r>
            <a:r>
              <a:rPr lang="pl-PL" dirty="0" err="1" smtClean="0"/>
              <a:t>automotive</a:t>
            </a:r>
            <a:r>
              <a:rPr lang="pl-PL" dirty="0" smtClean="0"/>
              <a:t> </a:t>
            </a:r>
            <a:r>
              <a:rPr lang="pl-PL" dirty="0"/>
              <a:t>informatycznej, wojskowej, górniczej, energetycznej, medycznej oraz </a:t>
            </a:r>
            <a:r>
              <a:rPr lang="pl-PL" dirty="0" smtClean="0"/>
              <a:t>telekomunikacyjnej</a:t>
            </a:r>
            <a:endParaRPr lang="pl-PL" dirty="0"/>
          </a:p>
          <a:p>
            <a:r>
              <a:rPr lang="pl-PL" dirty="0" smtClean="0"/>
              <a:t>Bezpieczeństwo </a:t>
            </a:r>
            <a:r>
              <a:rPr lang="pl-PL" dirty="0"/>
              <a:t>transportu materiałów niebezpiecznych </a:t>
            </a:r>
            <a:r>
              <a:rPr lang="pl-PL" dirty="0" err="1"/>
              <a:t>UN</a:t>
            </a:r>
            <a:r>
              <a:rPr lang="pl-PL" dirty="0"/>
              <a:t> </a:t>
            </a:r>
            <a:r>
              <a:rPr lang="pl-PL" dirty="0" err="1"/>
              <a:t>DOT</a:t>
            </a:r>
            <a:r>
              <a:rPr lang="pl-PL" dirty="0"/>
              <a:t> 38.3 – badania </a:t>
            </a:r>
            <a:r>
              <a:rPr lang="pl-PL" dirty="0" smtClean="0"/>
              <a:t>baterii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850" y="8167637"/>
            <a:ext cx="388711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6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ŁUKASIEWICZ – EMAG – </a:t>
            </a:r>
            <a:r>
              <a:rPr lang="pl-PL" dirty="0" smtClean="0"/>
              <a:t>usługi </a:t>
            </a:r>
            <a:r>
              <a:rPr lang="pl-PL" dirty="0"/>
              <a:t>doradztwa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W </a:t>
            </a:r>
            <a:r>
              <a:rPr lang="pl-PL" dirty="0"/>
              <a:t>procesie aplikacji o projekty dofinansowane ze środków krajowych i Unii Europejskiej oraz kompleksowe prowadzenie projektów pod względem formalno-organizacyjnym </a:t>
            </a:r>
            <a:r>
              <a:rPr lang="pl-PL" dirty="0" smtClean="0"/>
              <a:t>i finansowym</a:t>
            </a:r>
            <a:endParaRPr lang="pl-PL" dirty="0"/>
          </a:p>
          <a:p>
            <a:r>
              <a:rPr lang="pl-PL" dirty="0" smtClean="0"/>
              <a:t>W </a:t>
            </a:r>
            <a:r>
              <a:rPr lang="pl-PL" dirty="0"/>
              <a:t>zakresie innowacji, oznaczające między innymi wsparcie </a:t>
            </a:r>
            <a:r>
              <a:rPr lang="pl-PL" dirty="0" smtClean="0"/>
              <a:t>w </a:t>
            </a:r>
            <a:r>
              <a:rPr lang="pl-PL" dirty="0"/>
              <a:t>procesie nabywania i ochrony wartości niematerialnych </a:t>
            </a:r>
            <a:r>
              <a:rPr lang="pl-PL" dirty="0" smtClean="0"/>
              <a:t>i </a:t>
            </a:r>
            <a:r>
              <a:rPr lang="pl-PL" dirty="0"/>
              <a:t>prawnych oraz transferu </a:t>
            </a:r>
            <a:r>
              <a:rPr lang="pl-PL" dirty="0" smtClean="0"/>
              <a:t>wiedzy</a:t>
            </a:r>
            <a:endParaRPr lang="pl-PL" dirty="0"/>
          </a:p>
          <a:p>
            <a:r>
              <a:rPr lang="pl-PL" dirty="0" smtClean="0"/>
              <a:t>W </a:t>
            </a:r>
            <a:r>
              <a:rPr lang="pl-PL" dirty="0"/>
              <a:t>zakresie opracowywania opinii o innowacyjności</a:t>
            </a:r>
            <a:r>
              <a:rPr lang="pl-PL" dirty="0" smtClean="0"/>
              <a:t>, w </a:t>
            </a:r>
            <a:r>
              <a:rPr lang="pl-PL" dirty="0"/>
              <a:t>trakcie realizacji przedsięwzięcia pełnienie roli inżyniera kontraktu/projektu.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850" y="8167637"/>
            <a:ext cx="388711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Ewolucja EMAG</a:t>
            </a:r>
          </a:p>
        </p:txBody>
      </p:sp>
      <p:sp>
        <p:nvSpPr>
          <p:cNvPr id="6" name="Prostokąt 5"/>
          <p:cNvSpPr/>
          <p:nvPr/>
        </p:nvSpPr>
        <p:spPr>
          <a:xfrm>
            <a:off x="1065977" y="4720257"/>
            <a:ext cx="10153128" cy="72008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1065976" y="4737111"/>
            <a:ext cx="631185" cy="144016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4909961" y="4739791"/>
            <a:ext cx="631185" cy="144016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/>
          <p:cNvSpPr/>
          <p:nvPr/>
        </p:nvSpPr>
        <p:spPr>
          <a:xfrm>
            <a:off x="8609930" y="4756645"/>
            <a:ext cx="631185" cy="144016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2921298" y="3996101"/>
            <a:ext cx="631185" cy="144016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/>
          <p:cNvSpPr txBox="1"/>
          <p:nvPr/>
        </p:nvSpPr>
        <p:spPr>
          <a:xfrm>
            <a:off x="769501" y="6536044"/>
            <a:ext cx="1224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1975</a:t>
            </a:r>
            <a:br>
              <a:rPr lang="pl-PL" sz="2000" b="1" dirty="0" smtClean="0"/>
            </a:br>
            <a:r>
              <a:rPr lang="pl-PL" sz="2000" b="1" dirty="0" smtClean="0"/>
              <a:t>założenie </a:t>
            </a:r>
            <a:r>
              <a:rPr lang="pl-PL" sz="2000" b="1" dirty="0"/>
              <a:t>EMAG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4267782" y="6536045"/>
            <a:ext cx="19155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/>
              <a:t>2007 konsolidacja </a:t>
            </a: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 smtClean="0"/>
              <a:t>z </a:t>
            </a:r>
            <a:r>
              <a:rPr lang="pl-PL" sz="2000" b="1" dirty="0"/>
              <a:t>ISS i </a:t>
            </a:r>
            <a:r>
              <a:rPr lang="pl-PL" sz="2000" b="1" dirty="0" err="1"/>
              <a:t>OBRGE</a:t>
            </a:r>
            <a:endParaRPr lang="pl-PL" sz="2000" b="1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8127101" y="6536043"/>
            <a:ext cx="1596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2016</a:t>
            </a:r>
            <a:br>
              <a:rPr lang="pl-PL" sz="2000" b="1" dirty="0" smtClean="0"/>
            </a:br>
            <a:r>
              <a:rPr lang="pl-PL" sz="2000" b="1" dirty="0" smtClean="0"/>
              <a:t>Ministerstwo </a:t>
            </a:r>
            <a:r>
              <a:rPr lang="pl-PL" sz="2000" b="1" dirty="0"/>
              <a:t>Cyfryzacji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2246780" y="2695029"/>
            <a:ext cx="19802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1992</a:t>
            </a:r>
            <a:br>
              <a:rPr lang="pl-PL" sz="2000" b="1" dirty="0" smtClean="0"/>
            </a:br>
            <a:r>
              <a:rPr lang="pl-PL" sz="2000" b="1" dirty="0" smtClean="0"/>
              <a:t>Nowe </a:t>
            </a:r>
            <a:r>
              <a:rPr lang="pl-PL" sz="2000" b="1" dirty="0"/>
              <a:t>obszary działania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5793174" y="2704033"/>
            <a:ext cx="2520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2009</a:t>
            </a:r>
            <a:br>
              <a:rPr lang="pl-PL" sz="2000" b="1" dirty="0" smtClean="0"/>
            </a:br>
            <a:r>
              <a:rPr lang="pl-PL" sz="2000" b="1" dirty="0" smtClean="0"/>
              <a:t>Instytut </a:t>
            </a:r>
            <a:r>
              <a:rPr lang="pl-PL" sz="2000" b="1" dirty="0"/>
              <a:t>Technik Innowacyjnych EMAG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9685828" y="2704031"/>
            <a:ext cx="1944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2019</a:t>
            </a:r>
            <a:br>
              <a:rPr lang="pl-PL" sz="2000" b="1" dirty="0" smtClean="0"/>
            </a:br>
            <a:r>
              <a:rPr lang="pl-PL" sz="2000" b="1" dirty="0" smtClean="0"/>
              <a:t>Sieć </a:t>
            </a:r>
            <a:r>
              <a:rPr lang="pl-PL" sz="2000" b="1" dirty="0"/>
              <a:t>Badawcza Łukasiewicz</a:t>
            </a: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98" y="1614909"/>
            <a:ext cx="3887116" cy="648072"/>
          </a:xfrm>
          <a:prstGeom prst="rect">
            <a:avLst/>
          </a:prstGeom>
        </p:spPr>
      </p:pic>
      <p:sp>
        <p:nvSpPr>
          <p:cNvPr id="21" name="Prostokąt 20"/>
          <p:cNvSpPr/>
          <p:nvPr/>
        </p:nvSpPr>
        <p:spPr>
          <a:xfrm>
            <a:off x="6737721" y="3991339"/>
            <a:ext cx="631185" cy="144016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 21"/>
          <p:cNvSpPr/>
          <p:nvPr/>
        </p:nvSpPr>
        <p:spPr>
          <a:xfrm>
            <a:off x="10342343" y="3981927"/>
            <a:ext cx="631185" cy="144016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0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Pomiary elektromagnetycznych zaburzeń promieniowanych (LBKE Białystok / LBKE Katowice)</a:t>
            </a:r>
            <a:endParaRPr lang="pl-PL" dirty="0"/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Zakres częstotliwości pomiarowych od 30 MHz do 18 GHz</a:t>
            </a:r>
          </a:p>
          <a:p>
            <a:endParaRPr lang="pl-PL" sz="3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4537" y="2781100"/>
            <a:ext cx="8717005" cy="551425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954" y="8455669"/>
            <a:ext cx="3167036" cy="52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7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Badanie odporności na pole elektromagnetyczne o częstotliwości radiowej wg </a:t>
            </a:r>
            <a:r>
              <a:rPr lang="pl-PL" dirty="0" err="1" smtClean="0"/>
              <a:t>PN</a:t>
            </a:r>
            <a:r>
              <a:rPr lang="pl-PL" dirty="0" smtClean="0"/>
              <a:t>-EN 61000-4-3 (80 MHz ... 6 GHz)</a:t>
            </a:r>
            <a:br>
              <a:rPr lang="pl-PL" dirty="0" smtClean="0"/>
            </a:br>
            <a:endParaRPr lang="pl-PL" dirty="0"/>
          </a:p>
        </p:txBody>
      </p:sp>
      <p:sp>
        <p:nvSpPr>
          <p:cNvPr id="10" name="Symbol zastępczy zawartości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(</a:t>
            </a:r>
            <a:r>
              <a:rPr lang="pl-PL" dirty="0" err="1" smtClean="0"/>
              <a:t>LBKE</a:t>
            </a:r>
            <a:r>
              <a:rPr lang="pl-PL" dirty="0" smtClean="0"/>
              <a:t> Białystok - narażenia do 20 V/m)</a:t>
            </a:r>
          </a:p>
          <a:p>
            <a:endParaRPr lang="pl-PL" dirty="0"/>
          </a:p>
          <a:p>
            <a:pPr marL="6999288" indent="-539750"/>
            <a:r>
              <a:rPr lang="pl-PL" dirty="0" smtClean="0"/>
              <a:t>(</a:t>
            </a:r>
            <a:r>
              <a:rPr lang="pl-PL" dirty="0" err="1"/>
              <a:t>LBKE</a:t>
            </a:r>
            <a:r>
              <a:rPr lang="pl-PL" dirty="0"/>
              <a:t> Katowice)</a:t>
            </a:r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026" y="2623021"/>
            <a:ext cx="6234193" cy="4156128"/>
          </a:xfrm>
          <a:prstGeom prst="rect">
            <a:avLst/>
          </a:prstGeom>
        </p:spPr>
      </p:pic>
      <p:pic>
        <p:nvPicPr>
          <p:cNvPr id="7" name="Picture 2" descr="E:\_CBC\klienci, ulotki, marketing, WWW\Prezentacja\2017-09-19 Seminarium EMAG-Wurth\WP_20161102_08_18_29_Pro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18274" y="3739464"/>
            <a:ext cx="6521925" cy="4326254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954" y="8455669"/>
            <a:ext cx="3167036" cy="52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1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Badania środowiskowe</a:t>
            </a:r>
            <a:br>
              <a:rPr lang="pl-PL" smtClean="0"/>
            </a:br>
            <a:r>
              <a:rPr lang="pl-PL" smtClean="0"/>
              <a:t>(CBC Katowice)</a:t>
            </a:r>
            <a:endParaRPr lang="pl-PL" dirty="0"/>
          </a:p>
        </p:txBody>
      </p:sp>
      <p:pic>
        <p:nvPicPr>
          <p:cNvPr id="10" name="Picture 3" descr="C:\_Fujitsu\_CBC\ulotki, marketing\zdjęcia\DSC_006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7690" y="1406573"/>
            <a:ext cx="6497742" cy="4315616"/>
          </a:xfrm>
          <a:prstGeom prst="rect">
            <a:avLst/>
          </a:prstGeom>
          <a:noFill/>
          <a:ln w="444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013" y="3415109"/>
            <a:ext cx="6104452" cy="4417111"/>
          </a:xfrm>
          <a:prstGeom prst="rect">
            <a:avLst/>
          </a:prstGeom>
          <a:noFill/>
          <a:ln w="444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6569666" y="6079405"/>
            <a:ext cx="4512576" cy="1547901"/>
          </a:xfrm>
          <a:prstGeom prst="rect">
            <a:avLst/>
          </a:prstGeom>
        </p:spPr>
        <p:txBody>
          <a:bodyPr vert="horz" wrap="none" lIns="121789" tIns="60894" rIns="121789" bIns="60894" rtlCol="0" anchor="t">
            <a:noAutofit/>
          </a:bodyPr>
          <a:lstStyle/>
          <a:p>
            <a:r>
              <a:rPr lang="pl-PL" sz="2400" dirty="0">
                <a:latin typeface="Calibri Light" panose="020F0302020204030204" pitchFamily="34" charset="0"/>
              </a:rPr>
              <a:t>Komora klimatyczna </a:t>
            </a:r>
          </a:p>
          <a:p>
            <a:r>
              <a:rPr lang="pl-PL" sz="2400" dirty="0">
                <a:latin typeface="Calibri Light" panose="020F0302020204030204" pitchFamily="34" charset="0"/>
              </a:rPr>
              <a:t>30m</a:t>
            </a:r>
            <a:r>
              <a:rPr lang="pl-PL" sz="2400" baseline="30000" dirty="0">
                <a:latin typeface="Calibri Light" panose="020F0302020204030204" pitchFamily="34" charset="0"/>
              </a:rPr>
              <a:t>3</a:t>
            </a:r>
            <a:r>
              <a:rPr lang="pl-PL" sz="2400" dirty="0">
                <a:latin typeface="Calibri Light" panose="020F0302020204030204" pitchFamily="34" charset="0"/>
              </a:rPr>
              <a:t> (-70 ÷ +80)°C</a:t>
            </a:r>
            <a:br>
              <a:rPr lang="pl-PL" sz="2400" dirty="0">
                <a:latin typeface="Calibri Light" panose="020F0302020204030204" pitchFamily="34" charset="0"/>
              </a:rPr>
            </a:br>
            <a:endParaRPr lang="pl-PL" sz="2400" dirty="0">
              <a:latin typeface="Calibri Light" panose="020F030202020403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954" y="8455669"/>
            <a:ext cx="3167036" cy="52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75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Bezpieczeństwo transportu materiałów niebezpiecznych </a:t>
            </a:r>
            <a:r>
              <a:rPr lang="pl-PL" dirty="0" err="1" smtClean="0"/>
              <a:t>UN</a:t>
            </a:r>
            <a:r>
              <a:rPr lang="pl-PL" dirty="0" smtClean="0"/>
              <a:t> </a:t>
            </a:r>
            <a:r>
              <a:rPr lang="pl-PL" dirty="0" err="1" smtClean="0"/>
              <a:t>DOT</a:t>
            </a:r>
            <a:r>
              <a:rPr lang="pl-PL" dirty="0" smtClean="0"/>
              <a:t> 38.3 - badania baterii </a:t>
            </a:r>
            <a:r>
              <a:rPr lang="pl-PL" dirty="0" err="1" smtClean="0"/>
              <a:t>litowo</a:t>
            </a:r>
            <a:r>
              <a:rPr lang="pl-PL" dirty="0" smtClean="0"/>
              <a:t> – jonowych (</a:t>
            </a:r>
            <a:r>
              <a:rPr lang="pl-PL" dirty="0" err="1" smtClean="0"/>
              <a:t>CBC</a:t>
            </a:r>
            <a:r>
              <a:rPr lang="pl-PL" dirty="0" smtClean="0"/>
              <a:t> Katowice)</a:t>
            </a:r>
            <a:br>
              <a:rPr lang="pl-PL" dirty="0" smtClean="0"/>
            </a:b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9410" y="2216695"/>
            <a:ext cx="7653205" cy="5273537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64" y="2970257"/>
            <a:ext cx="4217140" cy="4919996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8" name="pole tekstowe 7"/>
          <p:cNvSpPr txBox="1"/>
          <p:nvPr/>
        </p:nvSpPr>
        <p:spPr>
          <a:xfrm>
            <a:off x="239100" y="2361292"/>
            <a:ext cx="1217930" cy="1217930"/>
          </a:xfrm>
          <a:prstGeom prst="rect">
            <a:avLst/>
          </a:prstGeom>
        </p:spPr>
        <p:txBody>
          <a:bodyPr vert="horz" wrap="none" lIns="121789" tIns="60894" rIns="121789" bIns="60894" rtlCol="0" anchor="t">
            <a:noAutofit/>
          </a:bodyPr>
          <a:lstStyle/>
          <a:p>
            <a:endParaRPr lang="pl-PL" sz="590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4766726" y="7591573"/>
            <a:ext cx="7098694" cy="1213571"/>
          </a:xfrm>
          <a:prstGeom prst="rect">
            <a:avLst/>
          </a:prstGeom>
        </p:spPr>
        <p:txBody>
          <a:bodyPr vert="horz" wrap="none" lIns="121789" tIns="60894" rIns="121789" bIns="60894" rtlCol="0" anchor="t">
            <a:noAutofit/>
          </a:bodyPr>
          <a:lstStyle/>
          <a:p>
            <a:r>
              <a:rPr lang="pl-PL" sz="2400" dirty="0">
                <a:latin typeface="Calibri Light" panose="020F0302020204030204" pitchFamily="34" charset="0"/>
              </a:rPr>
              <a:t>Komora szokowych zmian temperatury</a:t>
            </a:r>
          </a:p>
          <a:p>
            <a:r>
              <a:rPr lang="pl-PL" sz="2400" dirty="0">
                <a:latin typeface="Calibri Light" panose="020F0302020204030204" pitchFamily="34" charset="0"/>
              </a:rPr>
              <a:t>-70 … +180 °C w czasie 10s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203874" y="1422356"/>
            <a:ext cx="4512576" cy="1547901"/>
          </a:xfrm>
          <a:prstGeom prst="rect">
            <a:avLst/>
          </a:prstGeom>
        </p:spPr>
        <p:txBody>
          <a:bodyPr vert="horz" wrap="none" lIns="121789" tIns="60894" rIns="121789" bIns="60894" rtlCol="0" anchor="t">
            <a:noAutofit/>
          </a:bodyPr>
          <a:lstStyle/>
          <a:p>
            <a:r>
              <a:rPr lang="pl-PL" sz="2400" dirty="0">
                <a:latin typeface="Calibri Light" panose="020F0302020204030204" pitchFamily="34" charset="0"/>
              </a:rPr>
              <a:t>Komora środowiskowa</a:t>
            </a:r>
          </a:p>
          <a:p>
            <a:r>
              <a:rPr lang="pl-PL" sz="2400" dirty="0">
                <a:latin typeface="Calibri Light" panose="020F0302020204030204" pitchFamily="34" charset="0"/>
              </a:rPr>
              <a:t>Podciśnieniowa 1mbar</a:t>
            </a:r>
          </a:p>
          <a:p>
            <a:r>
              <a:rPr lang="pl-PL" sz="2400" dirty="0">
                <a:latin typeface="Calibri Light" panose="020F0302020204030204" pitchFamily="34" charset="0"/>
              </a:rPr>
              <a:t>-70 … +180°C</a:t>
            </a: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954" y="8455669"/>
            <a:ext cx="3167036" cy="52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8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1800" dirty="0" smtClean="0"/>
              <a:t>Bezpieczeństwo transportu materiałów niebezpiecznych </a:t>
            </a:r>
            <a:r>
              <a:rPr lang="pl-PL" sz="1800" dirty="0" err="1" smtClean="0"/>
              <a:t>UN</a:t>
            </a:r>
            <a:r>
              <a:rPr lang="pl-PL" sz="1800" dirty="0" smtClean="0"/>
              <a:t> </a:t>
            </a:r>
            <a:r>
              <a:rPr lang="pl-PL" sz="1800" dirty="0" err="1" smtClean="0"/>
              <a:t>DOT</a:t>
            </a:r>
            <a:r>
              <a:rPr lang="pl-PL" sz="1800" dirty="0" smtClean="0"/>
              <a:t> 38.3 - badania baterii </a:t>
            </a:r>
            <a:r>
              <a:rPr lang="pl-PL" sz="1800" dirty="0" err="1" smtClean="0"/>
              <a:t>litowo</a:t>
            </a:r>
            <a:r>
              <a:rPr lang="pl-PL" sz="1800" dirty="0" smtClean="0"/>
              <a:t> – jonowych </a:t>
            </a:r>
            <a:r>
              <a:rPr lang="pl-PL" sz="1800" dirty="0" err="1" smtClean="0"/>
              <a:t>Shock</a:t>
            </a:r>
            <a:r>
              <a:rPr lang="pl-PL" sz="1800" dirty="0" smtClean="0"/>
              <a:t>, </a:t>
            </a:r>
            <a:r>
              <a:rPr lang="pl-PL" sz="1800" dirty="0" err="1" smtClean="0"/>
              <a:t>Short</a:t>
            </a:r>
            <a:r>
              <a:rPr lang="pl-PL" sz="1800" dirty="0" smtClean="0"/>
              <a:t> </a:t>
            </a:r>
            <a:r>
              <a:rPr lang="pl-PL" sz="1800" dirty="0" err="1" smtClean="0"/>
              <a:t>circuit</a:t>
            </a:r>
            <a:r>
              <a:rPr lang="pl-PL" sz="1800" dirty="0" smtClean="0"/>
              <a:t>, </a:t>
            </a:r>
            <a:r>
              <a:rPr lang="pl-PL" sz="1800" dirty="0" err="1" smtClean="0"/>
              <a:t>Overcharge</a:t>
            </a:r>
            <a:r>
              <a:rPr lang="pl-PL" sz="1800" dirty="0" smtClean="0"/>
              <a:t> (</a:t>
            </a:r>
            <a:r>
              <a:rPr lang="pl-PL" sz="1800" dirty="0" err="1" smtClean="0"/>
              <a:t>CBC</a:t>
            </a:r>
            <a:r>
              <a:rPr lang="pl-PL" sz="1800" dirty="0" smtClean="0"/>
              <a:t> Katowice)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822" y="1752053"/>
            <a:ext cx="5731168" cy="3677497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23" y="2231608"/>
            <a:ext cx="2781409" cy="6075433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6162003" y="6799485"/>
            <a:ext cx="5850550" cy="1342749"/>
          </a:xfrm>
          <a:prstGeom prst="rect">
            <a:avLst/>
          </a:prstGeom>
        </p:spPr>
        <p:txBody>
          <a:bodyPr vert="horz" wrap="none" lIns="121789" tIns="60894" rIns="121789" bIns="60894" rtlCol="0" anchor="t">
            <a:noAutofit/>
          </a:bodyPr>
          <a:lstStyle/>
          <a:p>
            <a:pPr algn="ctr"/>
            <a:r>
              <a:rPr lang="pl-PL" sz="2000" i="1" dirty="0" err="1">
                <a:latin typeface="Calibri Light" panose="020F0302020204030204" pitchFamily="34" charset="0"/>
              </a:rPr>
              <a:t>a</a:t>
            </a:r>
            <a:r>
              <a:rPr lang="pl-PL" sz="2000" baseline="-25000" dirty="0" err="1">
                <a:latin typeface="Calibri Light" panose="020F0302020204030204" pitchFamily="34" charset="0"/>
              </a:rPr>
              <a:t>MAX</a:t>
            </a:r>
            <a:r>
              <a:rPr lang="pl-PL" sz="2000" dirty="0">
                <a:latin typeface="Calibri Light" panose="020F0302020204030204" pitchFamily="34" charset="0"/>
              </a:rPr>
              <a:t> = 1500g, t = 0,5 … 30 ms</a:t>
            </a:r>
          </a:p>
          <a:p>
            <a:pPr algn="ctr"/>
            <a:r>
              <a:rPr lang="pl-PL" sz="2000" dirty="0" smtClean="0">
                <a:latin typeface="Calibri Light" panose="020F0302020204030204" pitchFamily="34" charset="0"/>
              </a:rPr>
              <a:t>Masa obiektu do 800kg</a:t>
            </a:r>
            <a:br>
              <a:rPr lang="pl-PL" sz="2000" dirty="0" smtClean="0">
                <a:latin typeface="Calibri Light" panose="020F0302020204030204" pitchFamily="34" charset="0"/>
              </a:rPr>
            </a:br>
            <a:r>
              <a:rPr lang="pl-PL" sz="2000" dirty="0" smtClean="0">
                <a:latin typeface="Calibri Light" panose="020F0302020204030204" pitchFamily="34" charset="0"/>
              </a:rPr>
              <a:t>Wymiary stołu: 800×1000mm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2982358" y="2789057"/>
            <a:ext cx="2915116" cy="5685469"/>
          </a:xfrm>
          <a:prstGeom prst="rect">
            <a:avLst/>
          </a:prstGeom>
        </p:spPr>
        <p:txBody>
          <a:bodyPr vert="horz" wrap="none" lIns="121789" tIns="60894" rIns="121789" bIns="60894" rtlCol="0" anchor="t">
            <a:noAutofit/>
          </a:bodyPr>
          <a:lstStyle/>
          <a:p>
            <a:pPr algn="ctr">
              <a:spcAft>
                <a:spcPts val="1199"/>
              </a:spcAft>
            </a:pPr>
            <a:r>
              <a:rPr lang="pl-PL" dirty="0" smtClean="0">
                <a:latin typeface="Calibri Light" panose="020F0302020204030204" pitchFamily="34" charset="0"/>
              </a:rPr>
              <a:t>Zautomatyzowana</a:t>
            </a:r>
          </a:p>
          <a:p>
            <a:pPr algn="ctr">
              <a:spcAft>
                <a:spcPts val="1199"/>
              </a:spcAft>
            </a:pPr>
            <a:r>
              <a:rPr lang="pl-PL" dirty="0" smtClean="0">
                <a:latin typeface="Calibri Light" panose="020F0302020204030204" pitchFamily="34" charset="0"/>
              </a:rPr>
              <a:t>Zabezpieczona</a:t>
            </a:r>
          </a:p>
          <a:p>
            <a:pPr algn="ctr"/>
            <a:r>
              <a:rPr lang="pl-PL" dirty="0" smtClean="0">
                <a:latin typeface="Calibri Light" panose="020F0302020204030204" pitchFamily="34" charset="0"/>
              </a:rPr>
              <a:t>Odporna na zwarcia</a:t>
            </a:r>
          </a:p>
          <a:p>
            <a:pPr algn="ctr"/>
            <a:r>
              <a:rPr lang="pl-PL" dirty="0" smtClean="0">
                <a:latin typeface="Calibri Light" panose="020F0302020204030204" pitchFamily="34" charset="0"/>
              </a:rPr>
              <a:t>oraz przegrzanie</a:t>
            </a:r>
          </a:p>
          <a:p>
            <a:pPr algn="ctr"/>
            <a:r>
              <a:rPr lang="pl-PL" dirty="0" smtClean="0">
                <a:latin typeface="Calibri Light" panose="020F0302020204030204" pitchFamily="34" charset="0"/>
              </a:rPr>
              <a:t>badanych obiektów</a:t>
            </a:r>
          </a:p>
          <a:p>
            <a:pPr algn="ctr"/>
            <a:endParaRPr lang="pl-PL" u="sng" dirty="0" smtClean="0">
              <a:latin typeface="Calibri Light" panose="020F0302020204030204" pitchFamily="34" charset="0"/>
            </a:endParaRPr>
          </a:p>
          <a:p>
            <a:pPr algn="ctr"/>
            <a:endParaRPr lang="pl-PL" u="sng" dirty="0" smtClean="0">
              <a:latin typeface="Calibri Light" panose="020F0302020204030204" pitchFamily="34" charset="0"/>
            </a:endParaRPr>
          </a:p>
          <a:p>
            <a:pPr algn="ctr"/>
            <a:r>
              <a:rPr lang="pl-PL" sz="2000" u="sng" dirty="0" smtClean="0">
                <a:latin typeface="Calibri Light" panose="020F0302020204030204" pitchFamily="34" charset="0"/>
              </a:rPr>
              <a:t>Ładowanie</a:t>
            </a:r>
          </a:p>
          <a:p>
            <a:pPr algn="ctr"/>
            <a:r>
              <a:rPr lang="pl-PL" sz="2000" dirty="0" smtClean="0">
                <a:latin typeface="Calibri Light" panose="020F0302020204030204" pitchFamily="34" charset="0"/>
              </a:rPr>
              <a:t>U</a:t>
            </a:r>
            <a:r>
              <a:rPr lang="pl-PL" sz="2000" baseline="-25000" dirty="0" smtClean="0">
                <a:latin typeface="Calibri Light" panose="020F0302020204030204" pitchFamily="34" charset="0"/>
              </a:rPr>
              <a:t>MAX</a:t>
            </a:r>
            <a:r>
              <a:rPr lang="pl-PL" sz="2000" dirty="0">
                <a:latin typeface="Calibri Light" panose="020F0302020204030204" pitchFamily="34" charset="0"/>
              </a:rPr>
              <a:t> </a:t>
            </a:r>
            <a:r>
              <a:rPr lang="pl-PL" sz="2000" dirty="0" smtClean="0">
                <a:latin typeface="Calibri Light" panose="020F0302020204030204" pitchFamily="34" charset="0"/>
              </a:rPr>
              <a:t>400V, I</a:t>
            </a:r>
            <a:r>
              <a:rPr lang="pl-PL" sz="2000" baseline="-25000" dirty="0" smtClean="0">
                <a:latin typeface="Calibri Light" panose="020F0302020204030204" pitchFamily="34" charset="0"/>
              </a:rPr>
              <a:t>MAX</a:t>
            </a:r>
            <a:r>
              <a:rPr lang="pl-PL" sz="2000" dirty="0" smtClean="0">
                <a:latin typeface="Calibri Light" panose="020F0302020204030204" pitchFamily="34" charset="0"/>
              </a:rPr>
              <a:t> 480V</a:t>
            </a:r>
            <a:endParaRPr lang="pl-PL" sz="2000" dirty="0">
              <a:latin typeface="Calibri Light" panose="020F0302020204030204" pitchFamily="34" charset="0"/>
            </a:endParaRPr>
          </a:p>
          <a:p>
            <a:pPr algn="ctr"/>
            <a:endParaRPr lang="pl-PL" sz="2000" dirty="0">
              <a:latin typeface="Calibri Light" panose="020F0302020204030204" pitchFamily="34" charset="0"/>
            </a:endParaRPr>
          </a:p>
          <a:p>
            <a:pPr algn="ctr"/>
            <a:r>
              <a:rPr lang="pl-PL" sz="2000" u="sng" dirty="0" smtClean="0">
                <a:latin typeface="Calibri Light" panose="020F0302020204030204" pitchFamily="34" charset="0"/>
              </a:rPr>
              <a:t>Przeładowanie</a:t>
            </a:r>
          </a:p>
          <a:p>
            <a:pPr algn="ctr"/>
            <a:r>
              <a:rPr lang="pl-PL" sz="2000" dirty="0" smtClean="0">
                <a:latin typeface="Calibri Light" panose="020F0302020204030204" pitchFamily="34" charset="0"/>
              </a:rPr>
              <a:t>U = 0-440V</a:t>
            </a:r>
            <a:endParaRPr lang="pl-PL" sz="2000" dirty="0">
              <a:latin typeface="Calibri Light" panose="020F0302020204030204" pitchFamily="34" charset="0"/>
            </a:endParaRPr>
          </a:p>
          <a:p>
            <a:pPr algn="ctr"/>
            <a:endParaRPr lang="pl-PL" sz="2700" dirty="0">
              <a:latin typeface="Calibri Light" panose="020F0302020204030204" pitchFamily="34" charset="0"/>
            </a:endParaRPr>
          </a:p>
          <a:p>
            <a:pPr algn="ctr"/>
            <a:endParaRPr lang="pl-PL" sz="1600" dirty="0">
              <a:solidFill>
                <a:schemeClr val="tx1">
                  <a:tint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6014906" y="5429550"/>
            <a:ext cx="6144745" cy="747497"/>
          </a:xfrm>
          <a:prstGeom prst="rect">
            <a:avLst/>
          </a:prstGeom>
        </p:spPr>
        <p:txBody>
          <a:bodyPr vert="horz" wrap="square" lIns="121789" tIns="60894" rIns="121789" bIns="60894" rtlCol="0" anchor="t">
            <a:noAutofit/>
          </a:bodyPr>
          <a:lstStyle/>
          <a:p>
            <a:pPr algn="ctr"/>
            <a:r>
              <a:rPr lang="pl-PL" dirty="0" smtClean="0">
                <a:latin typeface="Calibri Light" panose="020F0302020204030204" pitchFamily="34" charset="0"/>
              </a:rPr>
              <a:t>Odporność na udary mechaniczne</a:t>
            </a:r>
          </a:p>
          <a:p>
            <a:pPr algn="ctr"/>
            <a:r>
              <a:rPr lang="pl-PL" sz="2100" i="1" dirty="0">
                <a:latin typeface="Calibri Light" panose="020F0302020204030204" pitchFamily="34" charset="0"/>
              </a:rPr>
              <a:t>(Testy baterii Li-</a:t>
            </a:r>
            <a:r>
              <a:rPr lang="pl-PL" sz="2100" i="1" dirty="0" err="1">
                <a:latin typeface="Calibri Light" panose="020F0302020204030204" pitchFamily="34" charset="0"/>
              </a:rPr>
              <a:t>Ion</a:t>
            </a:r>
            <a:r>
              <a:rPr lang="pl-PL" sz="2100" i="1" dirty="0">
                <a:latin typeface="Calibri Light" panose="020F0302020204030204" pitchFamily="34" charset="0"/>
              </a:rPr>
              <a:t>, badania </a:t>
            </a:r>
            <a:r>
              <a:rPr lang="pl-PL" sz="2100" i="1" dirty="0" err="1">
                <a:latin typeface="Calibri Light" panose="020F0302020204030204" pitchFamily="34" charset="0"/>
              </a:rPr>
              <a:t>automotive</a:t>
            </a:r>
            <a:r>
              <a:rPr lang="pl-PL" sz="2100" i="1" dirty="0">
                <a:latin typeface="Calibri Light" panose="020F0302020204030204" pitchFamily="34" charset="0"/>
              </a:rPr>
              <a:t>, </a:t>
            </a:r>
          </a:p>
          <a:p>
            <a:pPr algn="ctr"/>
            <a:r>
              <a:rPr lang="pl-PL" sz="2100" i="1" dirty="0">
                <a:latin typeface="Calibri Light" panose="020F0302020204030204" pitchFamily="34" charset="0"/>
              </a:rPr>
              <a:t>urządzenia taboru kolejowego)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159623" y="1368411"/>
            <a:ext cx="5679981" cy="767285"/>
          </a:xfrm>
          <a:prstGeom prst="rect">
            <a:avLst/>
          </a:prstGeom>
        </p:spPr>
        <p:txBody>
          <a:bodyPr vert="horz" wrap="none" lIns="121789" tIns="60894" rIns="121789" bIns="60894" rtlCol="0" anchor="t">
            <a:noAutofit/>
          </a:bodyPr>
          <a:lstStyle/>
          <a:p>
            <a:r>
              <a:rPr lang="pl-PL" sz="320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Uniwersalna </a:t>
            </a:r>
            <a:r>
              <a:rPr lang="pl-PL" sz="3200" dirty="0">
                <a:latin typeface="Calibri Light" panose="020F0302020204030204" pitchFamily="34" charset="0"/>
                <a:cs typeface="Arial" panose="020B0604020202020204" pitchFamily="34" charset="0"/>
              </a:rPr>
              <a:t>szafa zasilająca</a:t>
            </a:r>
          </a:p>
        </p:txBody>
      </p:sp>
      <p:cxnSp>
        <p:nvCxnSpPr>
          <p:cNvPr id="17" name="Łącznik prosty 12"/>
          <p:cNvCxnSpPr/>
          <p:nvPr/>
        </p:nvCxnSpPr>
        <p:spPr>
          <a:xfrm>
            <a:off x="6091186" y="2265381"/>
            <a:ext cx="0" cy="61382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Obraz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954" y="8455669"/>
            <a:ext cx="3167036" cy="52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4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System wibracyjny </a:t>
            </a:r>
            <a:br>
              <a:rPr lang="pl-PL" smtClean="0"/>
            </a:br>
            <a:r>
              <a:rPr lang="pl-PL" smtClean="0"/>
              <a:t>(CBC Katowice)</a:t>
            </a:r>
            <a:endParaRPr lang="pl-PL" dirty="0"/>
          </a:p>
        </p:txBody>
      </p:sp>
      <p:pic>
        <p:nvPicPr>
          <p:cNvPr id="7" name="Picture 2" descr="C:\_CBC\klienci, ulotki, marketing, WWW\zdjęcia\P1030798_q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9582" y="1470893"/>
            <a:ext cx="8440136" cy="633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954" y="8455669"/>
            <a:ext cx="3167036" cy="52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16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Komora pyłowa do badań stopnia ochrony (kod IP) Komora mgły solnej do badań korozyjnych</a:t>
            </a:r>
            <a:br>
              <a:rPr lang="pl-PL" dirty="0" smtClean="0"/>
            </a:br>
            <a:r>
              <a:rPr lang="pl-PL" dirty="0" smtClean="0"/>
              <a:t>(</a:t>
            </a:r>
            <a:r>
              <a:rPr lang="pl-PL" dirty="0" err="1" smtClean="0"/>
              <a:t>CBC</a:t>
            </a:r>
            <a:r>
              <a:rPr lang="pl-PL" dirty="0" smtClean="0"/>
              <a:t> Katowice)</a:t>
            </a:r>
            <a:br>
              <a:rPr lang="pl-PL" dirty="0" smtClean="0"/>
            </a:br>
            <a:endParaRPr lang="pl-PL" dirty="0"/>
          </a:p>
        </p:txBody>
      </p:sp>
      <p:pic>
        <p:nvPicPr>
          <p:cNvPr id="9" name="Picture 3" descr="C:\_Fujitsu\_CBC\ulotki, marketing\zdjęcia\DSC_005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36168" y="1756220"/>
            <a:ext cx="5779572" cy="57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E:\_CBC\klienci, ulotki, marketing, WWW\zdjęcia\P1060759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3327" y="1756220"/>
            <a:ext cx="4891443" cy="573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954" y="8455669"/>
            <a:ext cx="3167036" cy="52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8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Laboratorium Badań Maszyn </a:t>
            </a:r>
            <a:br>
              <a:rPr lang="pl-PL" smtClean="0"/>
            </a:br>
            <a:r>
              <a:rPr lang="pl-PL" smtClean="0"/>
              <a:t>i Urządzeń Elektrycznych (CBC Katowice)</a:t>
            </a:r>
            <a:endParaRPr lang="pl-PL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101" y="1598527"/>
            <a:ext cx="6812796" cy="454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2031" y="3127077"/>
            <a:ext cx="5842259" cy="4372707"/>
          </a:xfrm>
          <a:prstGeom prst="rect">
            <a:avLst/>
          </a:prstGeom>
          <a:noFill/>
          <a:ln w="444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954" y="8455669"/>
            <a:ext cx="3167036" cy="52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8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Laboratorium Badań Urządzeń Gazometrycznych (CBC Katowice)</a:t>
            </a:r>
            <a:endParaRPr lang="pl-PL" dirty="0"/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010" y="2551013"/>
            <a:ext cx="5852852" cy="4699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1165" y="1591907"/>
            <a:ext cx="5361484" cy="4603711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954" y="8455669"/>
            <a:ext cx="3167036" cy="52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3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Laboratorium Badań Urządzeń Gazometrycznych   - badania iskrobezpieczeństwa (CBC Katowice)</a:t>
            </a:r>
            <a:endParaRPr lang="pl-PL" dirty="0"/>
          </a:p>
        </p:txBody>
      </p:sp>
      <p:pic>
        <p:nvPicPr>
          <p:cNvPr id="8" name="Picture 2" descr="C:\_CBC\klienci, ulotki, marketing, WWW\zdjęcia\ZDJĘCIA LABORATORIÓW\ZLG - Lab Gazometrii\SAM_273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81290" y="1830933"/>
            <a:ext cx="9216719" cy="587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954" y="8455669"/>
            <a:ext cx="3167036" cy="52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12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Zarząd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pl-PL" dirty="0"/>
              <a:t>Prezes – </a:t>
            </a:r>
            <a:r>
              <a:rPr lang="pl-PL" dirty="0" smtClean="0"/>
              <a:t> </a:t>
            </a:r>
            <a:r>
              <a:rPr lang="pl-PL" dirty="0"/>
              <a:t>Piotr </a:t>
            </a:r>
            <a:r>
              <a:rPr lang="pl-PL" dirty="0" err="1" smtClean="0"/>
              <a:t>Dardziński</a:t>
            </a:r>
            <a:endParaRPr lang="pl-PL" dirty="0"/>
          </a:p>
          <a:p>
            <a:pPr>
              <a:spcBef>
                <a:spcPts val="1800"/>
              </a:spcBef>
            </a:pPr>
            <a:r>
              <a:rPr lang="pl-PL" dirty="0"/>
              <a:t>Vice prezes </a:t>
            </a:r>
            <a:r>
              <a:rPr lang="pl-PL" dirty="0" smtClean="0"/>
              <a:t>– </a:t>
            </a:r>
            <a:r>
              <a:rPr lang="pl-PL" dirty="0"/>
              <a:t>Marcin </a:t>
            </a:r>
            <a:r>
              <a:rPr lang="pl-PL" dirty="0" smtClean="0"/>
              <a:t>Kraska</a:t>
            </a:r>
            <a:br>
              <a:rPr lang="pl-PL" dirty="0" smtClean="0"/>
            </a:br>
            <a:r>
              <a:rPr lang="pl-PL" sz="3200" dirty="0"/>
              <a:t>Wiceprezes Centrum Łukasiewicz ds. Badań i </a:t>
            </a:r>
            <a:r>
              <a:rPr lang="pl-PL" sz="3200" dirty="0" smtClean="0"/>
              <a:t>Rozwoju</a:t>
            </a:r>
            <a:endParaRPr lang="pl-PL" sz="3200" dirty="0"/>
          </a:p>
          <a:p>
            <a:pPr>
              <a:spcBef>
                <a:spcPts val="1800"/>
              </a:spcBef>
            </a:pPr>
            <a:r>
              <a:rPr lang="pl-PL" dirty="0" smtClean="0"/>
              <a:t>Vice </a:t>
            </a:r>
            <a:r>
              <a:rPr lang="pl-PL" dirty="0"/>
              <a:t>prezes </a:t>
            </a:r>
            <a:r>
              <a:rPr lang="pl-PL" dirty="0" smtClean="0"/>
              <a:t>– </a:t>
            </a:r>
            <a:r>
              <a:rPr lang="pl-PL" dirty="0"/>
              <a:t>Michał </a:t>
            </a:r>
            <a:r>
              <a:rPr lang="pl-PL" dirty="0" smtClean="0"/>
              <a:t>Janasik</a:t>
            </a:r>
            <a:br>
              <a:rPr lang="pl-PL" dirty="0" smtClean="0"/>
            </a:br>
            <a:r>
              <a:rPr lang="pl-PL" sz="3200" dirty="0"/>
              <a:t>Wiceprezes Centrum Łukasiewicz ds. Finansów i Komercjalizacji</a:t>
            </a:r>
          </a:p>
          <a:p>
            <a:pPr>
              <a:spcBef>
                <a:spcPts val="1800"/>
              </a:spcBef>
            </a:pPr>
            <a:endParaRPr lang="pl-PL" dirty="0"/>
          </a:p>
          <a:p>
            <a:pPr>
              <a:spcBef>
                <a:spcPts val="1800"/>
              </a:spcBef>
            </a:pPr>
            <a:endParaRPr lang="pl-PL" dirty="0"/>
          </a:p>
          <a:p>
            <a:pPr>
              <a:spcBef>
                <a:spcPts val="1800"/>
              </a:spcBef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4059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Laboratorium Wzorcujące</a:t>
            </a:r>
            <a:br>
              <a:rPr lang="pl-PL" smtClean="0"/>
            </a:br>
            <a:r>
              <a:rPr lang="pl-PL" smtClean="0"/>
              <a:t>(CBC Katowice)</a:t>
            </a:r>
            <a:endParaRPr lang="pl-PL" dirty="0"/>
          </a:p>
        </p:txBody>
      </p:sp>
      <p:pic>
        <p:nvPicPr>
          <p:cNvPr id="8" name="Picture 3" descr="C:\_CBC\klienci, ulotki, marketing, WWW\zdjęcia\ZDJĘCIA LABORATORIÓW\ZLE - Lab Wzorcow EMC\P102003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742" b="20001"/>
          <a:stretch/>
        </p:blipFill>
        <p:spPr bwMode="auto">
          <a:xfrm>
            <a:off x="262700" y="1833889"/>
            <a:ext cx="6838431" cy="352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_CBC\klienci, ulotki, marketing, WWW\zdjęcia\ZDJĘCIA LABORATORIÓW\ZLE - Lab Wzorcow EMC\P1020035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6713667" y="2719084"/>
            <a:ext cx="5946461" cy="417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00843" y="5575349"/>
            <a:ext cx="7000163" cy="1600305"/>
          </a:xfrm>
          <a:prstGeom prst="rect">
            <a:avLst/>
          </a:prstGeom>
        </p:spPr>
        <p:txBody>
          <a:bodyPr wrap="square" lIns="121789" tIns="60894" rIns="121789" bIns="60894">
            <a:spAutoFit/>
          </a:bodyPr>
          <a:lstStyle/>
          <a:p>
            <a:r>
              <a:rPr lang="pl-PL" sz="2400" dirty="0" smtClean="0">
                <a:latin typeface="Calibri Light" panose="020F0302020204030204" pitchFamily="34" charset="0"/>
              </a:rPr>
              <a:t>Wzorcowanie </a:t>
            </a:r>
            <a:r>
              <a:rPr lang="pl-PL" sz="2400" dirty="0">
                <a:latin typeface="Calibri Light" panose="020F0302020204030204" pitchFamily="34" charset="0"/>
              </a:rPr>
              <a:t>mierników wielkości elektrycznych DC, m.cz. i w.cz</a:t>
            </a:r>
            <a:r>
              <a:rPr lang="pl-PL" sz="2400" dirty="0" smtClean="0">
                <a:latin typeface="Calibri Light" panose="020F0302020204030204" pitchFamily="34" charset="0"/>
              </a:rPr>
              <a:t>.; mierników wilgotności </a:t>
            </a:r>
            <a:r>
              <a:rPr lang="pl-PL" sz="2400" dirty="0">
                <a:latin typeface="Calibri Light" panose="020F0302020204030204" pitchFamily="34" charset="0"/>
              </a:rPr>
              <a:t>i </a:t>
            </a:r>
            <a:r>
              <a:rPr lang="pl-PL" sz="2400" dirty="0" smtClean="0">
                <a:latin typeface="Calibri Light" panose="020F0302020204030204" pitchFamily="34" charset="0"/>
              </a:rPr>
              <a:t>temperatury; generatorów </a:t>
            </a:r>
            <a:r>
              <a:rPr lang="pl-PL" sz="2400" dirty="0">
                <a:latin typeface="Calibri Light" panose="020F0302020204030204" pitchFamily="34" charset="0"/>
              </a:rPr>
              <a:t>zaburzeń impulsowych </a:t>
            </a:r>
            <a:r>
              <a:rPr lang="pl-PL" sz="2400" dirty="0" smtClean="0">
                <a:latin typeface="Calibri Light" panose="020F0302020204030204" pitchFamily="34" charset="0"/>
              </a:rPr>
              <a:t>stosowanych w badaniach kompatybilności elektromagnetycznej.</a:t>
            </a:r>
            <a:endParaRPr lang="pl-PL" sz="2400" dirty="0">
              <a:latin typeface="Calibri Light" panose="020F030202020403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954" y="8455669"/>
            <a:ext cx="3167036" cy="52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2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Laboratorium Wzorcujące</a:t>
            </a:r>
            <a:br>
              <a:rPr lang="pl-PL" smtClean="0"/>
            </a:br>
            <a:r>
              <a:rPr lang="pl-PL" smtClean="0"/>
              <a:t>(CBC Katowice)</a:t>
            </a:r>
            <a:endParaRPr lang="pl-PL" dirty="0"/>
          </a:p>
        </p:txBody>
      </p:sp>
      <p:pic>
        <p:nvPicPr>
          <p:cNvPr id="8" name="Picture 3" descr="C:\_CBC\klienci, ulotki, marketing, WWW\zdjęcia\ZDJĘCIA LABORATORIÓW\ZLE - Lab Wzorcow EMC\szaf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264" y="4601879"/>
            <a:ext cx="2529175" cy="380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_CBC\klienci, ulotki, marketing, WWW\zdjęcia\ZDJĘCIA LABORATORIÓW\ZLE - Lab Wzorcow EMC\skrzynk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7200" y="1641963"/>
            <a:ext cx="4734423" cy="314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_CBC\klienci, ulotki, marketing, WWW\zdjęcia\ZDJĘCIA LABORATORIÓW\ZLE - Lab Wzorcow EMC\wektorowy analizator sieci-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131" y="1641963"/>
            <a:ext cx="6498280" cy="431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68131" y="6337403"/>
            <a:ext cx="6498280" cy="861641"/>
          </a:xfrm>
          <a:prstGeom prst="rect">
            <a:avLst/>
          </a:prstGeom>
        </p:spPr>
        <p:txBody>
          <a:bodyPr wrap="square" lIns="121789" tIns="60894" rIns="121789" bIns="60894">
            <a:spAutoFit/>
          </a:bodyPr>
          <a:lstStyle/>
          <a:p>
            <a:r>
              <a:rPr lang="pl-PL" sz="2400" dirty="0" smtClean="0">
                <a:latin typeface="Calibri Light" panose="020F0302020204030204" pitchFamily="34" charset="0"/>
              </a:rPr>
              <a:t>Wzorcowanie </a:t>
            </a:r>
            <a:r>
              <a:rPr lang="pl-PL" sz="2400" dirty="0">
                <a:latin typeface="Calibri Light" panose="020F0302020204030204" pitchFamily="34" charset="0"/>
              </a:rPr>
              <a:t>LISN, CDN</a:t>
            </a:r>
            <a:r>
              <a:rPr lang="pl-PL" sz="2400" dirty="0" smtClean="0">
                <a:latin typeface="Calibri Light" panose="020F0302020204030204" pitchFamily="34" charset="0"/>
              </a:rPr>
              <a:t>, kabli koncentrycznych w.cz., </a:t>
            </a:r>
            <a:r>
              <a:rPr lang="pl-PL" sz="2400" dirty="0">
                <a:latin typeface="Calibri Light" panose="020F0302020204030204" pitchFamily="34" charset="0"/>
              </a:rPr>
              <a:t>tłumików </a:t>
            </a:r>
            <a:r>
              <a:rPr lang="pl-PL" sz="2400" dirty="0" smtClean="0">
                <a:latin typeface="Calibri Light" panose="020F0302020204030204" pitchFamily="34" charset="0"/>
              </a:rPr>
              <a:t>w.cz.</a:t>
            </a:r>
            <a:endParaRPr lang="pl-PL" sz="2400" dirty="0">
              <a:latin typeface="Calibri Light" panose="020F0302020204030204" pitchFamily="34" charset="0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954" y="8455669"/>
            <a:ext cx="3167036" cy="52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4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Kontakt:    www.cbc.ibemag.pl</a:t>
            </a:r>
            <a:br>
              <a:rPr lang="pl-PL" smtClean="0"/>
            </a:br>
            <a:endParaRPr lang="pl-PL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2517" y="1413593"/>
            <a:ext cx="11634266" cy="67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954" y="8455669"/>
            <a:ext cx="3167036" cy="52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2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type="body" idx="1"/>
          </p:nvPr>
        </p:nvSpPr>
        <p:spPr>
          <a:xfrm>
            <a:off x="913447" y="3351836"/>
            <a:ext cx="10352405" cy="199816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pl-PL" dirty="0"/>
              <a:t>Sieć Badawcza Łukasiewicz –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Instytut </a:t>
            </a:r>
            <a:r>
              <a:rPr lang="pl-PL" dirty="0"/>
              <a:t>Technik Innowacyjnych </a:t>
            </a:r>
            <a:r>
              <a:rPr lang="pl-PL" dirty="0" smtClean="0"/>
              <a:t>EMAG </a:t>
            </a:r>
            <a:br>
              <a:rPr lang="pl-PL" dirty="0" smtClean="0"/>
            </a:br>
            <a:endParaRPr lang="pl-PL" dirty="0" smtClean="0"/>
          </a:p>
          <a:p>
            <a:pPr marL="0" indent="0" algn="ctr">
              <a:buNone/>
            </a:pPr>
            <a:r>
              <a:rPr lang="pl-PL" dirty="0" smtClean="0"/>
              <a:t>40-189 </a:t>
            </a:r>
            <a:r>
              <a:rPr lang="pl-PL" dirty="0"/>
              <a:t>Katowice,  Leopolda 31, www.ibemag.pl, </a:t>
            </a:r>
            <a:r>
              <a:rPr lang="pl-PL" dirty="0" smtClean="0"/>
              <a:t>ibemag@ibemag.pl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02" y="2046957"/>
            <a:ext cx="7774231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8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168809" y="6295429"/>
            <a:ext cx="7169052" cy="792088"/>
          </a:xfrm>
        </p:spPr>
        <p:txBody>
          <a:bodyPr/>
          <a:lstStyle/>
          <a:p>
            <a:r>
              <a:rPr lang="pl-PL" dirty="0"/>
              <a:t>Dziękuję za uwagę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26"/>
          <a:stretch/>
        </p:blipFill>
        <p:spPr>
          <a:xfrm>
            <a:off x="6881738" y="7713437"/>
            <a:ext cx="2946605" cy="1008112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0"/>
          <a:stretch/>
        </p:blipFill>
        <p:spPr>
          <a:xfrm>
            <a:off x="10050090" y="7877151"/>
            <a:ext cx="1440160" cy="7893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Instytuty sieci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3026" y="1614909"/>
            <a:ext cx="10961370" cy="5400600"/>
          </a:xfrm>
        </p:spPr>
        <p:txBody>
          <a:bodyPr numCol="2">
            <a:noAutofit/>
          </a:bodyPr>
          <a:lstStyle/>
          <a:p>
            <a:pPr marL="268288" indent="-268288"/>
            <a:r>
              <a:rPr lang="pl-PL" sz="1500" dirty="0" err="1"/>
              <a:t>COBRO</a:t>
            </a:r>
            <a:r>
              <a:rPr lang="pl-PL" sz="1500" dirty="0"/>
              <a:t> - Instytut Badawczy Opakowań</a:t>
            </a:r>
          </a:p>
          <a:p>
            <a:pPr marL="268288" indent="-268288"/>
            <a:r>
              <a:rPr lang="pl-PL" sz="1500" dirty="0"/>
              <a:t>Instytut Biopolimerów i Włókien Chemicznych</a:t>
            </a:r>
          </a:p>
          <a:p>
            <a:pPr marL="268288" indent="-268288"/>
            <a:r>
              <a:rPr lang="pl-PL" sz="1500" dirty="0"/>
              <a:t>Instytut Biotechnologii i Antybiotyków</a:t>
            </a:r>
          </a:p>
          <a:p>
            <a:pPr marL="268288" indent="-268288"/>
            <a:r>
              <a:rPr lang="pl-PL" sz="1500" dirty="0"/>
              <a:t>Instytut Ceramiki i Materiałów Budowlanych</a:t>
            </a:r>
          </a:p>
          <a:p>
            <a:pPr marL="268288" indent="-268288"/>
            <a:r>
              <a:rPr lang="pl-PL" sz="1500" dirty="0"/>
              <a:t>Instytut Chemii Przemysłowej im. prof. Ignacego Mościckiego</a:t>
            </a:r>
          </a:p>
          <a:p>
            <a:pPr marL="268288" indent="-268288"/>
            <a:r>
              <a:rPr lang="pl-PL" sz="1500" dirty="0"/>
              <a:t>Instytut Ciężkiej Syntezy Organicznej "Blachownia"</a:t>
            </a:r>
          </a:p>
          <a:p>
            <a:pPr marL="268288" indent="-268288"/>
            <a:r>
              <a:rPr lang="pl-PL" sz="1500" dirty="0"/>
              <a:t>Instytut Elektrotechniki</a:t>
            </a:r>
          </a:p>
          <a:p>
            <a:pPr marL="268288" indent="-268288"/>
            <a:r>
              <a:rPr lang="pl-PL" sz="1500" dirty="0"/>
              <a:t>Instytut Farmaceutyczny</a:t>
            </a:r>
          </a:p>
          <a:p>
            <a:pPr marL="268288" indent="-268288"/>
            <a:r>
              <a:rPr lang="pl-PL" sz="1500" dirty="0"/>
              <a:t>Instytut Inżynierii Materiałów Polimerowych i Barwników</a:t>
            </a:r>
          </a:p>
          <a:p>
            <a:pPr marL="268288" indent="-268288"/>
            <a:r>
              <a:rPr lang="pl-PL" sz="1500" dirty="0"/>
              <a:t>Instytut Logistyki i Magazynowania</a:t>
            </a:r>
          </a:p>
          <a:p>
            <a:pPr marL="268288" indent="-268288"/>
            <a:r>
              <a:rPr lang="pl-PL" sz="1500" dirty="0"/>
              <a:t>Instytut Lotnictwa</a:t>
            </a:r>
          </a:p>
          <a:p>
            <a:pPr marL="268288" indent="-268288"/>
            <a:r>
              <a:rPr lang="pl-PL" sz="1500" dirty="0"/>
              <a:t>Instytut Mechaniki Precyzyjnej</a:t>
            </a:r>
          </a:p>
          <a:p>
            <a:pPr marL="268288" indent="-268288"/>
            <a:r>
              <a:rPr lang="pl-PL" sz="1500" dirty="0"/>
              <a:t>Instytut Mechanizacji Budownictwa i Górnictwa Skalnego</a:t>
            </a:r>
          </a:p>
          <a:p>
            <a:pPr marL="268288" indent="-268288"/>
            <a:r>
              <a:rPr lang="pl-PL" sz="1500" dirty="0"/>
              <a:t>Instytut Metali Nieżelaznych</a:t>
            </a:r>
          </a:p>
          <a:p>
            <a:pPr marL="268288" indent="-268288"/>
            <a:r>
              <a:rPr lang="pl-PL" sz="1500" dirty="0"/>
              <a:t>Instytut Metalurgii Żelaza im. Stanisława Staszica</a:t>
            </a:r>
          </a:p>
          <a:p>
            <a:pPr marL="268288" indent="-268288"/>
            <a:r>
              <a:rPr lang="pl-PL" sz="1500" dirty="0"/>
              <a:t>Instytut Napędów i Maszyn Elektrycznych </a:t>
            </a:r>
            <a:r>
              <a:rPr lang="pl-PL" sz="1500" dirty="0" err="1"/>
              <a:t>KOMEL</a:t>
            </a:r>
            <a:endParaRPr lang="pl-PL" sz="1500" dirty="0"/>
          </a:p>
          <a:p>
            <a:pPr marL="268288" indent="-268288"/>
            <a:r>
              <a:rPr lang="pl-PL" sz="1500" dirty="0"/>
              <a:t>Instytut Nowych Syntez Chemicznych</a:t>
            </a:r>
          </a:p>
          <a:p>
            <a:pPr marL="268288" indent="-268288"/>
            <a:r>
              <a:rPr lang="pl-PL" sz="1500" dirty="0"/>
              <a:t>Instytut Obróbki Plastycznej</a:t>
            </a:r>
          </a:p>
          <a:p>
            <a:pPr marL="268288" indent="-268288"/>
            <a:r>
              <a:rPr lang="pl-PL" sz="1500" dirty="0"/>
              <a:t>Instytut Odlewnictwa</a:t>
            </a:r>
          </a:p>
          <a:p>
            <a:pPr marL="268288" indent="-268288"/>
            <a:r>
              <a:rPr lang="pl-PL" sz="1500" dirty="0"/>
              <a:t>Instytut Optyki Stosowanej imienia prof. Maksymiliana Pluty</a:t>
            </a:r>
          </a:p>
          <a:p>
            <a:pPr marL="268288" indent="-268288"/>
            <a:r>
              <a:rPr lang="pl-PL" sz="1500" dirty="0"/>
              <a:t>Instytut Organizacji i Zarządzania w Przemyśle "</a:t>
            </a:r>
            <a:r>
              <a:rPr lang="pl-PL" sz="1500" dirty="0" err="1"/>
              <a:t>Orgmasz</a:t>
            </a:r>
            <a:r>
              <a:rPr lang="pl-PL" sz="1500" dirty="0"/>
              <a:t>"</a:t>
            </a:r>
          </a:p>
          <a:p>
            <a:pPr marL="268288" indent="-268288"/>
            <a:r>
              <a:rPr lang="pl-PL" sz="1500" dirty="0"/>
              <a:t>Instytut Pojazdów Szynowych "Tabor"</a:t>
            </a:r>
          </a:p>
          <a:p>
            <a:pPr marL="268288" indent="-268288"/>
            <a:r>
              <a:rPr lang="pl-PL" sz="1500" dirty="0"/>
              <a:t>Instytut Przemysłu Organicznego</a:t>
            </a:r>
          </a:p>
          <a:p>
            <a:pPr marL="268288" indent="-268288"/>
            <a:r>
              <a:rPr lang="pl-PL" sz="1500" dirty="0"/>
              <a:t>Instytut Przemysłu Skórzanego</a:t>
            </a:r>
          </a:p>
          <a:p>
            <a:pPr marL="268288" indent="-268288"/>
            <a:r>
              <a:rPr lang="pl-PL" sz="1500" dirty="0"/>
              <a:t>Instytut Spawalnictwa</a:t>
            </a:r>
          </a:p>
          <a:p>
            <a:pPr marL="268288" indent="-268288"/>
            <a:r>
              <a:rPr lang="pl-PL" sz="1500" dirty="0"/>
              <a:t>Instytut Technik Innowacyjnych EMAG</a:t>
            </a:r>
          </a:p>
          <a:p>
            <a:pPr marL="268288" indent="-268288"/>
            <a:r>
              <a:rPr lang="pl-PL" sz="1500" dirty="0"/>
              <a:t>Instytut Techniki i Aparatury Medycznej </a:t>
            </a:r>
            <a:r>
              <a:rPr lang="pl-PL" sz="1500" dirty="0" err="1"/>
              <a:t>ITAM</a:t>
            </a:r>
            <a:endParaRPr lang="pl-PL" sz="1500" dirty="0"/>
          </a:p>
          <a:p>
            <a:pPr marL="268288" indent="-268288"/>
            <a:r>
              <a:rPr lang="pl-PL" sz="1500" dirty="0"/>
              <a:t>Instytut Technologii Drewna</a:t>
            </a:r>
          </a:p>
          <a:p>
            <a:pPr marL="268288" indent="-268288"/>
            <a:r>
              <a:rPr lang="pl-PL" sz="1500" dirty="0"/>
              <a:t>Instytut Technologii Eksploatacji - Państwowy Instytut Badawczy</a:t>
            </a:r>
          </a:p>
          <a:p>
            <a:pPr marL="268288" indent="-268288"/>
            <a:r>
              <a:rPr lang="pl-PL" sz="1500" dirty="0"/>
              <a:t>Instytut Technologii Elektronowej</a:t>
            </a:r>
          </a:p>
          <a:p>
            <a:pPr marL="268288" indent="-268288"/>
            <a:r>
              <a:rPr lang="pl-PL" sz="1500" dirty="0"/>
              <a:t>Instytut Technologii Materiałów Elektronicznych</a:t>
            </a:r>
          </a:p>
          <a:p>
            <a:pPr marL="268288" indent="-268288"/>
            <a:r>
              <a:rPr lang="pl-PL" sz="1500" dirty="0"/>
              <a:t>Instytut Tele- i Radiotechniczny</a:t>
            </a:r>
          </a:p>
          <a:p>
            <a:pPr marL="268288" indent="-268288"/>
            <a:r>
              <a:rPr lang="pl-PL" sz="1500" dirty="0"/>
              <a:t>Instytut Włókiennictwa</a:t>
            </a:r>
          </a:p>
          <a:p>
            <a:pPr marL="268288" indent="-268288"/>
            <a:r>
              <a:rPr lang="pl-PL" sz="1500" dirty="0"/>
              <a:t>Instytut Zaawansowanych Technologii Wytwarzania</a:t>
            </a:r>
          </a:p>
          <a:p>
            <a:pPr marL="268288" indent="-268288"/>
            <a:r>
              <a:rPr lang="pl-PL" sz="1500" dirty="0"/>
              <a:t>PORT Polski Ośrodek Rozwoju Technologii</a:t>
            </a:r>
          </a:p>
          <a:p>
            <a:pPr marL="268288" indent="-268288"/>
            <a:r>
              <a:rPr lang="pl-PL" sz="1500" dirty="0"/>
              <a:t>Przemysłowy Instytut Automatyki i Pomiarów </a:t>
            </a:r>
            <a:r>
              <a:rPr lang="pl-PL" sz="1500" dirty="0" err="1"/>
              <a:t>PIAP</a:t>
            </a:r>
            <a:endParaRPr lang="pl-PL" sz="1500" dirty="0"/>
          </a:p>
          <a:p>
            <a:pPr marL="268288" indent="-268288"/>
            <a:r>
              <a:rPr lang="pl-PL" sz="1500" dirty="0"/>
              <a:t>Przemysłowy Instytut Maszyn Rolniczych</a:t>
            </a:r>
          </a:p>
          <a:p>
            <a:pPr marL="268288" indent="-268288"/>
            <a:r>
              <a:rPr lang="pl-PL" sz="1500" dirty="0"/>
              <a:t>Przemysłowy Instytut Motoryzacji</a:t>
            </a:r>
          </a:p>
        </p:txBody>
      </p:sp>
    </p:spTree>
    <p:extLst>
      <p:ext uri="{BB962C8B-B14F-4D97-AF65-F5344CB8AC3E}">
        <p14:creationId xmlns:p14="http://schemas.microsoft.com/office/powerpoint/2010/main" val="65961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Grupy badawcze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Automatyka</a:t>
            </a:r>
          </a:p>
          <a:p>
            <a:r>
              <a:rPr lang="pl-PL" dirty="0" smtClean="0"/>
              <a:t>Biomedycyna</a:t>
            </a:r>
          </a:p>
          <a:p>
            <a:r>
              <a:rPr lang="pl-PL" dirty="0" smtClean="0"/>
              <a:t>Chemia</a:t>
            </a:r>
          </a:p>
          <a:p>
            <a:r>
              <a:rPr lang="pl-PL" dirty="0" smtClean="0"/>
              <a:t>Ekonomia</a:t>
            </a:r>
          </a:p>
          <a:p>
            <a:r>
              <a:rPr lang="pl-PL" dirty="0" smtClean="0"/>
              <a:t>Materiały</a:t>
            </a:r>
          </a:p>
          <a:p>
            <a:r>
              <a:rPr lang="pl-PL" dirty="0" smtClean="0"/>
              <a:t>Teleinformatyka</a:t>
            </a:r>
          </a:p>
          <a:p>
            <a:r>
              <a:rPr lang="pl-PL" dirty="0" smtClean="0"/>
              <a:t>Wytwarzanie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8020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Sieć Badawcza Łukasiewicz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– </a:t>
            </a:r>
            <a:r>
              <a:rPr lang="pl-PL" dirty="0"/>
              <a:t>obszar działania sieci, wizja, zadania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 smtClean="0"/>
              <a:t>prowadzenie </a:t>
            </a:r>
            <a:r>
              <a:rPr lang="pl-PL" dirty="0"/>
              <a:t>prac badawczych kluczowych z punktu widzenia polityki kraju i komercjalizacja ich </a:t>
            </a:r>
            <a:r>
              <a:rPr lang="pl-PL" dirty="0" smtClean="0"/>
              <a:t>wyników</a:t>
            </a:r>
            <a:endParaRPr lang="pl-PL" dirty="0"/>
          </a:p>
          <a:p>
            <a:r>
              <a:rPr lang="pl-PL" dirty="0" smtClean="0"/>
              <a:t>wspieranie </a:t>
            </a:r>
            <a:r>
              <a:rPr lang="pl-PL" dirty="0"/>
              <a:t>polityki gospodarczej państwa, w szczególności przez dokonywanie prognoz trendów i skutków zmian technologicznych, które mogą mieć silny wpływ na społeczeństwo i jego </a:t>
            </a:r>
            <a:r>
              <a:rPr lang="pl-PL" dirty="0" smtClean="0"/>
              <a:t>rozwój </a:t>
            </a:r>
            <a:endParaRPr lang="pl-PL" dirty="0"/>
          </a:p>
          <a:p>
            <a:r>
              <a:rPr lang="pl-PL" dirty="0" smtClean="0"/>
              <a:t>dokonywanie </a:t>
            </a:r>
            <a:r>
              <a:rPr lang="pl-PL" dirty="0"/>
              <a:t>analiz aktualnego stanu techniki na potrzeby polityk </a:t>
            </a:r>
            <a:r>
              <a:rPr lang="pl-PL" dirty="0" smtClean="0"/>
              <a:t>publicznych</a:t>
            </a:r>
            <a:endParaRPr lang="pl-PL" dirty="0"/>
          </a:p>
          <a:p>
            <a:r>
              <a:rPr lang="pl-PL" dirty="0" smtClean="0"/>
              <a:t>wsparcie </a:t>
            </a:r>
            <a:r>
              <a:rPr lang="pl-PL" dirty="0"/>
              <a:t>administracji publicznej wysokospecjalistyczną wiedzą ekspercką, szczególnie w obszarach związanych z nowoczesnymi technologiami, które mogą mieć silny wpływ na społeczeństwo i jego rozwój, oraz analiz aktualnego stanu techniki na potrzeby polityk </a:t>
            </a:r>
            <a:r>
              <a:rPr lang="pl-PL" dirty="0" smtClean="0"/>
              <a:t>publicznych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185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Sieć Badawcza Łukasiewicz </a:t>
            </a:r>
            <a:br>
              <a:rPr lang="pl-PL" dirty="0"/>
            </a:br>
            <a:r>
              <a:rPr lang="pl-PL" dirty="0"/>
              <a:t>– </a:t>
            </a:r>
            <a:r>
              <a:rPr lang="pl-PL" dirty="0" smtClean="0"/>
              <a:t>cele działalności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/>
              <a:t>perspektywa </a:t>
            </a:r>
            <a:r>
              <a:rPr lang="pl-PL" dirty="0"/>
              <a:t>„Klient” - koncentruje się na celach budujących wartość dla klienta, </a:t>
            </a:r>
          </a:p>
          <a:p>
            <a:r>
              <a:rPr lang="pl-PL" dirty="0" smtClean="0"/>
              <a:t>perspektywa </a:t>
            </a:r>
            <a:r>
              <a:rPr lang="pl-PL" dirty="0"/>
              <a:t>„Ludzie” - definiuje cele związane z rozwojem najważniejszego potencjału Łukasiewicza, jakim są pracownicy, </a:t>
            </a:r>
          </a:p>
          <a:p>
            <a:r>
              <a:rPr lang="pl-PL" dirty="0" smtClean="0"/>
              <a:t>perspektywa </a:t>
            </a:r>
            <a:r>
              <a:rPr lang="pl-PL" dirty="0"/>
              <a:t>„Procesy wewnętrzne” - skupia się na doskonaleniu wewnętrznym organizacji, identyfikuje najważniejsze procesy, które wymagają doskonalenia, </a:t>
            </a:r>
          </a:p>
          <a:p>
            <a:r>
              <a:rPr lang="pl-PL" dirty="0" smtClean="0"/>
              <a:t>perspektywa </a:t>
            </a:r>
            <a:r>
              <a:rPr lang="pl-PL" dirty="0"/>
              <a:t>„Finanse” – koncentruje się na celach, zmierzających do poprawy wyników ekonomicznych, a tym samym do zwiększenia zdolności operacyjnych Łukasiewicza.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4055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ŁUKASIEWICZ – </a:t>
            </a:r>
            <a:r>
              <a:rPr lang="pl-PL" dirty="0" smtClean="0"/>
              <a:t>EMAG – misja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dirty="0"/>
              <a:t>prowadzenie badań i prac rozwojowych w obszarach szeroko rozumianej informatyki,</a:t>
            </a:r>
          </a:p>
          <a:p>
            <a:r>
              <a:rPr lang="pl-PL" dirty="0"/>
              <a:t>przystosowywanie ich wyników do nowych zastosowań,</a:t>
            </a:r>
          </a:p>
          <a:p>
            <a:r>
              <a:rPr lang="pl-PL" dirty="0"/>
              <a:t>inicjowanie problemów badawczych w środowiskach spoza sfery nauki, o aplikacyjnym charakterze,</a:t>
            </a:r>
          </a:p>
          <a:p>
            <a:r>
              <a:rPr lang="pl-PL" dirty="0"/>
              <a:t>opracowywanie innowacyjnych rozwiązań,</a:t>
            </a:r>
          </a:p>
          <a:p>
            <a:r>
              <a:rPr lang="pl-PL" dirty="0"/>
              <a:t>doskonalenie istniejących urządzeń, technologii i systemów przyczyniających się do poprawy efektywności procesów produkcyjnych, wzrostu bezpieczeństwa pracy, jakości życia,</a:t>
            </a:r>
          </a:p>
          <a:p>
            <a:r>
              <a:rPr lang="pl-PL" dirty="0"/>
              <a:t>utrzymanie i doskonalenie infrastruktury badawczej i laboratoryjnej służących rozwojowi nauki w obszarach</a:t>
            </a:r>
            <a:r>
              <a:rPr lang="pl-PL" dirty="0" smtClean="0"/>
              <a:t>:</a:t>
            </a:r>
          </a:p>
          <a:p>
            <a:pPr lvl="1"/>
            <a:r>
              <a:rPr lang="pl-PL" dirty="0" smtClean="0"/>
              <a:t>gospodarka </a:t>
            </a:r>
            <a:r>
              <a:rPr lang="pl-PL" dirty="0"/>
              <a:t>– kierunek Przemysł 4.0</a:t>
            </a:r>
            <a:r>
              <a:rPr lang="pl-PL" dirty="0" smtClean="0"/>
              <a:t>,</a:t>
            </a:r>
          </a:p>
          <a:p>
            <a:pPr lvl="1"/>
            <a:r>
              <a:rPr lang="pl-PL" dirty="0" smtClean="0"/>
              <a:t>administracja </a:t>
            </a:r>
            <a:r>
              <a:rPr lang="pl-PL" dirty="0"/>
              <a:t>publiczna</a:t>
            </a:r>
            <a:r>
              <a:rPr lang="pl-PL" dirty="0" smtClean="0"/>
              <a:t>,</a:t>
            </a:r>
          </a:p>
          <a:p>
            <a:pPr lvl="1"/>
            <a:r>
              <a:rPr lang="pl-PL" dirty="0" smtClean="0"/>
              <a:t>bezpieczeństwo </a:t>
            </a:r>
            <a:r>
              <a:rPr lang="pl-PL" dirty="0"/>
              <a:t>państwa</a:t>
            </a:r>
            <a:r>
              <a:rPr lang="pl-PL" dirty="0" smtClean="0"/>
              <a:t>,</a:t>
            </a:r>
          </a:p>
          <a:p>
            <a:pPr lvl="1"/>
            <a:r>
              <a:rPr lang="pl-PL" dirty="0" smtClean="0"/>
              <a:t>internet </a:t>
            </a:r>
            <a:r>
              <a:rPr lang="pl-PL" dirty="0"/>
              <a:t>rzeczy</a:t>
            </a:r>
            <a:r>
              <a:rPr lang="pl-PL" dirty="0" smtClean="0"/>
              <a:t>,</a:t>
            </a:r>
          </a:p>
          <a:p>
            <a:pPr lvl="1"/>
            <a:r>
              <a:rPr lang="pl-PL" dirty="0" smtClean="0"/>
              <a:t>prospołecznych </a:t>
            </a:r>
            <a:r>
              <a:rPr lang="pl-PL" dirty="0"/>
              <a:t>– przeciw wykluczeniu społecznemu.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7651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ŁUKASIEWICZ – EMAG – misja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Oferuje </a:t>
            </a:r>
            <a:r>
              <a:rPr lang="pl-PL" dirty="0"/>
              <a:t>specjalistyczne usługi </a:t>
            </a:r>
            <a:r>
              <a:rPr lang="pl-PL" dirty="0" smtClean="0"/>
              <a:t>i </a:t>
            </a:r>
            <a:r>
              <a:rPr lang="pl-PL" dirty="0"/>
              <a:t>innowacyjne rozwiązania </a:t>
            </a:r>
            <a:r>
              <a:rPr lang="pl-PL" dirty="0" smtClean="0"/>
              <a:t>biznesowe</a:t>
            </a:r>
          </a:p>
          <a:p>
            <a:r>
              <a:rPr lang="pl-PL" dirty="0" smtClean="0"/>
              <a:t>Prowadzi </a:t>
            </a:r>
            <a:r>
              <a:rPr lang="pl-PL" dirty="0"/>
              <a:t>prace badawczo-rozwojowe w takich obszarach jak: </a:t>
            </a:r>
            <a:endParaRPr lang="pl-PL" dirty="0" smtClean="0"/>
          </a:p>
          <a:p>
            <a:pPr lvl="1"/>
            <a:r>
              <a:rPr lang="pl-PL" dirty="0" smtClean="0"/>
              <a:t>informatyka </a:t>
            </a:r>
            <a:r>
              <a:rPr lang="pl-PL" dirty="0"/>
              <a:t>stosowana i </a:t>
            </a:r>
            <a:r>
              <a:rPr lang="pl-PL" dirty="0" smtClean="0"/>
              <a:t>techniczna</a:t>
            </a:r>
          </a:p>
          <a:p>
            <a:pPr lvl="1"/>
            <a:r>
              <a:rPr lang="pl-PL" dirty="0" smtClean="0"/>
              <a:t>telekomunikacja</a:t>
            </a:r>
          </a:p>
          <a:p>
            <a:pPr lvl="1"/>
            <a:r>
              <a:rPr lang="pl-PL" dirty="0" smtClean="0"/>
              <a:t>automatyka</a:t>
            </a:r>
          </a:p>
          <a:p>
            <a:pPr lvl="1"/>
            <a:r>
              <a:rPr lang="pl-PL" dirty="0" smtClean="0"/>
              <a:t>bezpieczeństwo</a:t>
            </a:r>
          </a:p>
          <a:p>
            <a:pPr lvl="1"/>
            <a:r>
              <a:rPr lang="pl-PL" dirty="0" smtClean="0"/>
              <a:t>metrologia przemysłowa</a:t>
            </a:r>
          </a:p>
          <a:p>
            <a:pPr lvl="1"/>
            <a:r>
              <a:rPr lang="pl-PL" dirty="0" smtClean="0"/>
              <a:t>inżynieria środowiska </a:t>
            </a:r>
          </a:p>
          <a:p>
            <a:pPr lvl="1"/>
            <a:r>
              <a:rPr lang="pl-PL" dirty="0" smtClean="0"/>
              <a:t>górnictwo </a:t>
            </a:r>
            <a:r>
              <a:rPr lang="pl-PL" dirty="0"/>
              <a:t>i </a:t>
            </a:r>
            <a:r>
              <a:rPr lang="pl-PL" dirty="0" smtClean="0"/>
              <a:t>energia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7872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1076</Words>
  <Application>Microsoft Office PowerPoint</Application>
  <PresentationFormat>Papier Ledger (11x17 cali)</PresentationFormat>
  <Paragraphs>197</Paragraphs>
  <Slides>34</Slides>
  <Notes>0</Notes>
  <HiddenSlides>9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34</vt:i4>
      </vt:variant>
    </vt:vector>
  </HeadingPairs>
  <TitlesOfParts>
    <vt:vector size="35" baseType="lpstr">
      <vt:lpstr>Motyw pakietu Office</vt:lpstr>
      <vt:lpstr>Sieć Badawcza Łukasiewicz –  Instytut Technik Innowacyjnych EMAG Innowacje dla przemysłu</vt:lpstr>
      <vt:lpstr>Ewolucja EMAG</vt:lpstr>
      <vt:lpstr>Zarząd</vt:lpstr>
      <vt:lpstr>Instytuty sieci</vt:lpstr>
      <vt:lpstr>Grupy badawcze </vt:lpstr>
      <vt:lpstr>Sieć Badawcza Łukasiewicz  – obszar działania sieci, wizja, zadania</vt:lpstr>
      <vt:lpstr>Sieć Badawcza Łukasiewicz  – cele działalności</vt:lpstr>
      <vt:lpstr>ŁUKASIEWICZ – EMAG – misja</vt:lpstr>
      <vt:lpstr>ŁUKASIEWICZ – EMAG – misja</vt:lpstr>
      <vt:lpstr>ŁUKASIEWICZ – EMAG – misja</vt:lpstr>
      <vt:lpstr>ŁUKASIEWICZ – EMAG – Obszary działania</vt:lpstr>
      <vt:lpstr>ŁUKASIEWICZ – EMAG – Wybrane projekty </vt:lpstr>
      <vt:lpstr>ŁUKASIEWICZ – EMAG – Wybrane projekty </vt:lpstr>
      <vt:lpstr>ŁUKASIEWICZ – EMAG – Wybrane projekty </vt:lpstr>
      <vt:lpstr>ŁUKASIEWICZ – EMAG – Laboratoria</vt:lpstr>
      <vt:lpstr>ŁUKASIEWICZ – EMAG </vt:lpstr>
      <vt:lpstr>ŁUKASIEWICZ – EMAG – usługi specjalistyczne</vt:lpstr>
      <vt:lpstr>ŁUKASIEWICZ – EMAG – Badania i certyfikacja</vt:lpstr>
      <vt:lpstr>ŁUKASIEWICZ – EMAG – usługi doradztwa</vt:lpstr>
      <vt:lpstr>Pomiary elektromagnetycznych zaburzeń promieniowanych (LBKE Białystok / LBKE Katowice)</vt:lpstr>
      <vt:lpstr>Badanie odporności na pole elektromagnetyczne o częstotliwości radiowej wg PN-EN 61000-4-3 (80 MHz ... 6 GHz) </vt:lpstr>
      <vt:lpstr>Badania środowiskowe (CBC Katowice)</vt:lpstr>
      <vt:lpstr>Bezpieczeństwo transportu materiałów niebezpiecznych UN DOT 38.3 - badania baterii litowo – jonowych (CBC Katowice) </vt:lpstr>
      <vt:lpstr>Bezpieczeństwo transportu materiałów niebezpiecznych UN DOT 38.3 - badania baterii litowo – jonowych Shock, Short circuit, Overcharge (CBC Katowice) </vt:lpstr>
      <vt:lpstr>System wibracyjny  (CBC Katowice)</vt:lpstr>
      <vt:lpstr>Komora pyłowa do badań stopnia ochrony (kod IP) Komora mgły solnej do badań korozyjnych (CBC Katowice) </vt:lpstr>
      <vt:lpstr>Laboratorium Badań Maszyn  i Urządzeń Elektrycznych (CBC Katowice)</vt:lpstr>
      <vt:lpstr>Laboratorium Badań Urządzeń Gazometrycznych (CBC Katowice)</vt:lpstr>
      <vt:lpstr>Laboratorium Badań Urządzeń Gazometrycznych   - badania iskrobezpieczeństwa (CBC Katowice)</vt:lpstr>
      <vt:lpstr>Laboratorium Wzorcujące (CBC Katowice)</vt:lpstr>
      <vt:lpstr>Laboratorium Wzorcujące (CBC Katowice)</vt:lpstr>
      <vt:lpstr>Kontakt:    www.cbc.ibemag.pl </vt:lpstr>
      <vt:lpstr>Prezentacja programu PowerPoint</vt:lpstr>
      <vt:lpstr>Dziękuję za uwagę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KWolynska</dc:creator>
  <cp:lastModifiedBy>Tomasz Woźnica</cp:lastModifiedBy>
  <cp:revision>58</cp:revision>
  <dcterms:created xsi:type="dcterms:W3CDTF">2019-03-26T10:28:22Z</dcterms:created>
  <dcterms:modified xsi:type="dcterms:W3CDTF">2019-09-19T09:53:04Z</dcterms:modified>
</cp:coreProperties>
</file>